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ink/ink1.xml" ContentType="application/inkml+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15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5"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4" r:id="rId78"/>
    <p:sldId id="335" r:id="rId79"/>
    <p:sldId id="336" r:id="rId80"/>
    <p:sldId id="337" r:id="rId81"/>
    <p:sldId id="338" r:id="rId82"/>
    <p:sldId id="421" r:id="rId83"/>
    <p:sldId id="389" r:id="rId84"/>
    <p:sldId id="339" r:id="rId85"/>
    <p:sldId id="340" r:id="rId86"/>
    <p:sldId id="341" r:id="rId87"/>
    <p:sldId id="342" r:id="rId88"/>
    <p:sldId id="343" r:id="rId89"/>
    <p:sldId id="344" r:id="rId90"/>
    <p:sldId id="345" r:id="rId91"/>
    <p:sldId id="347" r:id="rId92"/>
    <p:sldId id="348" r:id="rId93"/>
    <p:sldId id="349" r:id="rId94"/>
    <p:sldId id="350" r:id="rId95"/>
    <p:sldId id="458" r:id="rId96"/>
    <p:sldId id="459" r:id="rId97"/>
    <p:sldId id="351" r:id="rId98"/>
    <p:sldId id="352" r:id="rId99"/>
    <p:sldId id="353" r:id="rId100"/>
    <p:sldId id="355" r:id="rId101"/>
    <p:sldId id="356" r:id="rId102"/>
    <p:sldId id="357" r:id="rId103"/>
    <p:sldId id="358" r:id="rId104"/>
    <p:sldId id="394" r:id="rId105"/>
    <p:sldId id="359" r:id="rId106"/>
    <p:sldId id="360" r:id="rId107"/>
    <p:sldId id="418" r:id="rId108"/>
    <p:sldId id="362" r:id="rId109"/>
    <p:sldId id="460" r:id="rId110"/>
    <p:sldId id="461" r:id="rId111"/>
    <p:sldId id="409" r:id="rId112"/>
    <p:sldId id="408" r:id="rId113"/>
    <p:sldId id="433" r:id="rId114"/>
    <p:sldId id="432" r:id="rId115"/>
    <p:sldId id="396" r:id="rId116"/>
    <p:sldId id="410" r:id="rId117"/>
    <p:sldId id="483" r:id="rId118"/>
    <p:sldId id="464" r:id="rId119"/>
    <p:sldId id="465" r:id="rId120"/>
    <p:sldId id="397" r:id="rId121"/>
    <p:sldId id="398" r:id="rId122"/>
    <p:sldId id="427" r:id="rId123"/>
    <p:sldId id="467" r:id="rId124"/>
    <p:sldId id="468" r:id="rId125"/>
    <p:sldId id="411" r:id="rId126"/>
    <p:sldId id="412" r:id="rId127"/>
    <p:sldId id="413" r:id="rId128"/>
    <p:sldId id="469" r:id="rId129"/>
    <p:sldId id="470" r:id="rId130"/>
    <p:sldId id="471" r:id="rId131"/>
    <p:sldId id="472" r:id="rId132"/>
    <p:sldId id="473" r:id="rId133"/>
    <p:sldId id="400" r:id="rId134"/>
    <p:sldId id="476" r:id="rId135"/>
    <p:sldId id="477" r:id="rId136"/>
    <p:sldId id="474" r:id="rId137"/>
    <p:sldId id="475" r:id="rId138"/>
    <p:sldId id="401" r:id="rId139"/>
    <p:sldId id="431" r:id="rId140"/>
    <p:sldId id="434" r:id="rId141"/>
    <p:sldId id="402" r:id="rId142"/>
    <p:sldId id="415" r:id="rId143"/>
    <p:sldId id="429" r:id="rId144"/>
    <p:sldId id="435" r:id="rId145"/>
    <p:sldId id="478" r:id="rId146"/>
    <p:sldId id="479" r:id="rId147"/>
    <p:sldId id="480" r:id="rId148"/>
    <p:sldId id="481" r:id="rId149"/>
    <p:sldId id="482" r:id="rId150"/>
    <p:sldId id="484" r:id="rId151"/>
    <p:sldId id="485" r:id="rId152"/>
    <p:sldId id="486" r:id="rId153"/>
    <p:sldId id="487" r:id="rId154"/>
  </p:sldIdLst>
  <p:sldSz cx="12192000" cy="6858000"/>
  <p:notesSz cx="6858000" cy="9144000"/>
  <p:embeddedFontLst>
    <p:embeddedFont>
      <p:font typeface="Consolas" panose="020B0609020204030204" pitchFamily="49" charset="0"/>
      <p:regular r:id="rId156"/>
      <p:bold r:id="rId157"/>
      <p:italic r:id="rId158"/>
      <p:boldItalic r:id="rId159"/>
    </p:embeddedFont>
    <p:embeddedFont>
      <p:font typeface="Helvetica" panose="020B0604020202020204" pitchFamily="34" charset="0"/>
      <p:regular r:id="rId160"/>
      <p:bold r:id="rId161"/>
      <p:italic r:id="rId162"/>
      <p:boldItalic r:id="rId163"/>
    </p:embeddedFont>
    <p:embeddedFont>
      <p:font typeface="Helvetica Neue" panose="020B0604020202020204" charset="0"/>
      <p:regular r:id="rId164"/>
      <p:bold r:id="rId165"/>
      <p:italic r:id="rId166"/>
      <p:boldItalic r:id="rId167"/>
    </p:embeddedFont>
    <p:embeddedFont>
      <p:font typeface="Nunito" pitchFamily="2" charset="0"/>
      <p:regular r:id="rId168"/>
      <p:bold r:id="rId169"/>
      <p:italic r:id="rId170"/>
      <p:boldItalic r:id="rId1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6" roundtripDataSignature="AMtx7mgJtK8FzvXef8a9FrqpBynKK54l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086DF8-1B00-4094-AAB5-AAC23A2DE808}">
  <a:tblStyle styleId="{CC086DF8-1B00-4094-AAB5-AAC23A2DE808}"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4.fntdata"/><Relationship Id="rId170" Type="http://schemas.openxmlformats.org/officeDocument/2006/relationships/font" Target="fonts/font1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5.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16.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font" Target="fonts/font1.fntdata"/><Relationship Id="rId177"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2.fntdata"/><Relationship Id="rId178"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9"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9.fntdata"/><Relationship Id="rId169"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10.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notesMaster" Target="notesMasters/notesMaster1.xml"/><Relationship Id="rId176" Type="http://customschemas.google.com/relationships/presentationmetadata" Target="meta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11.fntdata"/></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5-07-30T03:36:04.718"/>
    </inkml:context>
    <inkml:brush xml:id="br0">
      <inkml:brushProperty name="width" value="0.05292" units="cm"/>
      <inkml:brushProperty name="height" value="0.05292" units="cm"/>
      <inkml:brushProperty name="color" value="#FF0000"/>
    </inkml:brush>
  </inkml:definitions>
  <inkml:trace contextRef="#ctx0" brushRef="#br0">11704 13199 0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86" name="Google Shape;18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p9: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3705c29e3d0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68" name="Google Shape;1268;g3705c29e3d0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269" name="Google Shape;1269;g3705c29e3d0_0_104: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100</a:t>
            </a:fld>
            <a:endParaRPr sz="1200" b="0" i="0" u="none" strike="noStrike" cap="none">
              <a:solidFill>
                <a:schemeClr val="dk1"/>
              </a:solidFill>
              <a:latin typeface="Calibri"/>
              <a:ea typeface="Calibri"/>
              <a:cs typeface="Calibri"/>
              <a:sym typeface="Calibri"/>
            </a:endParaRPr>
          </a:p>
        </p:txBody>
      </p:sp>
      <p:sp>
        <p:nvSpPr>
          <p:cNvPr id="1270" name="Google Shape;1270;g3705c29e3d0_0_10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3705c29e3d0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0" name="Google Shape;1280;g3705c29e3d0_0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281" name="Google Shape;1281;g3705c29e3d0_0_116: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101</a:t>
            </a:fld>
            <a:endParaRPr sz="1200" b="0" i="0" u="none" strike="noStrike" cap="none">
              <a:solidFill>
                <a:schemeClr val="dk1"/>
              </a:solidFill>
              <a:latin typeface="Calibri"/>
              <a:ea typeface="Calibri"/>
              <a:cs typeface="Calibri"/>
              <a:sym typeface="Calibri"/>
            </a:endParaRPr>
          </a:p>
        </p:txBody>
      </p:sp>
      <p:sp>
        <p:nvSpPr>
          <p:cNvPr id="1282" name="Google Shape;1282;g3705c29e3d0_0_11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3705c29e3d0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92" name="Google Shape;1292;g3705c29e3d0_0_1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293" name="Google Shape;1293;g3705c29e3d0_0_128: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102</a:t>
            </a:fld>
            <a:endParaRPr sz="1200" b="0" i="0" u="none" strike="noStrike" cap="none">
              <a:solidFill>
                <a:schemeClr val="dk1"/>
              </a:solidFill>
              <a:latin typeface="Calibri"/>
              <a:ea typeface="Calibri"/>
              <a:cs typeface="Calibri"/>
              <a:sym typeface="Calibri"/>
            </a:endParaRPr>
          </a:p>
        </p:txBody>
      </p:sp>
      <p:sp>
        <p:nvSpPr>
          <p:cNvPr id="1294" name="Google Shape;1294;g3705c29e3d0_0_128: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DCAE799E-6A63-7821-944E-A305958D7E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146C4D-B2D3-4600-A6B7-818AEA007DFA}" type="slidenum">
              <a:rPr lang="en-US" altLang="en-US">
                <a:latin typeface="Arial" panose="020B0604020202020204" pitchFamily="34" charset="0"/>
              </a:rPr>
              <a:pPr>
                <a:spcBef>
                  <a:spcPct val="0"/>
                </a:spcBef>
              </a:pPr>
              <a:t>103</a:t>
            </a:fld>
            <a:endParaRPr lang="en-US" altLang="en-US">
              <a:latin typeface="Arial" panose="020B0604020202020204" pitchFamily="34" charset="0"/>
            </a:endParaRPr>
          </a:p>
        </p:txBody>
      </p:sp>
      <p:sp>
        <p:nvSpPr>
          <p:cNvPr id="26627" name="Rectangle 2">
            <a:extLst>
              <a:ext uri="{FF2B5EF4-FFF2-40B4-BE49-F238E27FC236}">
                <a16:creationId xmlns:a16="http://schemas.microsoft.com/office/drawing/2014/main" id="{E8466425-2000-D10F-01B6-397BAA031C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a:extLst>
              <a:ext uri="{FF2B5EF4-FFF2-40B4-BE49-F238E27FC236}">
                <a16:creationId xmlns:a16="http://schemas.microsoft.com/office/drawing/2014/main" id="{691C22DF-EC70-6D84-E500-88F9126DB7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058478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3705c29e3d0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4" name="Google Shape;1304;g3705c29e3d0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305" name="Google Shape;1305;g3705c29e3d0_0_140: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104</a:t>
            </a:fld>
            <a:endParaRPr sz="1200" b="0" i="0" u="none" strike="noStrike" cap="none">
              <a:solidFill>
                <a:schemeClr val="dk1"/>
              </a:solidFill>
              <a:latin typeface="Calibri"/>
              <a:ea typeface="Calibri"/>
              <a:cs typeface="Calibri"/>
              <a:sym typeface="Calibri"/>
            </a:endParaRPr>
          </a:p>
        </p:txBody>
      </p:sp>
      <p:sp>
        <p:nvSpPr>
          <p:cNvPr id="1306" name="Google Shape;1306;g3705c29e3d0_0_14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3705c29e3d0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6" name="Google Shape;1316;g3705c29e3d0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317" name="Google Shape;1317;g3705c29e3d0_0_177: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105</a:t>
            </a:fld>
            <a:endParaRPr sz="1200" b="0" i="0" u="none" strike="noStrike" cap="none">
              <a:solidFill>
                <a:schemeClr val="dk1"/>
              </a:solidFill>
              <a:latin typeface="Calibri"/>
              <a:ea typeface="Calibri"/>
              <a:cs typeface="Calibri"/>
              <a:sym typeface="Calibri"/>
            </a:endParaRPr>
          </a:p>
        </p:txBody>
      </p:sp>
      <p:sp>
        <p:nvSpPr>
          <p:cNvPr id="1318" name="Google Shape;1318;g3705c29e3d0_0_17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extLst>
      <p:ext uri="{BB962C8B-B14F-4D97-AF65-F5344CB8AC3E}">
        <p14:creationId xmlns:p14="http://schemas.microsoft.com/office/powerpoint/2010/main" val="26496265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70d1a15732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39" name="Google Shape;1339;g370d1a15732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340" name="Google Shape;1340;g370d1a15732_1_7: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107</a:t>
            </a:fld>
            <a:endParaRPr sz="1200" b="0" i="0" u="none" strike="noStrike" cap="none">
              <a:solidFill>
                <a:schemeClr val="dk1"/>
              </a:solidFill>
              <a:latin typeface="Calibri"/>
              <a:ea typeface="Calibri"/>
              <a:cs typeface="Calibri"/>
              <a:sym typeface="Calibri"/>
            </a:endParaRPr>
          </a:p>
        </p:txBody>
      </p:sp>
      <p:sp>
        <p:nvSpPr>
          <p:cNvPr id="1341" name="Google Shape;1341;g370d1a15732_1_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F2C3129-9080-9B53-2D32-4AE8376B26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0B7642-4FFB-4FA6-AF26-D63F8982046C}" type="slidenum">
              <a:rPr lang="en-US" altLang="en-US">
                <a:latin typeface="Arial" panose="020B0604020202020204" pitchFamily="34" charset="0"/>
              </a:rPr>
              <a:pPr>
                <a:spcBef>
                  <a:spcPct val="0"/>
                </a:spcBef>
              </a:pPr>
              <a:t>108</a:t>
            </a:fld>
            <a:endParaRPr lang="en-US" altLang="en-US">
              <a:latin typeface="Arial" panose="020B0604020202020204" pitchFamily="34" charset="0"/>
            </a:endParaRPr>
          </a:p>
        </p:txBody>
      </p:sp>
      <p:sp>
        <p:nvSpPr>
          <p:cNvPr id="28675" name="Rectangle 2">
            <a:extLst>
              <a:ext uri="{FF2B5EF4-FFF2-40B4-BE49-F238E27FC236}">
                <a16:creationId xmlns:a16="http://schemas.microsoft.com/office/drawing/2014/main" id="{4982BE90-2E5D-12BC-6890-B965D07764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9F32DCEB-B29B-7E9B-323A-3BB12EF67E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A42356F-F3AD-F464-1452-1230E4C571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F4F8CE-AB25-4B40-86D8-FFDDF5FD9BA8}" type="slidenum">
              <a:rPr lang="en-US" altLang="en-US">
                <a:latin typeface="Arial" panose="020B0604020202020204" pitchFamily="34" charset="0"/>
              </a:rPr>
              <a:pPr>
                <a:spcBef>
                  <a:spcPct val="0"/>
                </a:spcBef>
              </a:pPr>
              <a:t>113</a:t>
            </a:fld>
            <a:endParaRPr lang="en-US" altLang="en-US">
              <a:latin typeface="Arial" panose="020B0604020202020204" pitchFamily="34" charset="0"/>
            </a:endParaRPr>
          </a:p>
        </p:txBody>
      </p:sp>
      <p:sp>
        <p:nvSpPr>
          <p:cNvPr id="34819" name="Rectangle 2">
            <a:extLst>
              <a:ext uri="{FF2B5EF4-FFF2-40B4-BE49-F238E27FC236}">
                <a16:creationId xmlns:a16="http://schemas.microsoft.com/office/drawing/2014/main" id="{2F644FB8-D7A3-38AC-0797-413571B27E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a:extLst>
              <a:ext uri="{FF2B5EF4-FFF2-40B4-BE49-F238E27FC236}">
                <a16:creationId xmlns:a16="http://schemas.microsoft.com/office/drawing/2014/main" id="{1E8FA0B4-94FE-CF96-5B6F-6A4A23006E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840CEE69-792D-AEA4-BA3E-4F871C68C3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038928-F608-44A9-AA2F-DAC8FD2FFAA7}" type="slidenum">
              <a:rPr lang="en-US" altLang="en-US">
                <a:latin typeface="Arial" panose="020B0604020202020204" pitchFamily="34" charset="0"/>
              </a:rPr>
              <a:pPr>
                <a:spcBef>
                  <a:spcPct val="0"/>
                </a:spcBef>
              </a:pPr>
              <a:t>114</a:t>
            </a:fld>
            <a:endParaRPr lang="en-US" altLang="en-US">
              <a:latin typeface="Arial" panose="020B0604020202020204" pitchFamily="34" charset="0"/>
            </a:endParaRPr>
          </a:p>
        </p:txBody>
      </p:sp>
      <p:sp>
        <p:nvSpPr>
          <p:cNvPr id="36867" name="Rectangle 2">
            <a:extLst>
              <a:ext uri="{FF2B5EF4-FFF2-40B4-BE49-F238E27FC236}">
                <a16:creationId xmlns:a16="http://schemas.microsoft.com/office/drawing/2014/main" id="{ED664807-0B4C-F77B-05B7-4D6E78F5F4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963F41E4-61CD-84BB-8902-C6D596C55C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94" name="Google Shape;194;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10: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25: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118</a:t>
            </a:fld>
            <a:endParaRPr sz="1400" b="0" i="0" u="none" strike="noStrike" cap="none">
              <a:solidFill>
                <a:srgbClr val="000000"/>
              </a:solidFill>
              <a:latin typeface="Arial"/>
              <a:ea typeface="Arial"/>
              <a:cs typeface="Arial"/>
              <a:sym typeface="Arial"/>
            </a:endParaRPr>
          </a:p>
        </p:txBody>
      </p:sp>
      <p:sp>
        <p:nvSpPr>
          <p:cNvPr id="427" name="Google Shape;427;p25:notes"/>
          <p:cNvSpPr txBox="1"/>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A59467A-601C-E54C-16F9-E1D0FB9FB0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95E9635-63BC-4E59-9781-39F2E506CF8D}" type="slidenum">
              <a:rPr lang="en-US" altLang="en-US">
                <a:latin typeface="Arial" panose="020B0604020202020204" pitchFamily="34" charset="0"/>
              </a:rPr>
              <a:pPr>
                <a:spcBef>
                  <a:spcPct val="0"/>
                </a:spcBef>
              </a:pPr>
              <a:t>119</a:t>
            </a:fld>
            <a:endParaRPr lang="en-US" altLang="en-US">
              <a:latin typeface="Arial" panose="020B0604020202020204" pitchFamily="34" charset="0"/>
            </a:endParaRPr>
          </a:p>
        </p:txBody>
      </p:sp>
      <p:sp>
        <p:nvSpPr>
          <p:cNvPr id="47107" name="Rectangle 2">
            <a:extLst>
              <a:ext uri="{FF2B5EF4-FFF2-40B4-BE49-F238E27FC236}">
                <a16:creationId xmlns:a16="http://schemas.microsoft.com/office/drawing/2014/main" id="{516B1395-87FF-5F14-E8AF-BEB08A88DD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773BFA53-A35F-AA78-D898-3D3A576FB5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8F0C5CF-DF48-A063-6D56-8A2B0C114A3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831F14-D472-4514-8FC9-DB31EC64C315}" type="slidenum">
              <a:rPr lang="en-US" altLang="en-US">
                <a:latin typeface="Arial" panose="020B0604020202020204" pitchFamily="34" charset="0"/>
              </a:rPr>
              <a:pPr>
                <a:spcBef>
                  <a:spcPct val="0"/>
                </a:spcBef>
              </a:pPr>
              <a:t>120</a:t>
            </a:fld>
            <a:endParaRPr lang="en-US" altLang="en-US">
              <a:latin typeface="Arial" panose="020B0604020202020204" pitchFamily="34" charset="0"/>
            </a:endParaRPr>
          </a:p>
        </p:txBody>
      </p:sp>
      <p:sp>
        <p:nvSpPr>
          <p:cNvPr id="49155" name="Rectangle 2">
            <a:extLst>
              <a:ext uri="{FF2B5EF4-FFF2-40B4-BE49-F238E27FC236}">
                <a16:creationId xmlns:a16="http://schemas.microsoft.com/office/drawing/2014/main" id="{5E3D72C3-CB0E-756C-A982-9D1A012BFC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F781EB18-DE6A-5A0C-CD43-83A1EDDE0B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25C7BDD3-40BB-6C80-B4D5-C8FC7789452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0C9C85-4770-4D5F-99EB-DE6530FCAD73}" type="slidenum">
              <a:rPr lang="en-US" altLang="en-US">
                <a:latin typeface="Arial" panose="020B0604020202020204" pitchFamily="34" charset="0"/>
              </a:rPr>
              <a:pPr>
                <a:spcBef>
                  <a:spcPct val="0"/>
                </a:spcBef>
              </a:pPr>
              <a:t>121</a:t>
            </a:fld>
            <a:endParaRPr lang="en-US" altLang="en-US">
              <a:latin typeface="Arial" panose="020B0604020202020204" pitchFamily="34" charset="0"/>
            </a:endParaRPr>
          </a:p>
        </p:txBody>
      </p:sp>
      <p:sp>
        <p:nvSpPr>
          <p:cNvPr id="51203" name="Rectangle 2">
            <a:extLst>
              <a:ext uri="{FF2B5EF4-FFF2-40B4-BE49-F238E27FC236}">
                <a16:creationId xmlns:a16="http://schemas.microsoft.com/office/drawing/2014/main" id="{BE181E28-5CA7-6C3D-FD83-6F79B50FCD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A07DD6B6-7275-3402-3A49-4F93E63676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AE77499D-6849-49B6-F185-A74AE00BFF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E30F6641-D9B2-351E-E064-4C265BF3FB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8372" name="Slide Number Placeholder 3">
            <a:extLst>
              <a:ext uri="{FF2B5EF4-FFF2-40B4-BE49-F238E27FC236}">
                <a16:creationId xmlns:a16="http://schemas.microsoft.com/office/drawing/2014/main" id="{38910C82-80A8-6340-CEEF-C11A9A08E0D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2AF233C-B32F-4C88-B56B-F86129A080E6}" type="slidenum">
              <a:rPr lang="en-US" altLang="en-US">
                <a:latin typeface="Calibri" panose="020F0502020204030204" pitchFamily="34" charset="0"/>
              </a:rPr>
              <a:pPr/>
              <a:t>128</a:t>
            </a:fld>
            <a:endParaRPr lang="en-US" altLang="en-US">
              <a:latin typeface="Calibri" panose="020F0502020204030204" pitchFamily="34" charset="0"/>
            </a:endParaRPr>
          </a:p>
        </p:txBody>
      </p:sp>
      <p:sp>
        <p:nvSpPr>
          <p:cNvPr id="22533" name="Header Placeholder 4">
            <a:extLst>
              <a:ext uri="{FF2B5EF4-FFF2-40B4-BE49-F238E27FC236}">
                <a16:creationId xmlns:a16="http://schemas.microsoft.com/office/drawing/2014/main" id="{BF6FFACA-D433-321B-BBAD-0572D14ACB3E}"/>
              </a:ext>
            </a:extLst>
          </p:cNvPr>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r>
              <a:rPr lang="en-US" altLang="en-US"/>
              <a:t>MIT-WPU</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03" name="Google Shape;203;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i="1"/>
              <a:t>Animated slide </a:t>
            </a:r>
            <a:r>
              <a:rPr lang="en-US"/>
              <a:t>The animation only shows one process moving.</a:t>
            </a:r>
            <a:endParaRPr/>
          </a:p>
          <a:p>
            <a:pPr marL="0" lvl="0" indent="0" algn="l" rtl="0">
              <a:lnSpc>
                <a:spcPct val="100000"/>
              </a:lnSpc>
              <a:spcBef>
                <a:spcPts val="0"/>
              </a:spcBef>
              <a:spcAft>
                <a:spcPts val="0"/>
              </a:spcAft>
              <a:buSzPts val="1800"/>
              <a:buNone/>
            </a:pPr>
            <a:endParaRPr b="1" i="1"/>
          </a:p>
          <a:p>
            <a:pPr marL="0" lvl="0" indent="0" algn="l" rtl="0">
              <a:lnSpc>
                <a:spcPct val="100000"/>
              </a:lnSpc>
              <a:spcBef>
                <a:spcPts val="0"/>
              </a:spcBef>
              <a:spcAft>
                <a:spcPts val="0"/>
              </a:spcAft>
              <a:buSzPts val="1800"/>
              <a:buNone/>
            </a:pPr>
            <a:r>
              <a:rPr lang="en-US"/>
              <a:t>There needs to be some structure so that the OS can keep track of the processes. This could be a simple queue which is managed by the dispatcher routine of the OS.</a:t>
            </a:r>
            <a:endParaRPr/>
          </a:p>
          <a:p>
            <a:pPr marL="0" lvl="0" indent="0" algn="l" rtl="0">
              <a:lnSpc>
                <a:spcPct val="100000"/>
              </a:lnSpc>
              <a:spcBef>
                <a:spcPts val="0"/>
              </a:spcBef>
              <a:spcAft>
                <a:spcPts val="0"/>
              </a:spcAft>
              <a:buSzPts val="1400"/>
              <a:buNone/>
            </a:pPr>
            <a:endParaRPr/>
          </a:p>
        </p:txBody>
      </p:sp>
      <p:sp>
        <p:nvSpPr>
          <p:cNvPr id="204" name="Google Shape;204;p12: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B823A60B-3527-F528-629F-6EB24C0993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C3694C3F-51E3-F664-7C55-E8CE6E7BAA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0420" name="Slide Number Placeholder 3">
            <a:extLst>
              <a:ext uri="{FF2B5EF4-FFF2-40B4-BE49-F238E27FC236}">
                <a16:creationId xmlns:a16="http://schemas.microsoft.com/office/drawing/2014/main" id="{A4112C28-2174-4F3D-6616-3C7FD56BEC9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075EECE-9812-4ADB-A9C8-E5BDFC842EC0}" type="slidenum">
              <a:rPr lang="en-US" altLang="en-US">
                <a:latin typeface="Calibri" panose="020F0502020204030204" pitchFamily="34" charset="0"/>
              </a:rPr>
              <a:pPr/>
              <a:t>129</a:t>
            </a:fld>
            <a:endParaRPr lang="en-US" altLang="en-US">
              <a:latin typeface="Calibri" panose="020F0502020204030204" pitchFamily="34" charset="0"/>
            </a:endParaRPr>
          </a:p>
        </p:txBody>
      </p:sp>
      <p:sp>
        <p:nvSpPr>
          <p:cNvPr id="24581" name="Header Placeholder 4">
            <a:extLst>
              <a:ext uri="{FF2B5EF4-FFF2-40B4-BE49-F238E27FC236}">
                <a16:creationId xmlns:a16="http://schemas.microsoft.com/office/drawing/2014/main" id="{CC53C839-44E0-11B5-AFC3-9C04F6F0C898}"/>
              </a:ext>
            </a:extLst>
          </p:cNvPr>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r>
              <a:rPr lang="en-US" altLang="en-US"/>
              <a:t>MIT-WPU</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0D3CA105-5092-E3F4-E364-4FBE2C97E7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5CD66927-0DB2-C185-67F1-8865BEC8D7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2468" name="Slide Number Placeholder 3">
            <a:extLst>
              <a:ext uri="{FF2B5EF4-FFF2-40B4-BE49-F238E27FC236}">
                <a16:creationId xmlns:a16="http://schemas.microsoft.com/office/drawing/2014/main" id="{7D7F7BDD-EE19-5F41-2C83-8C227C0D02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23EDE4D-CA0E-4C99-B6BE-98C0C59E49A0}" type="slidenum">
              <a:rPr lang="en-US" altLang="en-US">
                <a:latin typeface="Calibri" panose="020F0502020204030204" pitchFamily="34" charset="0"/>
              </a:rPr>
              <a:pPr/>
              <a:t>130</a:t>
            </a:fld>
            <a:endParaRPr lang="en-US" altLang="en-US">
              <a:latin typeface="Calibri" panose="020F0502020204030204" pitchFamily="34" charset="0"/>
            </a:endParaRPr>
          </a:p>
        </p:txBody>
      </p:sp>
      <p:sp>
        <p:nvSpPr>
          <p:cNvPr id="26629" name="Header Placeholder 4">
            <a:extLst>
              <a:ext uri="{FF2B5EF4-FFF2-40B4-BE49-F238E27FC236}">
                <a16:creationId xmlns:a16="http://schemas.microsoft.com/office/drawing/2014/main" id="{A1B72CF3-126E-584D-2905-F10B2AC2CEEC}"/>
              </a:ext>
            </a:extLst>
          </p:cNvPr>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r>
              <a:rPr lang="en-US" altLang="en-US"/>
              <a:t>MIT-WPU</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DCE7ED2B-720F-00CA-F90B-6520237D29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6CC84D3B-FCB4-962F-36E7-74E924D065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6" name="Slide Number Placeholder 3">
            <a:extLst>
              <a:ext uri="{FF2B5EF4-FFF2-40B4-BE49-F238E27FC236}">
                <a16:creationId xmlns:a16="http://schemas.microsoft.com/office/drawing/2014/main" id="{A12F2FC3-D23C-88D8-C28C-93F2EEBC2BD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C4DF128-01F0-4FF7-980C-D6AF7D1B467D}" type="slidenum">
              <a:rPr lang="en-US" altLang="en-US">
                <a:latin typeface="Calibri" panose="020F0502020204030204" pitchFamily="34" charset="0"/>
              </a:rPr>
              <a:pPr/>
              <a:t>131</a:t>
            </a:fld>
            <a:endParaRPr lang="en-US" altLang="en-US">
              <a:latin typeface="Calibri" panose="020F0502020204030204" pitchFamily="34" charset="0"/>
            </a:endParaRPr>
          </a:p>
        </p:txBody>
      </p:sp>
      <p:sp>
        <p:nvSpPr>
          <p:cNvPr id="28677" name="Header Placeholder 4">
            <a:extLst>
              <a:ext uri="{FF2B5EF4-FFF2-40B4-BE49-F238E27FC236}">
                <a16:creationId xmlns:a16="http://schemas.microsoft.com/office/drawing/2014/main" id="{4D7EDBEB-5623-5E1D-A46C-0A599B6145B5}"/>
              </a:ext>
            </a:extLst>
          </p:cNvPr>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r>
              <a:rPr lang="en-US" altLang="en-US"/>
              <a:t>MIT-WPU</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66967FD0-679E-6810-32ED-2F1C151885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1255D6-ADBF-4BA3-8AD8-AEC6AA4A3EF7}" type="slidenum">
              <a:rPr lang="en-US" altLang="en-US">
                <a:latin typeface="Arial" panose="020B0604020202020204" pitchFamily="34" charset="0"/>
              </a:rPr>
              <a:pPr>
                <a:spcBef>
                  <a:spcPct val="0"/>
                </a:spcBef>
              </a:pPr>
              <a:t>132</a:t>
            </a:fld>
            <a:endParaRPr lang="en-US" altLang="en-US">
              <a:latin typeface="Arial" panose="020B0604020202020204" pitchFamily="34" charset="0"/>
            </a:endParaRPr>
          </a:p>
        </p:txBody>
      </p:sp>
      <p:sp>
        <p:nvSpPr>
          <p:cNvPr id="66563" name="Rectangle 2">
            <a:extLst>
              <a:ext uri="{FF2B5EF4-FFF2-40B4-BE49-F238E27FC236}">
                <a16:creationId xmlns:a16="http://schemas.microsoft.com/office/drawing/2014/main" id="{57DAACDC-EB49-77C1-A650-FC011E9ACC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a:extLst>
              <a:ext uri="{FF2B5EF4-FFF2-40B4-BE49-F238E27FC236}">
                <a16:creationId xmlns:a16="http://schemas.microsoft.com/office/drawing/2014/main" id="{9CB8A1F0-83DD-9EBA-2560-79E507CC83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6" name="Google Shape;71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6" name="Google Shape;71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 name="Google Shape;72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7" name="Google Shape;73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C32905ED-935A-B68C-48FF-E084EB07E57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936B755-2122-43BB-BA66-83B8BF28441A}" type="slidenum">
              <a:rPr lang="en-US" altLang="en-US">
                <a:latin typeface="Arial" panose="020B0604020202020204" pitchFamily="34" charset="0"/>
              </a:rPr>
              <a:pPr>
                <a:spcBef>
                  <a:spcPct val="0"/>
                </a:spcBef>
              </a:pPr>
              <a:t>137</a:t>
            </a:fld>
            <a:endParaRPr lang="en-US" altLang="en-US">
              <a:latin typeface="Arial" panose="020B0604020202020204" pitchFamily="34" charset="0"/>
            </a:endParaRPr>
          </a:p>
        </p:txBody>
      </p:sp>
      <p:sp>
        <p:nvSpPr>
          <p:cNvPr id="72707" name="Rectangle 2">
            <a:extLst>
              <a:ext uri="{FF2B5EF4-FFF2-40B4-BE49-F238E27FC236}">
                <a16:creationId xmlns:a16="http://schemas.microsoft.com/office/drawing/2014/main" id="{75F26205-5FCC-72F1-C51A-6154B831D6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a:extLst>
              <a:ext uri="{FF2B5EF4-FFF2-40B4-BE49-F238E27FC236}">
                <a16:creationId xmlns:a16="http://schemas.microsoft.com/office/drawing/2014/main" id="{5D8DC684-5231-60F2-BE0F-1A76661E3E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F70F5BD7-FEC9-5612-8DAF-B86FCB4352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8C0757-7391-4973-B891-F8EB40BDE140}" type="slidenum">
              <a:rPr lang="en-US" altLang="en-US">
                <a:latin typeface="Arial" panose="020B0604020202020204" pitchFamily="34" charset="0"/>
              </a:rPr>
              <a:pPr>
                <a:spcBef>
                  <a:spcPct val="0"/>
                </a:spcBef>
              </a:pPr>
              <a:t>139</a:t>
            </a:fld>
            <a:endParaRPr lang="en-US" altLang="en-US">
              <a:latin typeface="Arial" panose="020B0604020202020204" pitchFamily="34" charset="0"/>
            </a:endParaRPr>
          </a:p>
        </p:txBody>
      </p:sp>
      <p:sp>
        <p:nvSpPr>
          <p:cNvPr id="75779" name="Rectangle 2">
            <a:extLst>
              <a:ext uri="{FF2B5EF4-FFF2-40B4-BE49-F238E27FC236}">
                <a16:creationId xmlns:a16="http://schemas.microsoft.com/office/drawing/2014/main" id="{C2D4C6CB-ECFB-CD9B-2CC3-3F87B35944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a:extLst>
              <a:ext uri="{FF2B5EF4-FFF2-40B4-BE49-F238E27FC236}">
                <a16:creationId xmlns:a16="http://schemas.microsoft.com/office/drawing/2014/main" id="{748E51C0-8275-2407-E22C-AEC74F519E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11" name="Google Shape;211;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i="1"/>
              <a:t>Animated slide </a:t>
            </a:r>
            <a:r>
              <a:rPr lang="en-US"/>
              <a:t>The animation only shows one process moving.</a:t>
            </a:r>
            <a:endParaRPr/>
          </a:p>
          <a:p>
            <a:pPr marL="0" lvl="0" indent="0" algn="l" rtl="0">
              <a:lnSpc>
                <a:spcPct val="100000"/>
              </a:lnSpc>
              <a:spcBef>
                <a:spcPts val="0"/>
              </a:spcBef>
              <a:spcAft>
                <a:spcPts val="0"/>
              </a:spcAft>
              <a:buSzPts val="1800"/>
              <a:buNone/>
            </a:pPr>
            <a:endParaRPr b="1" i="1"/>
          </a:p>
          <a:p>
            <a:pPr marL="0" lvl="0" indent="0" algn="l" rtl="0">
              <a:lnSpc>
                <a:spcPct val="100000"/>
              </a:lnSpc>
              <a:spcBef>
                <a:spcPts val="0"/>
              </a:spcBef>
              <a:spcAft>
                <a:spcPts val="0"/>
              </a:spcAft>
              <a:buSzPts val="1800"/>
              <a:buNone/>
            </a:pPr>
            <a:r>
              <a:rPr lang="en-US"/>
              <a:t>There needs to be some structure so that the OS can keep track of the processes. This could be a simple queue which is managed by the dispatcher routine of the OS.</a:t>
            </a:r>
            <a:endParaRPr/>
          </a:p>
          <a:p>
            <a:pPr marL="0" lvl="0" indent="0" algn="l" rtl="0">
              <a:lnSpc>
                <a:spcPct val="100000"/>
              </a:lnSpc>
              <a:spcBef>
                <a:spcPts val="0"/>
              </a:spcBef>
              <a:spcAft>
                <a:spcPts val="0"/>
              </a:spcAft>
              <a:buSzPts val="1400"/>
              <a:buNone/>
            </a:pPr>
            <a:endParaRPr/>
          </a:p>
        </p:txBody>
      </p:sp>
      <p:sp>
        <p:nvSpPr>
          <p:cNvPr id="212" name="Google Shape;212;p13: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E8FF5304-2D8E-7877-9C1D-9A47EBE8487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479AB4-14A7-41CA-9289-1BBB9923C226}" type="slidenum">
              <a:rPr lang="en-US" altLang="en-US">
                <a:latin typeface="Arial" panose="020B0604020202020204" pitchFamily="34" charset="0"/>
              </a:rPr>
              <a:pPr>
                <a:spcBef>
                  <a:spcPct val="0"/>
                </a:spcBef>
              </a:pPr>
              <a:t>140</a:t>
            </a:fld>
            <a:endParaRPr lang="en-US" altLang="en-US">
              <a:latin typeface="Arial" panose="020B0604020202020204" pitchFamily="34" charset="0"/>
            </a:endParaRPr>
          </a:p>
        </p:txBody>
      </p:sp>
      <p:sp>
        <p:nvSpPr>
          <p:cNvPr id="77827" name="Rectangle 2">
            <a:extLst>
              <a:ext uri="{FF2B5EF4-FFF2-40B4-BE49-F238E27FC236}">
                <a16:creationId xmlns:a16="http://schemas.microsoft.com/office/drawing/2014/main" id="{1988F081-AA6D-11C9-C385-693F70FA49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a:extLst>
              <a:ext uri="{FF2B5EF4-FFF2-40B4-BE49-F238E27FC236}">
                <a16:creationId xmlns:a16="http://schemas.microsoft.com/office/drawing/2014/main" id="{B37497A5-0652-605F-1C1A-64C8EBA7F4B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6" name="Google Shape;88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78c7c0a67d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5" name="Google Shape;895;g278c7c0a67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4" name="Google Shape;90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78c7c0a67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g278c7c0a67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2" name="Google Shape;922;p51: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148</a:t>
            </a:fld>
            <a:endParaRPr sz="1400" b="0" i="0" u="none" strike="noStrike" cap="none">
              <a:solidFill>
                <a:srgbClr val="000000"/>
              </a:solidFill>
              <a:latin typeface="Arial"/>
              <a:ea typeface="Arial"/>
              <a:cs typeface="Arial"/>
              <a:sym typeface="Arial"/>
            </a:endParaRPr>
          </a:p>
        </p:txBody>
      </p:sp>
      <p:sp>
        <p:nvSpPr>
          <p:cNvPr id="923" name="Google Shape;923;p51:notes"/>
          <p:cNvSpPr txBox="1"/>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
        <p:nvSpPr>
          <p:cNvPr id="924" name="Google Shape;92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a:extLst>
            <a:ext uri="{FF2B5EF4-FFF2-40B4-BE49-F238E27FC236}">
              <a16:creationId xmlns:a16="http://schemas.microsoft.com/office/drawing/2014/main" id="{AE2079B7-DB64-65FF-8030-294BAF259FA5}"/>
            </a:ext>
          </a:extLst>
        </p:cNvPr>
        <p:cNvGrpSpPr/>
        <p:nvPr/>
      </p:nvGrpSpPr>
      <p:grpSpPr>
        <a:xfrm>
          <a:off x="0" y="0"/>
          <a:ext cx="0" cy="0"/>
          <a:chOff x="0" y="0"/>
          <a:chExt cx="0" cy="0"/>
        </a:xfrm>
      </p:grpSpPr>
      <p:sp>
        <p:nvSpPr>
          <p:cNvPr id="885" name="Google Shape;885;p49:notes">
            <a:extLst>
              <a:ext uri="{FF2B5EF4-FFF2-40B4-BE49-F238E27FC236}">
                <a16:creationId xmlns:a16="http://schemas.microsoft.com/office/drawing/2014/main" id="{0EB27298-ED84-64D4-B2B4-02E70EEB87E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6" name="Google Shape;886;p49:notes">
            <a:extLst>
              <a:ext uri="{FF2B5EF4-FFF2-40B4-BE49-F238E27FC236}">
                <a16:creationId xmlns:a16="http://schemas.microsoft.com/office/drawing/2014/main" id="{7A2A66CC-35D8-DFF7-495C-CC5BFE9672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10804141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a:extLst>
            <a:ext uri="{FF2B5EF4-FFF2-40B4-BE49-F238E27FC236}">
              <a16:creationId xmlns:a16="http://schemas.microsoft.com/office/drawing/2014/main" id="{3AC14567-61C2-6EAE-D132-49273827FF30}"/>
            </a:ext>
          </a:extLst>
        </p:cNvPr>
        <p:cNvGrpSpPr/>
        <p:nvPr/>
      </p:nvGrpSpPr>
      <p:grpSpPr>
        <a:xfrm>
          <a:off x="0" y="0"/>
          <a:ext cx="0" cy="0"/>
          <a:chOff x="0" y="0"/>
          <a:chExt cx="0" cy="0"/>
        </a:xfrm>
      </p:grpSpPr>
      <p:sp>
        <p:nvSpPr>
          <p:cNvPr id="885" name="Google Shape;885;p49:notes">
            <a:extLst>
              <a:ext uri="{FF2B5EF4-FFF2-40B4-BE49-F238E27FC236}">
                <a16:creationId xmlns:a16="http://schemas.microsoft.com/office/drawing/2014/main" id="{978FE76F-1917-599D-EA7C-3680D66A29E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6" name="Google Shape;886;p49:notes">
            <a:extLst>
              <a:ext uri="{FF2B5EF4-FFF2-40B4-BE49-F238E27FC236}">
                <a16:creationId xmlns:a16="http://schemas.microsoft.com/office/drawing/2014/main" id="{A8272A75-54A3-D01A-1AC3-EC3FF38950F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8995372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a:extLst>
            <a:ext uri="{FF2B5EF4-FFF2-40B4-BE49-F238E27FC236}">
              <a16:creationId xmlns:a16="http://schemas.microsoft.com/office/drawing/2014/main" id="{D45CAA66-8207-8ABF-7DAA-7934EF09D4AC}"/>
            </a:ext>
          </a:extLst>
        </p:cNvPr>
        <p:cNvGrpSpPr/>
        <p:nvPr/>
      </p:nvGrpSpPr>
      <p:grpSpPr>
        <a:xfrm>
          <a:off x="0" y="0"/>
          <a:ext cx="0" cy="0"/>
          <a:chOff x="0" y="0"/>
          <a:chExt cx="0" cy="0"/>
        </a:xfrm>
      </p:grpSpPr>
      <p:sp>
        <p:nvSpPr>
          <p:cNvPr id="885" name="Google Shape;885;p49:notes">
            <a:extLst>
              <a:ext uri="{FF2B5EF4-FFF2-40B4-BE49-F238E27FC236}">
                <a16:creationId xmlns:a16="http://schemas.microsoft.com/office/drawing/2014/main" id="{BDEEB139-4864-7AEA-C64F-A71D8CC6DDC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6" name="Google Shape;886;p49:notes">
            <a:extLst>
              <a:ext uri="{FF2B5EF4-FFF2-40B4-BE49-F238E27FC236}">
                <a16:creationId xmlns:a16="http://schemas.microsoft.com/office/drawing/2014/main" id="{E7596F49-29D0-A0FB-946A-4767D63426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24794308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a:extLst>
            <a:ext uri="{FF2B5EF4-FFF2-40B4-BE49-F238E27FC236}">
              <a16:creationId xmlns:a16="http://schemas.microsoft.com/office/drawing/2014/main" id="{D90767BA-F77C-5EC8-F093-AE80EC3B7B49}"/>
            </a:ext>
          </a:extLst>
        </p:cNvPr>
        <p:cNvGrpSpPr/>
        <p:nvPr/>
      </p:nvGrpSpPr>
      <p:grpSpPr>
        <a:xfrm>
          <a:off x="0" y="0"/>
          <a:ext cx="0" cy="0"/>
          <a:chOff x="0" y="0"/>
          <a:chExt cx="0" cy="0"/>
        </a:xfrm>
      </p:grpSpPr>
      <p:sp>
        <p:nvSpPr>
          <p:cNvPr id="885" name="Google Shape;885;p49:notes">
            <a:extLst>
              <a:ext uri="{FF2B5EF4-FFF2-40B4-BE49-F238E27FC236}">
                <a16:creationId xmlns:a16="http://schemas.microsoft.com/office/drawing/2014/main" id="{76AAC7D7-6D26-B6F1-9EEA-948750AEDA5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6" name="Google Shape;886;p49:notes">
            <a:extLst>
              <a:ext uri="{FF2B5EF4-FFF2-40B4-BE49-F238E27FC236}">
                <a16:creationId xmlns:a16="http://schemas.microsoft.com/office/drawing/2014/main" id="{9F5B6EC8-61C2-4C8C-0B7D-B1C0B5923F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168177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26" name="Google Shape;226;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6: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
        <p:nvSpPr>
          <p:cNvPr id="228" name="Google Shape;228;p16:notes"/>
          <p:cNvSpPr txBox="1"/>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6dfafafb62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40" name="Google Shape;240;g36dfafafb62_0_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g36dfafafb62_0_239: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
        <p:nvSpPr>
          <p:cNvPr id="242" name="Google Shape;242;g36dfafafb62_0_239:notes"/>
          <p:cNvSpPr txBox="1"/>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6dfafafb62_0_2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36dfafafb62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73" name="Google Shape;27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17: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
        <p:nvSpPr>
          <p:cNvPr id="275" name="Google Shape;275;p17:notes"/>
          <p:cNvSpPr txBox="1"/>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86" name="Google Shape;286;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14: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
        <p:nvSpPr>
          <p:cNvPr id="288" name="Google Shape;288;p14:notes"/>
          <p:cNvSpPr txBox="1"/>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00" name="Google Shape;300;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5: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
        <p:nvSpPr>
          <p:cNvPr id="302" name="Google Shape;302;p15:notes"/>
          <p:cNvSpPr txBox="1"/>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6dfafafb62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12" name="Google Shape;312;g36dfafafb62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g36dfafafb62_0_227: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
        <p:nvSpPr>
          <p:cNvPr id="314" name="Google Shape;314;g36dfafafb62_0_227:notes"/>
          <p:cNvSpPr txBox="1"/>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24" name="Google Shape;324;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p26: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
        <p:nvSpPr>
          <p:cNvPr id="326" name="Google Shape;326;p26:notes"/>
          <p:cNvSpPr txBox="1"/>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7" name="Google Shape;33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338" name="Google Shape;338;p27: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
        <p:nvSpPr>
          <p:cNvPr id="339" name="Google Shape;339;p27: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9" name="Google Shape;34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350" name="Google Shape;350;p28: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
        <p:nvSpPr>
          <p:cNvPr id="351" name="Google Shape;351;p28: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6" name="Google Shape;36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367" name="Google Shape;367;p29: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
        <p:nvSpPr>
          <p:cNvPr id="368" name="Google Shape;368;p29: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99" name="Google Shape;399;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32: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
        <p:nvSpPr>
          <p:cNvPr id="401" name="Google Shape;401;p32:notes"/>
          <p:cNvSpPr txBox="1"/>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3: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
        <p:nvSpPr>
          <p:cNvPr id="110" name="Google Shape;110;p3:notes"/>
          <p:cNvSpPr txBox="1"/>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0" name="Google Shape;49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6" name="Google Shape;51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1" name="Google Shape;1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4: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
        <p:nvSpPr>
          <p:cNvPr id="123" name="Google Shape;123;p4:notes"/>
          <p:cNvSpPr txBox="1"/>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 name="Google Shape;54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7" name="Google Shape;55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74739be29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597" name="Google Shape;597;g274739be29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g274739be293_0_0: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44</a:t>
            </a:fld>
            <a:endParaRPr sz="14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74739be29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05" name="Google Shape;605;g274739be293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6" name="Google Shape;606;g274739be293_0_8: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45</a:t>
            </a:fld>
            <a:endParaRPr sz="1400">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74739be29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13" name="Google Shape;613;g274739be293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4" name="Google Shape;614;g274739be293_0_16: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46</a:t>
            </a:fld>
            <a:endParaRPr sz="1400">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74739be293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21" name="Google Shape;621;g274739be293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2" name="Google Shape;622;g274739be293_0_24: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sz="1400">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74739be293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29" name="Google Shape;629;g274739be293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0" name="Google Shape;630;g274739be293_0_32: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sz="1400">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33" name="Google Shape;1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5: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
        <p:nvSpPr>
          <p:cNvPr id="135" name="Google Shape;135;p5:notes"/>
          <p:cNvSpPr txBox="1"/>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9" name="Google Shape;669;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670" name="Google Shape;670;p48: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
        <p:nvSpPr>
          <p:cNvPr id="671" name="Google Shape;671;p48: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81" name="Google Shape;681;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682" name="Google Shape;682;p49: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
        <p:nvSpPr>
          <p:cNvPr id="683" name="Google Shape;683;p49: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94" name="Google Shape;69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695" name="Google Shape;695;p50: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
        <p:nvSpPr>
          <p:cNvPr id="696" name="Google Shape;696;p50: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07" name="Google Shape;70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08" name="Google Shape;708;p51: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
        <p:nvSpPr>
          <p:cNvPr id="709" name="Google Shape;709;p51: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19" name="Google Shape;71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20" name="Google Shape;720;p52: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
        <p:nvSpPr>
          <p:cNvPr id="721" name="Google Shape;721;p52: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32" name="Google Shape;73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33" name="Google Shape;733;p53: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
        <p:nvSpPr>
          <p:cNvPr id="734" name="Google Shape;734;p53: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65" name="Google Shape;765;p54: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
        <p:nvSpPr>
          <p:cNvPr id="766" name="Google Shape;766;p54: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45" name="Google Shape;14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7: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
        <p:nvSpPr>
          <p:cNvPr id="147" name="Google Shape;147;p7:notes"/>
          <p:cNvSpPr txBox="1"/>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6" name="Google Shape;77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77" name="Google Shape;777;p55: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
        <p:nvSpPr>
          <p:cNvPr id="778" name="Google Shape;778;p55: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8" name="Google Shape;788;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789" name="Google Shape;789;p56: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
        <p:nvSpPr>
          <p:cNvPr id="790" name="Google Shape;790;p56: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2" name="Google Shape;80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803" name="Google Shape;803;p57: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62</a:t>
            </a:fld>
            <a:endParaRPr sz="1200" b="0" i="0" u="none" strike="noStrike" cap="none">
              <a:solidFill>
                <a:schemeClr val="dk1"/>
              </a:solidFill>
              <a:latin typeface="Calibri"/>
              <a:ea typeface="Calibri"/>
              <a:cs typeface="Calibri"/>
              <a:sym typeface="Calibri"/>
            </a:endParaRPr>
          </a:p>
        </p:txBody>
      </p:sp>
      <p:sp>
        <p:nvSpPr>
          <p:cNvPr id="804" name="Google Shape;804;p57: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4" name="Google Shape;814;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815" name="Google Shape;815;p58: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
        <p:nvSpPr>
          <p:cNvPr id="816" name="Google Shape;816;p58: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1" name="Google Shape;85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1" name="Google Shape;861;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862" name="Google Shape;862;p60: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65</a:t>
            </a:fld>
            <a:endParaRPr sz="1200" b="0" i="0" u="none" strike="noStrike" cap="none">
              <a:solidFill>
                <a:schemeClr val="dk1"/>
              </a:solidFill>
              <a:latin typeface="Calibri"/>
              <a:ea typeface="Calibri"/>
              <a:cs typeface="Calibri"/>
              <a:sym typeface="Calibri"/>
            </a:endParaRPr>
          </a:p>
        </p:txBody>
      </p:sp>
      <p:sp>
        <p:nvSpPr>
          <p:cNvPr id="863" name="Google Shape;863;p60: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 name="Google Shape;87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 name="Google Shape;881;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9" name="Google Shape;889;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890" name="Google Shape;890;p61: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68</a:t>
            </a:fld>
            <a:endParaRPr sz="1200" b="0" i="0" u="none" strike="noStrike" cap="none">
              <a:solidFill>
                <a:schemeClr val="dk1"/>
              </a:solidFill>
              <a:latin typeface="Calibri"/>
              <a:ea typeface="Calibri"/>
              <a:cs typeface="Calibri"/>
              <a:sym typeface="Calibri"/>
            </a:endParaRPr>
          </a:p>
        </p:txBody>
      </p:sp>
      <p:sp>
        <p:nvSpPr>
          <p:cNvPr id="891" name="Google Shape;891;p61: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2" name="Google Shape;902;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903" name="Google Shape;903;p62: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69</a:t>
            </a:fld>
            <a:endParaRPr sz="1200" b="0" i="0" u="none" strike="noStrike" cap="none">
              <a:solidFill>
                <a:schemeClr val="dk1"/>
              </a:solidFill>
              <a:latin typeface="Calibri"/>
              <a:ea typeface="Calibri"/>
              <a:cs typeface="Calibri"/>
              <a:sym typeface="Calibri"/>
            </a:endParaRPr>
          </a:p>
        </p:txBody>
      </p:sp>
      <p:sp>
        <p:nvSpPr>
          <p:cNvPr id="904" name="Google Shape;904;p62: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57" name="Google Shape;15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6: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
        <p:nvSpPr>
          <p:cNvPr id="159" name="Google Shape;159;p6:notes"/>
          <p:cNvSpPr txBox="1"/>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MIT-WPU</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4" name="Google Shape;91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915" name="Google Shape;915;p63: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70</a:t>
            </a:fld>
            <a:endParaRPr sz="1200" b="0" i="0" u="none" strike="noStrike" cap="none">
              <a:solidFill>
                <a:schemeClr val="dk1"/>
              </a:solidFill>
              <a:latin typeface="Calibri"/>
              <a:ea typeface="Calibri"/>
              <a:cs typeface="Calibri"/>
              <a:sym typeface="Calibri"/>
            </a:endParaRPr>
          </a:p>
        </p:txBody>
      </p:sp>
      <p:sp>
        <p:nvSpPr>
          <p:cNvPr id="916" name="Google Shape;916;p63: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26" name="Google Shape;926;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927" name="Google Shape;927;p64: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71</a:t>
            </a:fld>
            <a:endParaRPr sz="1200" b="0" i="0" u="none" strike="noStrike" cap="none">
              <a:solidFill>
                <a:schemeClr val="dk1"/>
              </a:solidFill>
              <a:latin typeface="Calibri"/>
              <a:ea typeface="Calibri"/>
              <a:cs typeface="Calibri"/>
              <a:sym typeface="Calibri"/>
            </a:endParaRPr>
          </a:p>
        </p:txBody>
      </p:sp>
      <p:sp>
        <p:nvSpPr>
          <p:cNvPr id="928" name="Google Shape;928;p64: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38" name="Google Shape;93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939" name="Google Shape;939;p65: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72</a:t>
            </a:fld>
            <a:endParaRPr sz="1200" b="0" i="0" u="none" strike="noStrike" cap="none">
              <a:solidFill>
                <a:schemeClr val="dk1"/>
              </a:solidFill>
              <a:latin typeface="Calibri"/>
              <a:ea typeface="Calibri"/>
              <a:cs typeface="Calibri"/>
              <a:sym typeface="Calibri"/>
            </a:endParaRPr>
          </a:p>
        </p:txBody>
      </p:sp>
      <p:sp>
        <p:nvSpPr>
          <p:cNvPr id="940" name="Google Shape;940;p65: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0" name="Google Shape;95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951" name="Google Shape;951;p66:notes"/>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73</a:t>
            </a:fld>
            <a:endParaRPr sz="1200" b="0" i="0" u="none" strike="noStrike" cap="none">
              <a:solidFill>
                <a:schemeClr val="dk1"/>
              </a:solidFill>
              <a:latin typeface="Calibri"/>
              <a:ea typeface="Calibri"/>
              <a:cs typeface="Calibri"/>
              <a:sym typeface="Calibri"/>
            </a:endParaRPr>
          </a:p>
        </p:txBody>
      </p:sp>
      <p:sp>
        <p:nvSpPr>
          <p:cNvPr id="952" name="Google Shape;952;p66:notes"/>
          <p:cNvSpPr txBox="1">
            <a:spLocks noGrp="1"/>
          </p:cNvSpPr>
          <p:nvPr>
            <p:ph type="hdr" idx="3"/>
          </p:nvPr>
        </p:nvSpPr>
        <p:spPr>
          <a:xfrm>
            <a:off x="0" y="0"/>
            <a:ext cx="2971800" cy="4587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37031f7245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63" name="Google Shape;963;g37031f7245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964" name="Google Shape;964;g37031f7245d_0_0: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74</a:t>
            </a:fld>
            <a:endParaRPr sz="1200" b="0" i="0" u="none" strike="noStrike" cap="none">
              <a:solidFill>
                <a:schemeClr val="dk1"/>
              </a:solidFill>
              <a:latin typeface="Calibri"/>
              <a:ea typeface="Calibri"/>
              <a:cs typeface="Calibri"/>
              <a:sym typeface="Calibri"/>
            </a:endParaRPr>
          </a:p>
        </p:txBody>
      </p:sp>
      <p:sp>
        <p:nvSpPr>
          <p:cNvPr id="965" name="Google Shape;965;g37031f7245d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6dfa84320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75" name="Google Shape;975;g36dfa84320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976" name="Google Shape;976;g36dfa843201_0_0: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75</a:t>
            </a:fld>
            <a:endParaRPr sz="1200" b="0" i="0" u="none" strike="noStrike" cap="none">
              <a:solidFill>
                <a:schemeClr val="dk1"/>
              </a:solidFill>
              <a:latin typeface="Calibri"/>
              <a:ea typeface="Calibri"/>
              <a:cs typeface="Calibri"/>
              <a:sym typeface="Calibri"/>
            </a:endParaRPr>
          </a:p>
        </p:txBody>
      </p:sp>
      <p:sp>
        <p:nvSpPr>
          <p:cNvPr id="977" name="Google Shape;977;g36dfa843201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6dfa843201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00" name="Google Shape;1000;g36dfa843201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01" name="Google Shape;1001;g36dfa843201_0_73: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76</a:t>
            </a:fld>
            <a:endParaRPr sz="1200" b="0" i="0" u="none" strike="noStrike" cap="none">
              <a:solidFill>
                <a:schemeClr val="dk1"/>
              </a:solidFill>
              <a:latin typeface="Calibri"/>
              <a:ea typeface="Calibri"/>
              <a:cs typeface="Calibri"/>
              <a:sym typeface="Calibri"/>
            </a:endParaRPr>
          </a:p>
        </p:txBody>
      </p:sp>
      <p:sp>
        <p:nvSpPr>
          <p:cNvPr id="1002" name="Google Shape;1002;g36dfa843201_0_7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6dfa843201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3" name="Google Shape;1013;g36dfa843201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14" name="Google Shape;1014;g36dfa843201_0_26: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77</a:t>
            </a:fld>
            <a:endParaRPr sz="1200" b="0" i="0" u="none" strike="noStrike" cap="none">
              <a:solidFill>
                <a:schemeClr val="dk1"/>
              </a:solidFill>
              <a:latin typeface="Calibri"/>
              <a:ea typeface="Calibri"/>
              <a:cs typeface="Calibri"/>
              <a:sym typeface="Calibri"/>
            </a:endParaRPr>
          </a:p>
        </p:txBody>
      </p:sp>
      <p:sp>
        <p:nvSpPr>
          <p:cNvPr id="1015" name="Google Shape;1015;g36dfa843201_0_26: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6dfa843201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25" name="Google Shape;1025;g36dfa843201_0_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26" name="Google Shape;1026;g36dfa843201_0_131: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78</a:t>
            </a:fld>
            <a:endParaRPr sz="1200" b="0" i="0" u="none" strike="noStrike" cap="none">
              <a:solidFill>
                <a:schemeClr val="dk1"/>
              </a:solidFill>
              <a:latin typeface="Calibri"/>
              <a:ea typeface="Calibri"/>
              <a:cs typeface="Calibri"/>
              <a:sym typeface="Calibri"/>
            </a:endParaRPr>
          </a:p>
        </p:txBody>
      </p:sp>
      <p:sp>
        <p:nvSpPr>
          <p:cNvPr id="1027" name="Google Shape;1027;g36dfa843201_0_13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6dfa843201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38" name="Google Shape;1038;g36dfa843201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39" name="Google Shape;1039;g36dfa843201_0_38: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79</a:t>
            </a:fld>
            <a:endParaRPr sz="1200" b="0" i="0" u="none" strike="noStrike" cap="none">
              <a:solidFill>
                <a:schemeClr val="dk1"/>
              </a:solidFill>
              <a:latin typeface="Calibri"/>
              <a:ea typeface="Calibri"/>
              <a:cs typeface="Calibri"/>
              <a:sym typeface="Calibri"/>
            </a:endParaRPr>
          </a:p>
        </p:txBody>
      </p:sp>
      <p:sp>
        <p:nvSpPr>
          <p:cNvPr id="1040" name="Google Shape;1040;g36dfa843201_0_38: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6dfa843201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0" name="Google Shape;1050;g36dfa843201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51" name="Google Shape;1051;g36dfa843201_0_97: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80</a:t>
            </a:fld>
            <a:endParaRPr sz="1200" b="0" i="0" u="none" strike="noStrike" cap="none">
              <a:solidFill>
                <a:schemeClr val="dk1"/>
              </a:solidFill>
              <a:latin typeface="Calibri"/>
              <a:ea typeface="Calibri"/>
              <a:cs typeface="Calibri"/>
              <a:sym typeface="Calibri"/>
            </a:endParaRPr>
          </a:p>
        </p:txBody>
      </p:sp>
      <p:sp>
        <p:nvSpPr>
          <p:cNvPr id="1052" name="Google Shape;1052;g36dfa843201_0_9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D0478B7D-FE52-52E5-49C8-273C669CA0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BD8833FB-980B-4F2F-6A44-5CBEA77083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a:extLst>
              <a:ext uri="{FF2B5EF4-FFF2-40B4-BE49-F238E27FC236}">
                <a16:creationId xmlns:a16="http://schemas.microsoft.com/office/drawing/2014/main" id="{787D2D9E-0FAD-F799-6962-F681CE326726}"/>
              </a:ext>
            </a:extLst>
          </p:cNvPr>
          <p:cNvSpPr>
            <a:spLocks noGrp="1"/>
          </p:cNvSpPr>
          <p:nvPr>
            <p:ph type="hdr" sz="quarter"/>
          </p:nvPr>
        </p:nvSpPr>
        <p:spPr/>
        <p:txBody>
          <a:bodyPr/>
          <a:lstStyle/>
          <a:p>
            <a:pPr>
              <a:defRPr/>
            </a:pPr>
            <a:r>
              <a:rPr lang="en-US"/>
              <a:t>MIT-WPU</a:t>
            </a:r>
          </a:p>
        </p:txBody>
      </p:sp>
      <p:sp>
        <p:nvSpPr>
          <p:cNvPr id="14341" name="Slide Number Placeholder 4">
            <a:extLst>
              <a:ext uri="{FF2B5EF4-FFF2-40B4-BE49-F238E27FC236}">
                <a16:creationId xmlns:a16="http://schemas.microsoft.com/office/drawing/2014/main" id="{5D480540-E2AD-34ED-FE1A-AE3B25417C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F54197-1829-4214-A312-07B801688CAF}" type="slidenum">
              <a:rPr lang="en-US" altLang="en-US"/>
              <a:pPr>
                <a:spcBef>
                  <a:spcPct val="0"/>
                </a:spcBef>
              </a:pPr>
              <a:t>81</a:t>
            </a:fld>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4E07BF4-3594-B341-E9D5-25AFCEB1D07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D28D265-1E19-418C-9F75-4B3AB81779A0}" type="slidenum">
              <a:rPr lang="en-US" altLang="en-US">
                <a:latin typeface="Arial" panose="020B0604020202020204" pitchFamily="34" charset="0"/>
              </a:rPr>
              <a:pPr>
                <a:spcBef>
                  <a:spcPct val="0"/>
                </a:spcBef>
              </a:pPr>
              <a:t>82</a:t>
            </a:fld>
            <a:endParaRPr lang="en-US" altLang="en-US">
              <a:latin typeface="Arial" panose="020B0604020202020204" pitchFamily="34" charset="0"/>
            </a:endParaRPr>
          </a:p>
        </p:txBody>
      </p:sp>
      <p:sp>
        <p:nvSpPr>
          <p:cNvPr id="24579" name="Rectangle 2">
            <a:extLst>
              <a:ext uri="{FF2B5EF4-FFF2-40B4-BE49-F238E27FC236}">
                <a16:creationId xmlns:a16="http://schemas.microsoft.com/office/drawing/2014/main" id="{3C338777-B5C6-E53C-1E63-EF3A5430DE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a:extLst>
              <a:ext uri="{FF2B5EF4-FFF2-40B4-BE49-F238E27FC236}">
                <a16:creationId xmlns:a16="http://schemas.microsoft.com/office/drawing/2014/main" id="{A2921293-7285-E3B7-C8F1-80B6497366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6dfa843201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2" name="Google Shape;1062;g36dfa843201_0_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63" name="Google Shape;1063;g36dfa843201_0_120: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83</a:t>
            </a:fld>
            <a:endParaRPr sz="1200" b="0" i="0" u="none" strike="noStrike" cap="none">
              <a:solidFill>
                <a:schemeClr val="dk1"/>
              </a:solidFill>
              <a:latin typeface="Calibri"/>
              <a:ea typeface="Calibri"/>
              <a:cs typeface="Calibri"/>
              <a:sym typeface="Calibri"/>
            </a:endParaRPr>
          </a:p>
        </p:txBody>
      </p:sp>
      <p:sp>
        <p:nvSpPr>
          <p:cNvPr id="1064" name="Google Shape;1064;g36dfa843201_0_12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36dfa843201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74" name="Google Shape;1074;g36dfa843201_0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75" name="Google Shape;1075;g36dfa843201_0_145: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84</a:t>
            </a:fld>
            <a:endParaRPr sz="1200" b="0" i="0" u="none" strike="noStrike" cap="none">
              <a:solidFill>
                <a:schemeClr val="dk1"/>
              </a:solidFill>
              <a:latin typeface="Calibri"/>
              <a:ea typeface="Calibri"/>
              <a:cs typeface="Calibri"/>
              <a:sym typeface="Calibri"/>
            </a:endParaRPr>
          </a:p>
        </p:txBody>
      </p:sp>
      <p:sp>
        <p:nvSpPr>
          <p:cNvPr id="1076" name="Google Shape;1076;g36dfa843201_0_145: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6dfa843201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7" name="Google Shape;1087;g36dfa843201_0_1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88" name="Google Shape;1088;g36dfa843201_0_157: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85</a:t>
            </a:fld>
            <a:endParaRPr sz="1200" b="0" i="0" u="none" strike="noStrike" cap="none">
              <a:solidFill>
                <a:schemeClr val="dk1"/>
              </a:solidFill>
              <a:latin typeface="Calibri"/>
              <a:ea typeface="Calibri"/>
              <a:cs typeface="Calibri"/>
              <a:sym typeface="Calibri"/>
            </a:endParaRPr>
          </a:p>
        </p:txBody>
      </p:sp>
      <p:sp>
        <p:nvSpPr>
          <p:cNvPr id="1089" name="Google Shape;1089;g36dfa843201_0_15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36dfa843201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9" name="Google Shape;1099;g36dfa843201_0_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100" name="Google Shape;1100;g36dfa843201_0_170: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86</a:t>
            </a:fld>
            <a:endParaRPr sz="1200" b="0" i="0" u="none" strike="noStrike" cap="none">
              <a:solidFill>
                <a:schemeClr val="dk1"/>
              </a:solidFill>
              <a:latin typeface="Calibri"/>
              <a:ea typeface="Calibri"/>
              <a:cs typeface="Calibri"/>
              <a:sym typeface="Calibri"/>
            </a:endParaRPr>
          </a:p>
        </p:txBody>
      </p:sp>
      <p:sp>
        <p:nvSpPr>
          <p:cNvPr id="1101" name="Google Shape;1101;g36dfa843201_0_17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6dfa843201_0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12" name="Google Shape;1112;g36dfa843201_0_1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113" name="Google Shape;1113;g36dfa843201_0_183: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87</a:t>
            </a:fld>
            <a:endParaRPr sz="1200" b="0" i="0" u="none" strike="noStrike" cap="none">
              <a:solidFill>
                <a:schemeClr val="dk1"/>
              </a:solidFill>
              <a:latin typeface="Calibri"/>
              <a:ea typeface="Calibri"/>
              <a:cs typeface="Calibri"/>
              <a:sym typeface="Calibri"/>
            </a:endParaRPr>
          </a:p>
        </p:txBody>
      </p:sp>
      <p:sp>
        <p:nvSpPr>
          <p:cNvPr id="1114" name="Google Shape;1114;g36dfa843201_0_18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36dfa843201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4" name="Google Shape;1124;g36dfa843201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125" name="Google Shape;1125;g36dfa843201_0_195: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88</a:t>
            </a:fld>
            <a:endParaRPr sz="1200" b="0" i="0" u="none" strike="noStrike" cap="none">
              <a:solidFill>
                <a:schemeClr val="dk1"/>
              </a:solidFill>
              <a:latin typeface="Calibri"/>
              <a:ea typeface="Calibri"/>
              <a:cs typeface="Calibri"/>
              <a:sym typeface="Calibri"/>
            </a:endParaRPr>
          </a:p>
        </p:txBody>
      </p:sp>
      <p:sp>
        <p:nvSpPr>
          <p:cNvPr id="1126" name="Google Shape;1126;g36dfa843201_0_195: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6dfa843201_0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37" name="Google Shape;1137;g36dfa843201_0_2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138" name="Google Shape;1138;g36dfa843201_0_209: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89</a:t>
            </a:fld>
            <a:endParaRPr sz="1200" b="0" i="0" u="none" strike="noStrike" cap="none">
              <a:solidFill>
                <a:schemeClr val="dk1"/>
              </a:solidFill>
              <a:latin typeface="Calibri"/>
              <a:ea typeface="Calibri"/>
              <a:cs typeface="Calibri"/>
              <a:sym typeface="Calibri"/>
            </a:endParaRPr>
          </a:p>
        </p:txBody>
      </p:sp>
      <p:sp>
        <p:nvSpPr>
          <p:cNvPr id="1139" name="Google Shape;1139;g36dfa843201_0_209: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78" name="Google Shape;1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8: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3705c29e3d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2" name="Google Shape;1162;g3705c29e3d0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163" name="Google Shape;1163;g3705c29e3d0_0_11: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90</a:t>
            </a:fld>
            <a:endParaRPr sz="1200" b="0" i="0" u="none" strike="noStrike" cap="none">
              <a:solidFill>
                <a:schemeClr val="dk1"/>
              </a:solidFill>
              <a:latin typeface="Calibri"/>
              <a:ea typeface="Calibri"/>
              <a:cs typeface="Calibri"/>
              <a:sym typeface="Calibri"/>
            </a:endParaRPr>
          </a:p>
        </p:txBody>
      </p:sp>
      <p:sp>
        <p:nvSpPr>
          <p:cNvPr id="1164" name="Google Shape;1164;g3705c29e3d0_0_1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3705c29e3d0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74" name="Google Shape;1174;g3705c29e3d0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175" name="Google Shape;1175;g3705c29e3d0_0_23: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91</a:t>
            </a:fld>
            <a:endParaRPr sz="1200" b="0" i="0" u="none" strike="noStrike" cap="none">
              <a:solidFill>
                <a:schemeClr val="dk1"/>
              </a:solidFill>
              <a:latin typeface="Calibri"/>
              <a:ea typeface="Calibri"/>
              <a:cs typeface="Calibri"/>
              <a:sym typeface="Calibri"/>
            </a:endParaRPr>
          </a:p>
        </p:txBody>
      </p:sp>
      <p:sp>
        <p:nvSpPr>
          <p:cNvPr id="1176" name="Google Shape;1176;g3705c29e3d0_0_2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3705c29e3d0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86" name="Google Shape;1186;g3705c29e3d0_0_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187" name="Google Shape;1187;g3705c29e3d0_0_152: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92</a:t>
            </a:fld>
            <a:endParaRPr sz="1200" b="0" i="0" u="none" strike="noStrike" cap="none">
              <a:solidFill>
                <a:schemeClr val="dk1"/>
              </a:solidFill>
              <a:latin typeface="Calibri"/>
              <a:ea typeface="Calibri"/>
              <a:cs typeface="Calibri"/>
              <a:sym typeface="Calibri"/>
            </a:endParaRPr>
          </a:p>
        </p:txBody>
      </p:sp>
      <p:sp>
        <p:nvSpPr>
          <p:cNvPr id="1188" name="Google Shape;1188;g3705c29e3d0_0_152: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3705c29e3d0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97" name="Google Shape;1197;g3705c29e3d0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198" name="Google Shape;1198;g3705c29e3d0_0_34: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93</a:t>
            </a:fld>
            <a:endParaRPr sz="1200" b="0" i="0" u="none" strike="noStrike" cap="none">
              <a:solidFill>
                <a:schemeClr val="dk1"/>
              </a:solidFill>
              <a:latin typeface="Calibri"/>
              <a:ea typeface="Calibri"/>
              <a:cs typeface="Calibri"/>
              <a:sym typeface="Calibri"/>
            </a:endParaRPr>
          </a:p>
        </p:txBody>
      </p:sp>
      <p:sp>
        <p:nvSpPr>
          <p:cNvPr id="1199" name="Google Shape;1199;g3705c29e3d0_0_3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3705c29e3d0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8" name="Google Shape;1208;g3705c29e3d0_0_1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209" name="Google Shape;1209;g3705c29e3d0_0_164: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96</a:t>
            </a:fld>
            <a:endParaRPr sz="1200" b="0" i="0" u="none" strike="noStrike" cap="none">
              <a:solidFill>
                <a:schemeClr val="dk1"/>
              </a:solidFill>
              <a:latin typeface="Calibri"/>
              <a:ea typeface="Calibri"/>
              <a:cs typeface="Calibri"/>
              <a:sym typeface="Calibri"/>
            </a:endParaRPr>
          </a:p>
        </p:txBody>
      </p:sp>
      <p:sp>
        <p:nvSpPr>
          <p:cNvPr id="1210" name="Google Shape;1210;g3705c29e3d0_0_16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705c29e3d0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20" name="Google Shape;1220;g3705c29e3d0_0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221" name="Google Shape;1221;g3705c29e3d0_0_58: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97</a:t>
            </a:fld>
            <a:endParaRPr sz="1200" b="0" i="0" u="none" strike="noStrike" cap="none">
              <a:solidFill>
                <a:schemeClr val="dk1"/>
              </a:solidFill>
              <a:latin typeface="Calibri"/>
              <a:ea typeface="Calibri"/>
              <a:cs typeface="Calibri"/>
              <a:sym typeface="Calibri"/>
            </a:endParaRPr>
          </a:p>
        </p:txBody>
      </p:sp>
      <p:sp>
        <p:nvSpPr>
          <p:cNvPr id="1222" name="Google Shape;1222;g3705c29e3d0_0_58: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3705c29e3d0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32" name="Google Shape;1232;g3705c29e3d0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233" name="Google Shape;1233;g3705c29e3d0_0_69: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98</a:t>
            </a:fld>
            <a:endParaRPr sz="1200" b="0" i="0" u="none" strike="noStrike" cap="none">
              <a:solidFill>
                <a:schemeClr val="dk1"/>
              </a:solidFill>
              <a:latin typeface="Calibri"/>
              <a:ea typeface="Calibri"/>
              <a:cs typeface="Calibri"/>
              <a:sym typeface="Calibri"/>
            </a:endParaRPr>
          </a:p>
        </p:txBody>
      </p:sp>
      <p:sp>
        <p:nvSpPr>
          <p:cNvPr id="1234" name="Google Shape;1234;g3705c29e3d0_0_69: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3705c29e3d0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56" name="Google Shape;1256;g3705c29e3d0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257" name="Google Shape;1257;g3705c29e3d0_0_92: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99</a:t>
            </a:fld>
            <a:endParaRPr sz="1200" b="0" i="0" u="none" strike="noStrike" cap="none">
              <a:solidFill>
                <a:schemeClr val="dk1"/>
              </a:solidFill>
              <a:latin typeface="Calibri"/>
              <a:ea typeface="Calibri"/>
              <a:cs typeface="Calibri"/>
              <a:sym typeface="Calibri"/>
            </a:endParaRPr>
          </a:p>
        </p:txBody>
      </p:sp>
      <p:sp>
        <p:nvSpPr>
          <p:cNvPr id="1258" name="Google Shape;1258;g3705c29e3d0_0_92: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MIT-WPU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
        <p:cNvGrpSpPr/>
        <p:nvPr/>
      </p:nvGrpSpPr>
      <p:grpSpPr>
        <a:xfrm>
          <a:off x="0" y="0"/>
          <a:ext cx="0" cy="0"/>
          <a:chOff x="0" y="0"/>
          <a:chExt cx="0" cy="0"/>
        </a:xfrm>
      </p:grpSpPr>
      <p:sp>
        <p:nvSpPr>
          <p:cNvPr id="13" name="Google Shape;13;p75"/>
          <p:cNvSpPr txBox="1">
            <a:spLocks noGrp="1"/>
          </p:cNvSpPr>
          <p:nvPr>
            <p:ph type="title"/>
          </p:nvPr>
        </p:nvSpPr>
        <p:spPr>
          <a:xfrm>
            <a:off x="1097280" y="286560"/>
            <a:ext cx="10058040" cy="1450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Font typeface="Calibri"/>
              <a:buNone/>
              <a:defRPr/>
            </a:lvl1pPr>
            <a:lvl2pPr lvl="1" algn="l">
              <a:lnSpc>
                <a:spcPct val="90000"/>
              </a:lnSpc>
              <a:spcBef>
                <a:spcPts val="0"/>
              </a:spcBef>
              <a:spcAft>
                <a:spcPts val="0"/>
              </a:spcAft>
              <a:buClr>
                <a:schemeClr val="dk1"/>
              </a:buClr>
              <a:buSzPts val="1400"/>
              <a:buFont typeface="Calibri"/>
              <a:buNone/>
              <a:defRPr/>
            </a:lvl2pPr>
            <a:lvl3pPr lvl="2" algn="l">
              <a:lnSpc>
                <a:spcPct val="90000"/>
              </a:lnSpc>
              <a:spcBef>
                <a:spcPts val="0"/>
              </a:spcBef>
              <a:spcAft>
                <a:spcPts val="0"/>
              </a:spcAft>
              <a:buClr>
                <a:schemeClr val="dk1"/>
              </a:buClr>
              <a:buSzPts val="1400"/>
              <a:buFont typeface="Calibri"/>
              <a:buNone/>
              <a:defRPr/>
            </a:lvl3pPr>
            <a:lvl4pPr lvl="3" algn="l">
              <a:lnSpc>
                <a:spcPct val="90000"/>
              </a:lnSpc>
              <a:spcBef>
                <a:spcPts val="0"/>
              </a:spcBef>
              <a:spcAft>
                <a:spcPts val="0"/>
              </a:spcAft>
              <a:buClr>
                <a:schemeClr val="dk1"/>
              </a:buClr>
              <a:buSzPts val="1400"/>
              <a:buFont typeface="Calibri"/>
              <a:buNone/>
              <a:defRPr/>
            </a:lvl4pPr>
            <a:lvl5pPr lvl="4" algn="l">
              <a:lnSpc>
                <a:spcPct val="90000"/>
              </a:lnSpc>
              <a:spcBef>
                <a:spcPts val="0"/>
              </a:spcBef>
              <a:spcAft>
                <a:spcPts val="0"/>
              </a:spcAft>
              <a:buClr>
                <a:schemeClr val="dk1"/>
              </a:buClr>
              <a:buSzPts val="1400"/>
              <a:buFont typeface="Calibri"/>
              <a:buNone/>
              <a:defRPr/>
            </a:lvl5pPr>
            <a:lvl6pPr lvl="5" algn="l">
              <a:lnSpc>
                <a:spcPct val="90000"/>
              </a:lnSpc>
              <a:spcBef>
                <a:spcPts val="0"/>
              </a:spcBef>
              <a:spcAft>
                <a:spcPts val="0"/>
              </a:spcAft>
              <a:buClr>
                <a:schemeClr val="dk1"/>
              </a:buClr>
              <a:buSzPts val="1400"/>
              <a:buFont typeface="Calibri"/>
              <a:buNone/>
              <a:defRPr/>
            </a:lvl6pPr>
            <a:lvl7pPr lvl="6" algn="l">
              <a:lnSpc>
                <a:spcPct val="90000"/>
              </a:lnSpc>
              <a:spcBef>
                <a:spcPts val="0"/>
              </a:spcBef>
              <a:spcAft>
                <a:spcPts val="0"/>
              </a:spcAft>
              <a:buClr>
                <a:schemeClr val="dk1"/>
              </a:buClr>
              <a:buSzPts val="1400"/>
              <a:buFont typeface="Calibri"/>
              <a:buNone/>
              <a:defRPr/>
            </a:lvl7pPr>
            <a:lvl8pPr lvl="7" algn="l">
              <a:lnSpc>
                <a:spcPct val="90000"/>
              </a:lnSpc>
              <a:spcBef>
                <a:spcPts val="0"/>
              </a:spcBef>
              <a:spcAft>
                <a:spcPts val="0"/>
              </a:spcAft>
              <a:buClr>
                <a:schemeClr val="dk1"/>
              </a:buClr>
              <a:buSzPts val="1400"/>
              <a:buFont typeface="Calibri"/>
              <a:buNone/>
              <a:defRPr/>
            </a:lvl8pPr>
            <a:lvl9pPr lvl="8" algn="l">
              <a:lnSpc>
                <a:spcPct val="90000"/>
              </a:lnSpc>
              <a:spcBef>
                <a:spcPts val="0"/>
              </a:spcBef>
              <a:spcAft>
                <a:spcPts val="0"/>
              </a:spcAft>
              <a:buClr>
                <a:schemeClr val="dk1"/>
              </a:buClr>
              <a:buSzPts val="1400"/>
              <a:buFont typeface="Calibri"/>
              <a:buNone/>
              <a:defRPr/>
            </a:lvl9pPr>
          </a:lstStyle>
          <a:p>
            <a:endParaRPr/>
          </a:p>
        </p:txBody>
      </p:sp>
      <p:sp>
        <p:nvSpPr>
          <p:cNvPr id="14" name="Google Shape;14;p75"/>
          <p:cNvSpPr txBox="1">
            <a:spLocks noGrp="1"/>
          </p:cNvSpPr>
          <p:nvPr>
            <p:ph type="subTitle" idx="1"/>
          </p:nvPr>
        </p:nvSpPr>
        <p:spPr>
          <a:xfrm>
            <a:off x="609480" y="1604520"/>
            <a:ext cx="10972440" cy="39776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8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85"/>
          <p:cNvSpPr>
            <a:spLocks noGrp="1"/>
          </p:cNvSpPr>
          <p:nvPr>
            <p:ph type="pic" idx="2"/>
          </p:nvPr>
        </p:nvSpPr>
        <p:spPr>
          <a:xfrm>
            <a:off x="5183188" y="987425"/>
            <a:ext cx="6172200" cy="4873625"/>
          </a:xfrm>
          <a:prstGeom prst="rect">
            <a:avLst/>
          </a:prstGeom>
          <a:noFill/>
          <a:ln>
            <a:noFill/>
          </a:ln>
        </p:spPr>
      </p:sp>
      <p:sp>
        <p:nvSpPr>
          <p:cNvPr id="69" name="Google Shape;69;p8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8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5" name="Google Shape;75;p8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8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0"/>
        <p:cNvGrpSpPr/>
        <p:nvPr/>
      </p:nvGrpSpPr>
      <p:grpSpPr>
        <a:xfrm>
          <a:off x="0" y="0"/>
          <a:ext cx="0" cy="0"/>
          <a:chOff x="0" y="0"/>
          <a:chExt cx="0" cy="0"/>
        </a:xfrm>
      </p:grpSpPr>
      <p:sp>
        <p:nvSpPr>
          <p:cNvPr id="81" name="Google Shape;81;p8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2" name="Google Shape;82;p8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 name="Google Shape;83;p8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8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5" name="Google Shape;85;p8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sp>
        <p:nvSpPr>
          <p:cNvPr id="90" name="Google Shape;90;p8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1" name="Google Shape;91;p8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2" name="Google Shape;92;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77"/>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3" name="Google Shape;23;p77"/>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0"/>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3" name="Google Shape;33;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79"/>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8" name="Google Shape;38;p7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7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3"/>
        <p:cNvGrpSpPr/>
        <p:nvPr/>
      </p:nvGrpSpPr>
      <p:grpSpPr>
        <a:xfrm>
          <a:off x="0" y="0"/>
          <a:ext cx="0" cy="0"/>
          <a:chOff x="0" y="0"/>
          <a:chExt cx="0" cy="0"/>
        </a:xfrm>
      </p:grpSpPr>
      <p:sp>
        <p:nvSpPr>
          <p:cNvPr id="44" name="Google Shape;44;p8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8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 name="Google Shape;46;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9"/>
        <p:cNvGrpSpPr/>
        <p:nvPr/>
      </p:nvGrpSpPr>
      <p:grpSpPr>
        <a:xfrm>
          <a:off x="0" y="0"/>
          <a:ext cx="0" cy="0"/>
          <a:chOff x="0" y="0"/>
          <a:chExt cx="0" cy="0"/>
        </a:xfrm>
      </p:grpSpPr>
      <p:sp>
        <p:nvSpPr>
          <p:cNvPr id="50" name="Google Shape;50;p82"/>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4"/>
        <p:cNvGrpSpPr/>
        <p:nvPr/>
      </p:nvGrpSpPr>
      <p:grpSpPr>
        <a:xfrm>
          <a:off x="0" y="0"/>
          <a:ext cx="0" cy="0"/>
          <a:chOff x="0" y="0"/>
          <a:chExt cx="0" cy="0"/>
        </a:xfrm>
      </p:grpSpPr>
      <p:sp>
        <p:nvSpPr>
          <p:cNvPr id="55" name="Google Shape;55;p8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6" name="Google Shape;56;p8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84"/>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2" name="Google Shape;62;p84"/>
          <p:cNvSpPr txBox="1">
            <a:spLocks noGrp="1"/>
          </p:cNvSpPr>
          <p:nvPr>
            <p:ph type="body" idx="1"/>
          </p:nvPr>
        </p:nvSpPr>
        <p:spPr>
          <a:xfrm rot="5400000">
            <a:off x="3920332" y="-1256507"/>
            <a:ext cx="4351337"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4"/>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74"/>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
        <p:cNvGrpSpPr/>
        <p:nvPr/>
      </p:nvGrpSpPr>
      <p:grpSpPr>
        <a:xfrm>
          <a:off x="0" y="0"/>
          <a:ext cx="0" cy="0"/>
          <a:chOff x="0" y="0"/>
          <a:chExt cx="0" cy="0"/>
        </a:xfrm>
      </p:grpSpPr>
      <p:sp>
        <p:nvSpPr>
          <p:cNvPr id="16" name="Google Shape;16;p76"/>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7" name="Google Shape;17;p76"/>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 name="Google Shape;19;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0" name="Google Shape;20;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customXml" Target="../ink/ink1.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42.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
          <p:cNvSpPr txBox="1"/>
          <p:nvPr/>
        </p:nvSpPr>
        <p:spPr>
          <a:xfrm>
            <a:off x="2935287" y="4784725"/>
            <a:ext cx="9144000" cy="4810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42852"/>
              </a:buClr>
              <a:buSzPts val="2400"/>
              <a:buFont typeface="Times New Roman"/>
              <a:buNone/>
            </a:pPr>
            <a:r>
              <a:rPr lang="en-US" sz="2400" b="1" i="0" u="none" strike="noStrike" cap="none">
                <a:solidFill>
                  <a:srgbClr val="242852"/>
                </a:solidFill>
                <a:latin typeface="Times New Roman"/>
                <a:ea typeface="Times New Roman"/>
                <a:cs typeface="Times New Roman"/>
                <a:sym typeface="Times New Roman"/>
              </a:rPr>
              <a:t>School of Computer Engineering and technology</a:t>
            </a:r>
            <a:endParaRPr sz="1400" b="0" i="0" u="none" strike="noStrike" cap="none">
              <a:solidFill>
                <a:srgbClr val="000000"/>
              </a:solidFill>
              <a:latin typeface="Arial"/>
              <a:ea typeface="Arial"/>
              <a:cs typeface="Arial"/>
              <a:sym typeface="Arial"/>
            </a:endParaRPr>
          </a:p>
        </p:txBody>
      </p:sp>
      <p:pic>
        <p:nvPicPr>
          <p:cNvPr id="100" name="Google Shape;100;p1"/>
          <p:cNvPicPr preferRelativeResize="0"/>
          <p:nvPr/>
        </p:nvPicPr>
        <p:blipFill rotWithShape="1">
          <a:blip r:embed="rId3">
            <a:alphaModFix/>
          </a:blip>
          <a:srcRect/>
          <a:stretch/>
        </p:blipFill>
        <p:spPr>
          <a:xfrm>
            <a:off x="868362" y="431800"/>
            <a:ext cx="10193337" cy="2070100"/>
          </a:xfrm>
          <a:prstGeom prst="rect">
            <a:avLst/>
          </a:prstGeom>
          <a:noFill/>
          <a:ln>
            <a:noFill/>
          </a:ln>
        </p:spPr>
      </p:pic>
      <p:sp>
        <p:nvSpPr>
          <p:cNvPr id="101" name="Google Shape;101;p1"/>
          <p:cNvSpPr txBox="1"/>
          <p:nvPr/>
        </p:nvSpPr>
        <p:spPr>
          <a:xfrm>
            <a:off x="2647950" y="2927350"/>
            <a:ext cx="6972300" cy="1430337"/>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4400"/>
              <a:buFont typeface="Calibri"/>
              <a:buNone/>
            </a:pPr>
            <a:r>
              <a:rPr lang="en-US" sz="4400" b="1" i="0" u="none" strike="noStrike" cap="none">
                <a:solidFill>
                  <a:srgbClr val="000000"/>
                </a:solidFill>
                <a:latin typeface="Calibri"/>
                <a:ea typeface="Calibri"/>
                <a:cs typeface="Calibri"/>
                <a:sym typeface="Calibri"/>
              </a:rPr>
              <a:t>Operating Systems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9"/>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2. Process States(Process Execution )…</a:t>
            </a:r>
            <a:endParaRPr/>
          </a:p>
        </p:txBody>
      </p:sp>
      <p:sp>
        <p:nvSpPr>
          <p:cNvPr id="190" name="Google Shape;190;p9"/>
          <p:cNvSpPr txBox="1">
            <a:spLocks noGrp="1"/>
          </p:cNvSpPr>
          <p:nvPr>
            <p:ph type="body" idx="1"/>
          </p:nvPr>
        </p:nvSpPr>
        <p:spPr>
          <a:xfrm>
            <a:off x="6484937" y="1752600"/>
            <a:ext cx="5097462" cy="3522662"/>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Figure shows the traces of each of the processes during the early part of their execution. </a:t>
            </a:r>
            <a:endParaRPr/>
          </a:p>
          <a:p>
            <a:pPr marL="228600" marR="0" lvl="0" indent="-2286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The first 12 instructions executed in processes A and C are shown. </a:t>
            </a:r>
            <a:endParaRPr/>
          </a:p>
          <a:p>
            <a:pPr marL="228600" marR="0" lvl="0" indent="-2286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Process B executes four instructions, and we assume that the fourth instruction invokes an I/O operation for which the process must wait. </a:t>
            </a:r>
            <a:endParaRPr/>
          </a:p>
        </p:txBody>
      </p:sp>
      <p:pic>
        <p:nvPicPr>
          <p:cNvPr id="191" name="Google Shape;191;p9"/>
          <p:cNvPicPr preferRelativeResize="0"/>
          <p:nvPr/>
        </p:nvPicPr>
        <p:blipFill rotWithShape="1">
          <a:blip r:embed="rId3">
            <a:alphaModFix/>
          </a:blip>
          <a:srcRect/>
          <a:stretch/>
        </p:blipFill>
        <p:spPr>
          <a:xfrm>
            <a:off x="90487" y="1658937"/>
            <a:ext cx="6461125" cy="40386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g3705c29e3d0_0_104"/>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700" b="1">
                <a:latin typeface="Arial"/>
                <a:ea typeface="Arial"/>
                <a:cs typeface="Arial"/>
                <a:sym typeface="Arial"/>
              </a:rPr>
              <a:t>What Are Scheduling Criteria?</a:t>
            </a:r>
            <a:endParaRPr sz="2400" b="1">
              <a:solidFill>
                <a:srgbClr val="3F3F3F"/>
              </a:solidFill>
            </a:endParaRPr>
          </a:p>
        </p:txBody>
      </p:sp>
      <p:sp>
        <p:nvSpPr>
          <p:cNvPr id="1273" name="Google Shape;1273;g3705c29e3d0_0_10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274" name="Google Shape;1274;g3705c29e3d0_0_10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100</a:t>
            </a:fld>
            <a:endParaRPr sz="1200" b="0" i="0" u="none" strike="noStrike" cap="none">
              <a:solidFill>
                <a:schemeClr val="dk1"/>
              </a:solidFill>
              <a:latin typeface="Times New Roman"/>
              <a:ea typeface="Times New Roman"/>
              <a:cs typeface="Times New Roman"/>
              <a:sym typeface="Times New Roman"/>
            </a:endParaRPr>
          </a:p>
        </p:txBody>
      </p:sp>
      <p:pic>
        <p:nvPicPr>
          <p:cNvPr id="1275" name="Google Shape;1275;g3705c29e3d0_0_104"/>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276" name="Google Shape;1276;g3705c29e3d0_0_104"/>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277" name="Google Shape;1277;g3705c29e3d0_0_104"/>
          <p:cNvSpPr/>
          <p:nvPr/>
        </p:nvSpPr>
        <p:spPr>
          <a:xfrm>
            <a:off x="883925" y="2115300"/>
            <a:ext cx="10470000" cy="4390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700" b="1">
                <a:solidFill>
                  <a:schemeClr val="dk1"/>
                </a:solidFill>
              </a:rPr>
              <a:t>Response Time</a:t>
            </a:r>
            <a:endParaRPr sz="2700" b="1">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700" b="1">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This is the time from when a process is submitted until it produces its first output.</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Goal: Minimize response time.</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Why it matters: Crucial for interactive systems like GUIs or real-time applications.</a:t>
            </a:r>
            <a:endParaRPr sz="2700">
              <a:solidFill>
                <a:schemeClr val="dk1"/>
              </a:solidFill>
            </a:endParaRPr>
          </a:p>
          <a:p>
            <a:pPr marL="0" lvl="0" indent="0" algn="l" rtl="0">
              <a:lnSpc>
                <a:spcPct val="90000"/>
              </a:lnSpc>
              <a:spcBef>
                <a:spcPts val="1000"/>
              </a:spcBef>
              <a:spcAft>
                <a:spcPts val="0"/>
              </a:spcAft>
              <a:buNone/>
            </a:pPr>
            <a:endParaRPr sz="27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g3705c29e3d0_0_116"/>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700" b="1">
                <a:latin typeface="Arial"/>
                <a:ea typeface="Arial"/>
                <a:cs typeface="Arial"/>
                <a:sym typeface="Arial"/>
              </a:rPr>
              <a:t>What Are Scheduling Criteria?</a:t>
            </a:r>
            <a:endParaRPr sz="2400" b="1">
              <a:solidFill>
                <a:srgbClr val="3F3F3F"/>
              </a:solidFill>
            </a:endParaRPr>
          </a:p>
        </p:txBody>
      </p:sp>
      <p:sp>
        <p:nvSpPr>
          <p:cNvPr id="1285" name="Google Shape;1285;g3705c29e3d0_0_1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286" name="Google Shape;1286;g3705c29e3d0_0_1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101</a:t>
            </a:fld>
            <a:endParaRPr sz="1200" b="0" i="0" u="none" strike="noStrike" cap="none">
              <a:solidFill>
                <a:schemeClr val="dk1"/>
              </a:solidFill>
              <a:latin typeface="Times New Roman"/>
              <a:ea typeface="Times New Roman"/>
              <a:cs typeface="Times New Roman"/>
              <a:sym typeface="Times New Roman"/>
            </a:endParaRPr>
          </a:p>
        </p:txBody>
      </p:sp>
      <p:pic>
        <p:nvPicPr>
          <p:cNvPr id="1287" name="Google Shape;1287;g3705c29e3d0_0_116"/>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288" name="Google Shape;1288;g3705c29e3d0_0_116"/>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289" name="Google Shape;1289;g3705c29e3d0_0_116"/>
          <p:cNvSpPr/>
          <p:nvPr/>
        </p:nvSpPr>
        <p:spPr>
          <a:xfrm>
            <a:off x="883925" y="2115300"/>
            <a:ext cx="10470000" cy="4390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700" b="1">
                <a:solidFill>
                  <a:schemeClr val="dk1"/>
                </a:solidFill>
              </a:rPr>
              <a:t>Fairness</a:t>
            </a:r>
            <a:endParaRPr sz="2700" b="1">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700" b="1">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Fairness ensures that all processes get a reasonable share of CPU time. It prevents starvation, where low-priority processes never get executed.</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Goal: Ensure equitable CPU access.</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Why it matters: Promotes system stability and user trust.</a:t>
            </a:r>
            <a:endParaRPr sz="2700">
              <a:solidFill>
                <a:schemeClr val="dk1"/>
              </a:solidFill>
            </a:endParaRPr>
          </a:p>
          <a:p>
            <a:pPr marL="0" lvl="0" indent="0" algn="l" rtl="0">
              <a:lnSpc>
                <a:spcPct val="90000"/>
              </a:lnSpc>
              <a:spcBef>
                <a:spcPts val="1000"/>
              </a:spcBef>
              <a:spcAft>
                <a:spcPts val="0"/>
              </a:spcAft>
              <a:buNone/>
            </a:pPr>
            <a:endParaRPr sz="2700" b="1">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g3705c29e3d0_0_128"/>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700" b="1">
                <a:latin typeface="Arial"/>
                <a:ea typeface="Arial"/>
                <a:cs typeface="Arial"/>
                <a:sym typeface="Arial"/>
              </a:rPr>
              <a:t>What Are Scheduling Criteria?</a:t>
            </a:r>
            <a:endParaRPr sz="2400" b="1">
              <a:solidFill>
                <a:srgbClr val="3F3F3F"/>
              </a:solidFill>
            </a:endParaRPr>
          </a:p>
        </p:txBody>
      </p:sp>
      <p:sp>
        <p:nvSpPr>
          <p:cNvPr id="1297" name="Google Shape;1297;g3705c29e3d0_0_1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298" name="Google Shape;1298;g3705c29e3d0_0_1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102</a:t>
            </a:fld>
            <a:endParaRPr sz="1200" b="0" i="0" u="none" strike="noStrike" cap="none">
              <a:solidFill>
                <a:schemeClr val="dk1"/>
              </a:solidFill>
              <a:latin typeface="Times New Roman"/>
              <a:ea typeface="Times New Roman"/>
              <a:cs typeface="Times New Roman"/>
              <a:sym typeface="Times New Roman"/>
            </a:endParaRPr>
          </a:p>
        </p:txBody>
      </p:sp>
      <p:pic>
        <p:nvPicPr>
          <p:cNvPr id="1299" name="Google Shape;1299;g3705c29e3d0_0_128"/>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300" name="Google Shape;1300;g3705c29e3d0_0_128"/>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301" name="Google Shape;1301;g3705c29e3d0_0_128"/>
          <p:cNvSpPr/>
          <p:nvPr/>
        </p:nvSpPr>
        <p:spPr>
          <a:xfrm>
            <a:off x="883925" y="2115300"/>
            <a:ext cx="10470000" cy="4390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700" b="1">
                <a:solidFill>
                  <a:schemeClr val="dk1"/>
                </a:solidFill>
              </a:rPr>
              <a:t>Predictability</a:t>
            </a:r>
            <a:endParaRPr sz="2700" b="1">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700" b="1">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Predictability means consistent performance under similar conditions. It’s especially important in real-time systems where timing guarantees are critical.</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Goal: Maintain consistent behavior.</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Why it matters: Users and developers rely on predictable execution for planning and debugging.</a:t>
            </a:r>
            <a:endParaRPr sz="2700">
              <a:solidFill>
                <a:schemeClr val="dk1"/>
              </a:solidFill>
            </a:endParaRPr>
          </a:p>
          <a:p>
            <a:pPr marL="0" lvl="0" indent="0" algn="l" rtl="0">
              <a:lnSpc>
                <a:spcPct val="90000"/>
              </a:lnSpc>
              <a:spcBef>
                <a:spcPts val="1000"/>
              </a:spcBef>
              <a:spcAft>
                <a:spcPts val="0"/>
              </a:spcAft>
              <a:buNone/>
            </a:pPr>
            <a:endParaRPr sz="2700" b="1">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a:extLst>
              <a:ext uri="{FF2B5EF4-FFF2-40B4-BE49-F238E27FC236}">
                <a16:creationId xmlns:a16="http://schemas.microsoft.com/office/drawing/2014/main" id="{DBE040F5-6058-5894-1EE2-0EDF3D8E378D}"/>
              </a:ext>
            </a:extLst>
          </p:cNvPr>
          <p:cNvSpPr>
            <a:spLocks noGrp="1" noChangeArrowheads="1"/>
          </p:cNvSpPr>
          <p:nvPr>
            <p:ph type="title"/>
          </p:nvPr>
        </p:nvSpPr>
        <p:spPr>
          <a:xfrm>
            <a:off x="1752600" y="287338"/>
            <a:ext cx="9402763" cy="1449387"/>
          </a:xfrm>
        </p:spPr>
        <p:txBody>
          <a:bodyPr/>
          <a:lstStyle/>
          <a:p>
            <a:pPr eaLnBrk="1" hangingPunct="1"/>
            <a:r>
              <a:rPr lang="en-US" altLang="en-US" sz="4000" b="1">
                <a:latin typeface="Times New Roman" panose="02020603050405020304" pitchFamily="18" charset="0"/>
                <a:cs typeface="Times New Roman" panose="02020603050405020304" pitchFamily="18" charset="0"/>
              </a:rPr>
              <a:t>Scheduling Algorithms</a:t>
            </a:r>
          </a:p>
        </p:txBody>
      </p:sp>
      <p:sp>
        <p:nvSpPr>
          <p:cNvPr id="13315" name="Rectangle 5">
            <a:extLst>
              <a:ext uri="{FF2B5EF4-FFF2-40B4-BE49-F238E27FC236}">
                <a16:creationId xmlns:a16="http://schemas.microsoft.com/office/drawing/2014/main" id="{F9B9C6C9-F6CD-7681-4AC7-FAE0BED684BC}"/>
              </a:ext>
            </a:extLst>
          </p:cNvPr>
          <p:cNvSpPr>
            <a:spLocks noGrp="1" noChangeArrowheads="1"/>
          </p:cNvSpPr>
          <p:nvPr>
            <p:ph idx="1"/>
          </p:nvPr>
        </p:nvSpPr>
        <p:spPr>
          <a:xfrm>
            <a:off x="609600" y="2514600"/>
            <a:ext cx="10972800" cy="3611563"/>
          </a:xfrm>
        </p:spPr>
        <p:txBody>
          <a:bodyPr rtlCol="0">
            <a:normAutofit/>
          </a:bodyPr>
          <a:lstStyle/>
          <a:p>
            <a:pPr eaLnBrk="1" fontAlgn="auto" hangingPunct="1">
              <a:spcAft>
                <a:spcPts val="0"/>
              </a:spcAft>
              <a:buClr>
                <a:schemeClr val="accent3"/>
              </a:buClr>
              <a:defRPr/>
            </a:pPr>
            <a:r>
              <a:rPr lang="en-US" altLang="en-US" sz="3200" b="1" dirty="0">
                <a:latin typeface="Times New Roman" panose="02020603050405020304" pitchFamily="18" charset="0"/>
                <a:cs typeface="Times New Roman" panose="02020603050405020304" pitchFamily="18" charset="0"/>
              </a:rPr>
              <a:t>FCFS (First Come First Serve)</a:t>
            </a:r>
          </a:p>
          <a:p>
            <a:pPr eaLnBrk="1" fontAlgn="auto" hangingPunct="1">
              <a:spcAft>
                <a:spcPts val="0"/>
              </a:spcAft>
              <a:buClr>
                <a:schemeClr val="accent3"/>
              </a:buClr>
              <a:defRPr/>
            </a:pPr>
            <a:r>
              <a:rPr lang="en-US" altLang="en-US" sz="3200" b="1" dirty="0">
                <a:latin typeface="Times New Roman" panose="02020603050405020304" pitchFamily="18" charset="0"/>
                <a:cs typeface="Times New Roman" panose="02020603050405020304" pitchFamily="18" charset="0"/>
              </a:rPr>
              <a:t>SJF (Shortest Job First)</a:t>
            </a:r>
          </a:p>
          <a:p>
            <a:pPr eaLnBrk="1" fontAlgn="auto" hangingPunct="1">
              <a:spcAft>
                <a:spcPts val="0"/>
              </a:spcAft>
              <a:buClr>
                <a:schemeClr val="accent3"/>
              </a:buClr>
              <a:defRPr/>
            </a:pPr>
            <a:r>
              <a:rPr lang="en-US" altLang="en-US" sz="3200" b="1" dirty="0">
                <a:latin typeface="Times New Roman" panose="02020603050405020304" pitchFamily="18" charset="0"/>
                <a:cs typeface="Times New Roman" panose="02020603050405020304" pitchFamily="18" charset="0"/>
              </a:rPr>
              <a:t>Priority scheduling </a:t>
            </a:r>
          </a:p>
          <a:p>
            <a:pPr eaLnBrk="1" fontAlgn="auto" hangingPunct="1">
              <a:spcAft>
                <a:spcPts val="0"/>
              </a:spcAft>
              <a:buClr>
                <a:schemeClr val="accent3"/>
              </a:buClr>
              <a:defRPr/>
            </a:pPr>
            <a:r>
              <a:rPr lang="en-US" altLang="en-US" sz="3200" b="1" dirty="0">
                <a:latin typeface="Times New Roman" panose="02020603050405020304" pitchFamily="18" charset="0"/>
                <a:cs typeface="Times New Roman" panose="02020603050405020304" pitchFamily="18" charset="0"/>
              </a:rPr>
              <a:t>Round Robin scheduling </a:t>
            </a:r>
          </a:p>
          <a:p>
            <a:pPr marL="609600" indent="-609600" eaLnBrk="1" fontAlgn="auto" hangingPunct="1">
              <a:spcAft>
                <a:spcPts val="0"/>
              </a:spcAft>
              <a:buClr>
                <a:srgbClr val="FF0000"/>
              </a:buClr>
              <a:buFont typeface="Wingdings" pitchFamily="2" charset="2"/>
              <a:buChar char="§"/>
              <a:defRPr/>
            </a:pPr>
            <a:endParaRPr lang="en-US" altLang="en-US" sz="3200" dirty="0">
              <a:latin typeface="Times New Roman" panose="02020603050405020304" pitchFamily="18" charset="0"/>
              <a:cs typeface="Times New Roman" panose="02020603050405020304" pitchFamily="18" charset="0"/>
            </a:endParaRPr>
          </a:p>
        </p:txBody>
      </p:sp>
      <p:pic>
        <p:nvPicPr>
          <p:cNvPr id="25604" name="Picture 6">
            <a:extLst>
              <a:ext uri="{FF2B5EF4-FFF2-40B4-BE49-F238E27FC236}">
                <a16:creationId xmlns:a16="http://schemas.microsoft.com/office/drawing/2014/main" id="{9790355A-8D7E-8D35-7E80-2ACC626061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B454B865-7EA9-7459-A8BF-FB9B2E4FF1B1}"/>
              </a:ext>
            </a:extLst>
          </p:cNvPr>
          <p:cNvSpPr>
            <a:spLocks noGrp="1"/>
          </p:cNvSpPr>
          <p:nvPr>
            <p:ph type="dt" sz="quarter" idx="10"/>
          </p:nvPr>
        </p:nvSpPr>
        <p:spPr/>
        <p:txBody>
          <a:bodyPr/>
          <a:lstStyle/>
          <a:p>
            <a:pPr>
              <a:defRPr/>
            </a:pPr>
            <a:fld id="{95D2F5A2-BEC6-4E24-A563-97C4D7D2CA32}" type="datetime1">
              <a:rPr lang="en-US"/>
              <a:pPr>
                <a:defRPr/>
              </a:pPr>
              <a:t>8/5/2025</a:t>
            </a:fld>
            <a:endParaRPr lang="en-US"/>
          </a:p>
        </p:txBody>
      </p:sp>
      <p:sp>
        <p:nvSpPr>
          <p:cNvPr id="3" name="Footer Placeholder 2">
            <a:extLst>
              <a:ext uri="{FF2B5EF4-FFF2-40B4-BE49-F238E27FC236}">
                <a16:creationId xmlns:a16="http://schemas.microsoft.com/office/drawing/2014/main" id="{4B240E8F-8D69-9957-FC95-C4246328ECE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26DD9C01-6914-6E37-4A38-F6344C187817}"/>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565B2C7-35F2-4EB5-982B-40069F87D7B6}" type="slidenum">
              <a:rPr lang="en-US" altLang="en-US">
                <a:solidFill>
                  <a:srgbClr val="898989"/>
                </a:solidFill>
              </a:rPr>
              <a:pPr/>
              <a:t>103</a:t>
            </a:fld>
            <a:endParaRPr lang="en-US" altLang="en-US">
              <a:solidFill>
                <a:srgbClr val="898989"/>
              </a:solidFill>
            </a:endParaRPr>
          </a:p>
        </p:txBody>
      </p:sp>
    </p:spTree>
    <p:extLst>
      <p:ext uri="{BB962C8B-B14F-4D97-AF65-F5344CB8AC3E}">
        <p14:creationId xmlns:p14="http://schemas.microsoft.com/office/powerpoint/2010/main" val="16660148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g3705c29e3d0_0_140"/>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700" b="1">
                <a:latin typeface="Arial"/>
                <a:ea typeface="Arial"/>
                <a:cs typeface="Arial"/>
                <a:sym typeface="Arial"/>
              </a:rPr>
              <a:t>What Are Scheduling Criteria?</a:t>
            </a:r>
            <a:endParaRPr sz="2400" b="1">
              <a:solidFill>
                <a:srgbClr val="3F3F3F"/>
              </a:solidFill>
            </a:endParaRPr>
          </a:p>
        </p:txBody>
      </p:sp>
      <p:sp>
        <p:nvSpPr>
          <p:cNvPr id="1309" name="Google Shape;1309;g3705c29e3d0_0_14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310" name="Google Shape;1310;g3705c29e3d0_0_1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104</a:t>
            </a:fld>
            <a:endParaRPr sz="1200" b="0" i="0" u="none" strike="noStrike" cap="none">
              <a:solidFill>
                <a:schemeClr val="dk1"/>
              </a:solidFill>
              <a:latin typeface="Times New Roman"/>
              <a:ea typeface="Times New Roman"/>
              <a:cs typeface="Times New Roman"/>
              <a:sym typeface="Times New Roman"/>
            </a:endParaRPr>
          </a:p>
        </p:txBody>
      </p:sp>
      <p:pic>
        <p:nvPicPr>
          <p:cNvPr id="1311" name="Google Shape;1311;g3705c29e3d0_0_140"/>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312" name="Google Shape;1312;g3705c29e3d0_0_140"/>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313" name="Google Shape;1313;g3705c29e3d0_0_140"/>
          <p:cNvSpPr/>
          <p:nvPr/>
        </p:nvSpPr>
        <p:spPr>
          <a:xfrm>
            <a:off x="883925" y="1786125"/>
            <a:ext cx="10470000" cy="4719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100">
                <a:solidFill>
                  <a:schemeClr val="dk1"/>
                </a:solidFill>
              </a:rPr>
              <a:t>How These Criteria Influence Scheduling Algorithms</a:t>
            </a:r>
            <a:endParaRPr sz="2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100">
                <a:solidFill>
                  <a:schemeClr val="dk1"/>
                </a:solidFill>
              </a:rPr>
              <a:t>Different algorithms prioritize different criteria:</a:t>
            </a:r>
            <a:endParaRPr sz="2100">
              <a:solidFill>
                <a:schemeClr val="dk1"/>
              </a:solidFill>
            </a:endParaRPr>
          </a:p>
          <a:p>
            <a:pPr marL="457200" lvl="0" indent="-361950" algn="l" rtl="0">
              <a:lnSpc>
                <a:spcPct val="115000"/>
              </a:lnSpc>
              <a:spcBef>
                <a:spcPts val="1200"/>
              </a:spcBef>
              <a:spcAft>
                <a:spcPts val="0"/>
              </a:spcAft>
              <a:buClr>
                <a:schemeClr val="dk1"/>
              </a:buClr>
              <a:buSzPts val="2100"/>
              <a:buChar char="●"/>
            </a:pPr>
            <a:r>
              <a:rPr lang="en-US" sz="2100" b="1">
                <a:solidFill>
                  <a:schemeClr val="dk1"/>
                </a:solidFill>
              </a:rPr>
              <a:t>FCFS (First Come First Serve)</a:t>
            </a:r>
            <a:r>
              <a:rPr lang="en-US" sz="2100">
                <a:solidFill>
                  <a:schemeClr val="dk1"/>
                </a:solidFill>
              </a:rPr>
              <a:t>: Simple, but poor waiting time and turnaround time.</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b="1">
                <a:solidFill>
                  <a:schemeClr val="dk1"/>
                </a:solidFill>
              </a:rPr>
              <a:t>SJF (Shortest Job First)</a:t>
            </a:r>
            <a:r>
              <a:rPr lang="en-US" sz="2100">
                <a:solidFill>
                  <a:schemeClr val="dk1"/>
                </a:solidFill>
              </a:rPr>
              <a:t>: Excellent turnaround and waiting time, but risks starvation.</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b="1">
                <a:solidFill>
                  <a:schemeClr val="dk1"/>
                </a:solidFill>
              </a:rPr>
              <a:t>Round Robin</a:t>
            </a:r>
            <a:r>
              <a:rPr lang="en-US" sz="2100">
                <a:solidFill>
                  <a:schemeClr val="dk1"/>
                </a:solidFill>
              </a:rPr>
              <a:t>: Great for fairness and response time, but may increase waiting time.</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b="1">
                <a:solidFill>
                  <a:schemeClr val="dk1"/>
                </a:solidFill>
              </a:rPr>
              <a:t>Priority Scheduling</a:t>
            </a:r>
            <a:r>
              <a:rPr lang="en-US" sz="2100">
                <a:solidFill>
                  <a:schemeClr val="dk1"/>
                </a:solidFill>
              </a:rPr>
              <a:t>: Optimizes for importance, but can starve low-priority tasks.</a:t>
            </a:r>
            <a:endParaRPr sz="2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100">
                <a:solidFill>
                  <a:schemeClr val="dk1"/>
                </a:solidFill>
              </a:rPr>
              <a:t>Each algorithm is a trade-off. The choice depends on the system’s goals—whether it’s a batch system, real-time system, or interactive environment.</a:t>
            </a:r>
            <a:endParaRPr sz="2100">
              <a:solidFill>
                <a:schemeClr val="dk1"/>
              </a:solidFill>
            </a:endParaRPr>
          </a:p>
          <a:p>
            <a:pPr marL="0" lvl="0" indent="0" algn="l" rtl="0">
              <a:lnSpc>
                <a:spcPct val="90000"/>
              </a:lnSpc>
              <a:spcBef>
                <a:spcPts val="1200"/>
              </a:spcBef>
              <a:spcAft>
                <a:spcPts val="0"/>
              </a:spcAft>
              <a:buNone/>
            </a:pPr>
            <a:endParaRPr sz="3700" b="1">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g3705c29e3d0_0_1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321" name="Google Shape;1321;g3705c29e3d0_0_1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105</a:t>
            </a:fld>
            <a:endParaRPr sz="1200" b="0" i="0" u="none" strike="noStrike" cap="none">
              <a:solidFill>
                <a:schemeClr val="dk1"/>
              </a:solidFill>
              <a:latin typeface="Times New Roman"/>
              <a:ea typeface="Times New Roman"/>
              <a:cs typeface="Times New Roman"/>
              <a:sym typeface="Times New Roman"/>
            </a:endParaRPr>
          </a:p>
        </p:txBody>
      </p:sp>
      <p:pic>
        <p:nvPicPr>
          <p:cNvPr id="1322" name="Google Shape;1322;g3705c29e3d0_0_177"/>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323" name="Google Shape;1323;g3705c29e3d0_0_177"/>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pic>
        <p:nvPicPr>
          <p:cNvPr id="1324" name="Google Shape;1324;g3705c29e3d0_0_177" title="7 key scheduling criteria used by operating systems to evaluate CPU scheduling algorithms_ - visual selection (1).png"/>
          <p:cNvPicPr preferRelativeResize="0"/>
          <p:nvPr/>
        </p:nvPicPr>
        <p:blipFill>
          <a:blip r:embed="rId4">
            <a:alphaModFix/>
          </a:blip>
          <a:stretch>
            <a:fillRect/>
          </a:stretch>
        </p:blipFill>
        <p:spPr>
          <a:xfrm>
            <a:off x="2452354" y="143675"/>
            <a:ext cx="6893821" cy="6570650"/>
          </a:xfrm>
          <a:prstGeom prst="rect">
            <a:avLst/>
          </a:prstGeom>
          <a:noFill/>
          <a:ln>
            <a:noFill/>
          </a:ln>
        </p:spPr>
      </p:pic>
    </p:spTree>
    <p:extLst>
      <p:ext uri="{BB962C8B-B14F-4D97-AF65-F5344CB8AC3E}">
        <p14:creationId xmlns:p14="http://schemas.microsoft.com/office/powerpoint/2010/main" val="12839528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1BAF0E80-4DC0-9FB6-F6E5-429F6A05BA8A}"/>
              </a:ext>
            </a:extLst>
          </p:cNvPr>
          <p:cNvSpPr>
            <a:spLocks noGrp="1" noChangeArrowheads="1"/>
          </p:cNvSpPr>
          <p:nvPr>
            <p:ph type="title"/>
          </p:nvPr>
        </p:nvSpPr>
        <p:spPr>
          <a:xfrm>
            <a:off x="1096963" y="287338"/>
            <a:ext cx="10058400" cy="1122362"/>
          </a:xfrm>
        </p:spPr>
        <p:txBody>
          <a:bodyPr/>
          <a:lstStyle/>
          <a:p>
            <a:pPr algn="ctr" eaLnBrk="1" hangingPunct="1"/>
            <a:r>
              <a:rPr lang="en-US" altLang="en-US" b="1">
                <a:latin typeface="Times New Roman" panose="02020603050405020304" pitchFamily="18" charset="0"/>
                <a:cs typeface="Times New Roman" panose="02020603050405020304" pitchFamily="18" charset="0"/>
              </a:rPr>
              <a:t>CPU / Process Scheduler</a:t>
            </a:r>
          </a:p>
        </p:txBody>
      </p:sp>
      <p:sp>
        <p:nvSpPr>
          <p:cNvPr id="15363" name="Rectangle 3">
            <a:extLst>
              <a:ext uri="{FF2B5EF4-FFF2-40B4-BE49-F238E27FC236}">
                <a16:creationId xmlns:a16="http://schemas.microsoft.com/office/drawing/2014/main" id="{420FBA34-3EAF-5B3A-F5EA-4CF4310DB7A8}"/>
              </a:ext>
            </a:extLst>
          </p:cNvPr>
          <p:cNvSpPr>
            <a:spLocks noGrp="1" noChangeArrowheads="1"/>
          </p:cNvSpPr>
          <p:nvPr>
            <p:ph idx="1"/>
          </p:nvPr>
        </p:nvSpPr>
        <p:spPr>
          <a:xfrm>
            <a:off x="1052513" y="1776413"/>
            <a:ext cx="10250487" cy="4114800"/>
          </a:xfrm>
        </p:spPr>
        <p:txBody>
          <a:bodyPr rtlCol="0">
            <a:normAutofit lnSpcReduction="10000"/>
          </a:bodyPr>
          <a:lstStyle/>
          <a:p>
            <a:pPr eaLnBrk="1" fontAlgn="auto" hangingPunct="1">
              <a:spcAft>
                <a:spcPts val="0"/>
              </a:spcAft>
              <a:defRPr/>
            </a:pPr>
            <a:r>
              <a:rPr lang="en-US" altLang="en-US">
                <a:latin typeface="Times New Roman" panose="02020603050405020304" pitchFamily="18" charset="0"/>
              </a:rPr>
              <a:t>Selects from among the processes in memory that are ready to execute, and allocates the CPU to one of them.</a:t>
            </a:r>
          </a:p>
          <a:p>
            <a:pPr eaLnBrk="1" fontAlgn="auto" hangingPunct="1">
              <a:spcAft>
                <a:spcPts val="0"/>
              </a:spcAft>
              <a:defRPr/>
            </a:pPr>
            <a:endParaRPr lang="en-US" altLang="en-US">
              <a:latin typeface="Times New Roman" panose="02020603050405020304" pitchFamily="18" charset="0"/>
            </a:endParaRPr>
          </a:p>
          <a:p>
            <a:pPr eaLnBrk="1" fontAlgn="auto" hangingPunct="1">
              <a:spcAft>
                <a:spcPts val="0"/>
              </a:spcAft>
              <a:defRPr/>
            </a:pPr>
            <a:r>
              <a:rPr lang="en-US" altLang="en-US">
                <a:latin typeface="Times New Roman" panose="02020603050405020304" pitchFamily="18" charset="0"/>
              </a:rPr>
              <a:t>Scheduling may be </a:t>
            </a:r>
            <a:r>
              <a:rPr lang="en-US" altLang="en-US" i="1">
                <a:latin typeface="Times New Roman" panose="02020603050405020304" pitchFamily="18" charset="0"/>
              </a:rPr>
              <a:t>preemptive or non-preemptive</a:t>
            </a:r>
            <a:endParaRPr lang="en-US" altLang="en-US">
              <a:latin typeface="Times New Roman" panose="02020603050405020304" pitchFamily="18" charset="0"/>
            </a:endParaRPr>
          </a:p>
          <a:p>
            <a:pPr eaLnBrk="1" fontAlgn="auto" hangingPunct="1">
              <a:spcAft>
                <a:spcPts val="0"/>
              </a:spcAft>
              <a:defRPr/>
            </a:pPr>
            <a:r>
              <a:rPr lang="en-US" altLang="en-US" b="1" i="1">
                <a:solidFill>
                  <a:srgbClr val="FF0000"/>
                </a:solidFill>
                <a:latin typeface="Times New Roman" panose="02020603050405020304" pitchFamily="18" charset="0"/>
              </a:rPr>
              <a:t>Non-preemptive</a:t>
            </a:r>
            <a:r>
              <a:rPr lang="en-US" altLang="en-US" i="1">
                <a:latin typeface="Times New Roman" panose="02020603050405020304" pitchFamily="18" charset="0"/>
              </a:rPr>
              <a:t> – </a:t>
            </a:r>
            <a:r>
              <a:rPr lang="en-US" altLang="en-US">
                <a:latin typeface="Times New Roman" panose="02020603050405020304" pitchFamily="18" charset="0"/>
              </a:rPr>
              <a:t>If CPU allocated to a process, it keeps the CPU until it releases it by terminating or switching to waiting state</a:t>
            </a:r>
          </a:p>
          <a:p>
            <a:pPr eaLnBrk="1" fontAlgn="auto" hangingPunct="1">
              <a:spcAft>
                <a:spcPts val="0"/>
              </a:spcAft>
              <a:defRPr/>
            </a:pPr>
            <a:r>
              <a:rPr lang="en-US" altLang="en-US" b="1" i="1">
                <a:solidFill>
                  <a:srgbClr val="FF0000"/>
                </a:solidFill>
                <a:latin typeface="Times New Roman" panose="02020603050405020304" pitchFamily="18" charset="0"/>
              </a:rPr>
              <a:t>Preemptive</a:t>
            </a:r>
            <a:r>
              <a:rPr lang="en-US" altLang="en-US" i="1">
                <a:latin typeface="Times New Roman" panose="02020603050405020304" pitchFamily="18" charset="0"/>
              </a:rPr>
              <a:t> - </a:t>
            </a:r>
            <a:r>
              <a:rPr lang="en-US" altLang="en-US">
                <a:latin typeface="Times New Roman" panose="02020603050405020304" pitchFamily="18" charset="0"/>
              </a:rPr>
              <a:t>If CPU allocated to a process, it may be released if high priority process needs the CPU</a:t>
            </a:r>
          </a:p>
          <a:p>
            <a:pPr eaLnBrk="1" fontAlgn="auto" hangingPunct="1">
              <a:spcAft>
                <a:spcPts val="0"/>
              </a:spcAft>
              <a:buFontTx/>
              <a:buNone/>
              <a:defRPr/>
            </a:pPr>
            <a:r>
              <a:rPr lang="en-US" altLang="en-US">
                <a:latin typeface="Times New Roman" panose="02020603050405020304" pitchFamily="18" charset="0"/>
              </a:rPr>
              <a:t>   </a:t>
            </a:r>
          </a:p>
        </p:txBody>
      </p:sp>
      <p:pic>
        <p:nvPicPr>
          <p:cNvPr id="12292" name="Picture 6">
            <a:extLst>
              <a:ext uri="{FF2B5EF4-FFF2-40B4-BE49-F238E27FC236}">
                <a16:creationId xmlns:a16="http://schemas.microsoft.com/office/drawing/2014/main" id="{63331489-B66F-D1DB-CCB5-22AF126CFD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801CAAC2-66F2-AAF3-B525-FAC4F508A528}"/>
              </a:ext>
            </a:extLst>
          </p:cNvPr>
          <p:cNvSpPr>
            <a:spLocks noGrp="1"/>
          </p:cNvSpPr>
          <p:nvPr>
            <p:ph type="dt" sz="quarter" idx="10"/>
          </p:nvPr>
        </p:nvSpPr>
        <p:spPr/>
        <p:txBody>
          <a:bodyPr/>
          <a:lstStyle/>
          <a:p>
            <a:pPr>
              <a:defRPr/>
            </a:pPr>
            <a:fld id="{A460D0E5-40D1-46ED-A372-AEB2AA406928}" type="datetime1">
              <a:rPr lang="en-US"/>
              <a:pPr>
                <a:defRPr/>
              </a:pPr>
              <a:t>8/5/2025</a:t>
            </a:fld>
            <a:endParaRPr lang="en-US"/>
          </a:p>
        </p:txBody>
      </p:sp>
      <p:sp>
        <p:nvSpPr>
          <p:cNvPr id="3" name="Footer Placeholder 2">
            <a:extLst>
              <a:ext uri="{FF2B5EF4-FFF2-40B4-BE49-F238E27FC236}">
                <a16:creationId xmlns:a16="http://schemas.microsoft.com/office/drawing/2014/main" id="{FC4672A6-C42D-8205-2C4F-A10E21214ACB}"/>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98262448-994F-FD7C-3950-DBFF368E3E18}"/>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8D6F25E-F39E-4C89-9183-10525FF33F19}" type="slidenum">
              <a:rPr lang="en-US" altLang="en-US">
                <a:solidFill>
                  <a:srgbClr val="898989"/>
                </a:solidFill>
              </a:rPr>
              <a:pPr/>
              <a:t>106</a:t>
            </a:fld>
            <a:endParaRPr lang="en-US" altLang="en-US">
              <a:solidFill>
                <a:srgbClr val="898989"/>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g370d1a15732_1_7"/>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endParaRPr sz="2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sz="2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700" b="1">
                <a:latin typeface="Arial"/>
                <a:ea typeface="Arial"/>
                <a:cs typeface="Arial"/>
                <a:sym typeface="Arial"/>
              </a:rPr>
              <a:t>Scheduling Algorithm- Pre-emptive vs Non-pre-emptive</a:t>
            </a:r>
            <a:endParaRPr sz="27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sz="2700" b="1">
              <a:latin typeface="Arial"/>
              <a:ea typeface="Arial"/>
              <a:cs typeface="Arial"/>
              <a:sym typeface="Arial"/>
            </a:endParaRPr>
          </a:p>
          <a:p>
            <a:pPr marL="0" lvl="0" indent="0" algn="l" rtl="0">
              <a:lnSpc>
                <a:spcPct val="115000"/>
              </a:lnSpc>
              <a:spcBef>
                <a:spcPts val="1200"/>
              </a:spcBef>
              <a:spcAft>
                <a:spcPts val="1200"/>
              </a:spcAft>
              <a:buClr>
                <a:schemeClr val="dk1"/>
              </a:buClr>
              <a:buSzPts val="1100"/>
              <a:buFont typeface="Arial"/>
              <a:buNone/>
            </a:pPr>
            <a:endParaRPr sz="2700" b="1">
              <a:latin typeface="Arial"/>
              <a:ea typeface="Arial"/>
              <a:cs typeface="Arial"/>
              <a:sym typeface="Arial"/>
            </a:endParaRPr>
          </a:p>
        </p:txBody>
      </p:sp>
      <p:sp>
        <p:nvSpPr>
          <p:cNvPr id="1344" name="Google Shape;1344;g370d1a15732_1_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345" name="Google Shape;1345;g370d1a15732_1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107</a:t>
            </a:fld>
            <a:endParaRPr sz="1200" b="0" i="0" u="none" strike="noStrike" cap="none">
              <a:solidFill>
                <a:schemeClr val="dk1"/>
              </a:solidFill>
              <a:latin typeface="Times New Roman"/>
              <a:ea typeface="Times New Roman"/>
              <a:cs typeface="Times New Roman"/>
              <a:sym typeface="Times New Roman"/>
            </a:endParaRPr>
          </a:p>
        </p:txBody>
      </p:sp>
      <p:pic>
        <p:nvPicPr>
          <p:cNvPr id="1346" name="Google Shape;1346;g370d1a15732_1_7"/>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347" name="Google Shape;1347;g370d1a15732_1_7"/>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pic>
        <p:nvPicPr>
          <p:cNvPr id="1348" name="Google Shape;1348;g370d1a15732_1_7" title="Screenshot 2025-07-21 104346.png"/>
          <p:cNvPicPr preferRelativeResize="0"/>
          <p:nvPr/>
        </p:nvPicPr>
        <p:blipFill>
          <a:blip r:embed="rId4">
            <a:alphaModFix/>
          </a:blip>
          <a:stretch>
            <a:fillRect/>
          </a:stretch>
        </p:blipFill>
        <p:spPr>
          <a:xfrm>
            <a:off x="1081088" y="2024063"/>
            <a:ext cx="10029825" cy="28098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a:extLst>
              <a:ext uri="{FF2B5EF4-FFF2-40B4-BE49-F238E27FC236}">
                <a16:creationId xmlns:a16="http://schemas.microsoft.com/office/drawing/2014/main" id="{F72446FA-F9F0-64D6-CB98-7DBABF29D4B3}"/>
              </a:ext>
            </a:extLst>
          </p:cNvPr>
          <p:cNvSpPr>
            <a:spLocks noGrp="1" noChangeArrowheads="1"/>
          </p:cNvSpPr>
          <p:nvPr>
            <p:ph type="title"/>
          </p:nvPr>
        </p:nvSpPr>
        <p:spPr>
          <a:xfrm>
            <a:off x="1333500" y="1112838"/>
            <a:ext cx="10502900" cy="457200"/>
          </a:xfrm>
        </p:spPr>
        <p:txBody>
          <a:bodyPr rtlCol="0">
            <a:noAutofit/>
          </a:bodyPr>
          <a:lstStyle/>
          <a:p>
            <a:pPr eaLnBrk="1" fontAlgn="auto" hangingPunct="1">
              <a:spcAft>
                <a:spcPts val="0"/>
              </a:spcAft>
              <a:defRPr/>
            </a:pPr>
            <a:r>
              <a:rPr lang="en-US" altLang="en-US" sz="3200" b="1" dirty="0">
                <a:latin typeface="+mn-lt"/>
              </a:rPr>
              <a:t>FCFS Scheduling: </a:t>
            </a:r>
            <a:r>
              <a:rPr lang="en-US" altLang="zh-TW" sz="3200" b="1" dirty="0">
                <a:latin typeface="+mn-lt"/>
              </a:rPr>
              <a:t>Characteristics</a:t>
            </a:r>
            <a:endParaRPr lang="en-US" altLang="en-US" sz="3200" b="1" dirty="0">
              <a:latin typeface="+mn-lt"/>
            </a:endParaRPr>
          </a:p>
        </p:txBody>
      </p:sp>
      <p:sp>
        <p:nvSpPr>
          <p:cNvPr id="27651" name="Rectangle 3">
            <a:extLst>
              <a:ext uri="{FF2B5EF4-FFF2-40B4-BE49-F238E27FC236}">
                <a16:creationId xmlns:a16="http://schemas.microsoft.com/office/drawing/2014/main" id="{3BE5D11A-8DEA-956B-F83D-14EE12E4B8A9}"/>
              </a:ext>
            </a:extLst>
          </p:cNvPr>
          <p:cNvSpPr txBox="1">
            <a:spLocks noChangeArrowheads="1"/>
          </p:cNvSpPr>
          <p:nvPr/>
        </p:nvSpPr>
        <p:spPr bwMode="auto">
          <a:xfrm>
            <a:off x="138113" y="1941513"/>
            <a:ext cx="11787187"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80000"/>
              </a:lnSpc>
              <a:spcBef>
                <a:spcPts val="1200"/>
              </a:spcBef>
              <a:spcAft>
                <a:spcPts val="200"/>
              </a:spcAft>
              <a:buClr>
                <a:schemeClr val="accent1"/>
              </a:buClr>
              <a:buFont typeface="Calibri" panose="020F0502020204030204" pitchFamily="34" charset="0"/>
              <a:buChar char=" "/>
            </a:pPr>
            <a:r>
              <a:rPr lang="en-US" altLang="zh-TW" b="1">
                <a:solidFill>
                  <a:srgbClr val="FF0000"/>
                </a:solidFill>
              </a:rPr>
              <a:t>Selection Function: </a:t>
            </a:r>
            <a:r>
              <a:rPr lang="en-US" altLang="zh-TW"/>
              <a:t>max(w), selects the process which is waiting in the ready queue for maximum time</a:t>
            </a:r>
            <a:r>
              <a:rPr lang="en-US" altLang="zh-TW" b="1"/>
              <a:t>.</a:t>
            </a:r>
          </a:p>
          <a:p>
            <a:pPr algn="just" eaLnBrk="1" hangingPunct="1">
              <a:lnSpc>
                <a:spcPct val="80000"/>
              </a:lnSpc>
              <a:spcBef>
                <a:spcPts val="1200"/>
              </a:spcBef>
              <a:spcAft>
                <a:spcPts val="200"/>
              </a:spcAft>
              <a:buClr>
                <a:schemeClr val="accent1"/>
              </a:buClr>
              <a:buFont typeface="Calibri" panose="020F0502020204030204" pitchFamily="34" charset="0"/>
              <a:buChar char=" "/>
            </a:pPr>
            <a:r>
              <a:rPr lang="en-US" altLang="zh-TW" b="1">
                <a:solidFill>
                  <a:srgbClr val="FF0000"/>
                </a:solidFill>
              </a:rPr>
              <a:t>Decision Mode : </a:t>
            </a:r>
            <a:r>
              <a:rPr lang="en-US" altLang="zh-TW"/>
              <a:t>Non_preemptive</a:t>
            </a:r>
          </a:p>
          <a:p>
            <a:pPr algn="just" eaLnBrk="1" hangingPunct="1">
              <a:lnSpc>
                <a:spcPct val="80000"/>
              </a:lnSpc>
              <a:spcBef>
                <a:spcPts val="1200"/>
              </a:spcBef>
              <a:spcAft>
                <a:spcPts val="200"/>
              </a:spcAft>
              <a:buClr>
                <a:schemeClr val="accent1"/>
              </a:buClr>
              <a:buFont typeface="Calibri" panose="020F0502020204030204" pitchFamily="34" charset="0"/>
              <a:buChar char=" "/>
            </a:pPr>
            <a:r>
              <a:rPr lang="en-US" altLang="zh-TW" b="1">
                <a:solidFill>
                  <a:srgbClr val="FF0000"/>
                </a:solidFill>
              </a:rPr>
              <a:t>Throughput:</a:t>
            </a:r>
            <a:r>
              <a:rPr lang="en-US" altLang="zh-TW" b="1"/>
              <a:t> </a:t>
            </a:r>
            <a:r>
              <a:rPr lang="en-US" altLang="zh-TW"/>
              <a:t>Not emphasized</a:t>
            </a:r>
          </a:p>
          <a:p>
            <a:pPr algn="just" eaLnBrk="1" hangingPunct="1">
              <a:lnSpc>
                <a:spcPct val="80000"/>
              </a:lnSpc>
              <a:spcBef>
                <a:spcPts val="1200"/>
              </a:spcBef>
              <a:spcAft>
                <a:spcPts val="200"/>
              </a:spcAft>
              <a:buClr>
                <a:schemeClr val="accent1"/>
              </a:buClr>
              <a:buFont typeface="Calibri" panose="020F0502020204030204" pitchFamily="34" charset="0"/>
              <a:buChar char=" "/>
            </a:pPr>
            <a:r>
              <a:rPr lang="en-US" altLang="zh-TW" b="1">
                <a:solidFill>
                  <a:srgbClr val="FF0000"/>
                </a:solidFill>
              </a:rPr>
              <a:t>Response Time: </a:t>
            </a:r>
            <a:r>
              <a:rPr lang="en-US" altLang="zh-TW"/>
              <a:t>May be high, especially if there is a large variance in the process  execution times. </a:t>
            </a:r>
            <a:endParaRPr lang="en-US" altLang="zh-TW" b="1"/>
          </a:p>
          <a:p>
            <a:pPr algn="just" eaLnBrk="1" hangingPunct="1">
              <a:lnSpc>
                <a:spcPct val="80000"/>
              </a:lnSpc>
              <a:spcBef>
                <a:spcPts val="1200"/>
              </a:spcBef>
              <a:spcAft>
                <a:spcPts val="200"/>
              </a:spcAft>
              <a:buClr>
                <a:schemeClr val="accent1"/>
              </a:buClr>
              <a:buFont typeface="Calibri" panose="020F0502020204030204" pitchFamily="34" charset="0"/>
              <a:buChar char=" "/>
            </a:pPr>
            <a:r>
              <a:rPr lang="en-US" altLang="zh-TW" b="1">
                <a:solidFill>
                  <a:srgbClr val="FF0000"/>
                </a:solidFill>
              </a:rPr>
              <a:t>Overhead:</a:t>
            </a:r>
            <a:r>
              <a:rPr lang="en-US" altLang="zh-TW"/>
              <a:t> Minimum</a:t>
            </a:r>
            <a:endParaRPr lang="en-US" altLang="zh-TW" b="1"/>
          </a:p>
          <a:p>
            <a:pPr algn="just" eaLnBrk="1" hangingPunct="1">
              <a:lnSpc>
                <a:spcPct val="80000"/>
              </a:lnSpc>
              <a:spcBef>
                <a:spcPts val="1200"/>
              </a:spcBef>
              <a:spcAft>
                <a:spcPts val="200"/>
              </a:spcAft>
              <a:buClr>
                <a:schemeClr val="accent1"/>
              </a:buClr>
              <a:buFont typeface="Calibri" panose="020F0502020204030204" pitchFamily="34" charset="0"/>
              <a:buChar char=" "/>
            </a:pPr>
            <a:r>
              <a:rPr lang="en-US" altLang="zh-TW" b="1">
                <a:solidFill>
                  <a:srgbClr val="FF0000"/>
                </a:solidFill>
              </a:rPr>
              <a:t>Effect on Processes:</a:t>
            </a:r>
            <a:r>
              <a:rPr lang="en-US" altLang="zh-TW">
                <a:solidFill>
                  <a:srgbClr val="FF0000"/>
                </a:solidFill>
              </a:rPr>
              <a:t> </a:t>
            </a:r>
            <a:r>
              <a:rPr lang="en-US" altLang="zh-TW"/>
              <a:t>Penalizes short processes</a:t>
            </a:r>
          </a:p>
          <a:p>
            <a:pPr algn="just" eaLnBrk="1" hangingPunct="1">
              <a:lnSpc>
                <a:spcPct val="80000"/>
              </a:lnSpc>
              <a:spcBef>
                <a:spcPts val="1200"/>
              </a:spcBef>
              <a:spcAft>
                <a:spcPts val="200"/>
              </a:spcAft>
              <a:buClr>
                <a:schemeClr val="accent1"/>
              </a:buClr>
              <a:buFont typeface="Calibri" panose="020F0502020204030204" pitchFamily="34" charset="0"/>
              <a:buChar char=" "/>
            </a:pPr>
            <a:r>
              <a:rPr lang="en-US" altLang="zh-TW" b="1">
                <a:solidFill>
                  <a:srgbClr val="FF0000"/>
                </a:solidFill>
              </a:rPr>
              <a:t>Starvation:</a:t>
            </a:r>
            <a:r>
              <a:rPr lang="en-US" altLang="zh-TW"/>
              <a:t> No</a:t>
            </a:r>
            <a:endParaRPr lang="en-US" altLang="zh-TW" b="1"/>
          </a:p>
          <a:p>
            <a:pPr eaLnBrk="1" hangingPunct="1">
              <a:lnSpc>
                <a:spcPct val="80000"/>
              </a:lnSpc>
              <a:spcBef>
                <a:spcPts val="1200"/>
              </a:spcBef>
              <a:spcAft>
                <a:spcPts val="200"/>
              </a:spcAft>
              <a:buClr>
                <a:schemeClr val="accent1"/>
              </a:buClr>
              <a:buFontTx/>
              <a:buNone/>
            </a:pPr>
            <a:endParaRPr lang="en-US" altLang="en-US">
              <a:ea typeface="PMingLiU" panose="02020500000000000000" pitchFamily="18" charset="-120"/>
            </a:endParaRPr>
          </a:p>
        </p:txBody>
      </p:sp>
      <p:pic>
        <p:nvPicPr>
          <p:cNvPr id="27652" name="Picture 6">
            <a:extLst>
              <a:ext uri="{FF2B5EF4-FFF2-40B4-BE49-F238E27FC236}">
                <a16:creationId xmlns:a16="http://schemas.microsoft.com/office/drawing/2014/main" id="{6FE49F89-25C1-E353-7BEC-B9066F3C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BF441F53-298C-37DD-9F10-364CD2455392}"/>
              </a:ext>
            </a:extLst>
          </p:cNvPr>
          <p:cNvSpPr>
            <a:spLocks noGrp="1"/>
          </p:cNvSpPr>
          <p:nvPr>
            <p:ph type="dt" sz="quarter" idx="10"/>
          </p:nvPr>
        </p:nvSpPr>
        <p:spPr/>
        <p:txBody>
          <a:bodyPr/>
          <a:lstStyle/>
          <a:p>
            <a:pPr>
              <a:defRPr/>
            </a:pPr>
            <a:fld id="{EA5125E9-6C76-4AF4-81DE-53016A81E106}" type="datetime1">
              <a:rPr lang="en-US"/>
              <a:pPr>
                <a:defRPr/>
              </a:pPr>
              <a:t>8/5/2025</a:t>
            </a:fld>
            <a:endParaRPr lang="en-US"/>
          </a:p>
        </p:txBody>
      </p:sp>
      <p:sp>
        <p:nvSpPr>
          <p:cNvPr id="3" name="Footer Placeholder 2">
            <a:extLst>
              <a:ext uri="{FF2B5EF4-FFF2-40B4-BE49-F238E27FC236}">
                <a16:creationId xmlns:a16="http://schemas.microsoft.com/office/drawing/2014/main" id="{49D8C5B3-FA5A-A37C-0257-DC58812F1DFB}"/>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5AED11FC-1475-DBAF-B7A9-0590164CDAFD}"/>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976781F-D71C-41E6-88B5-471F4B0DF0DB}" type="slidenum">
              <a:rPr lang="en-US" altLang="en-US">
                <a:solidFill>
                  <a:srgbClr val="898989"/>
                </a:solidFill>
              </a:rPr>
              <a:pPr/>
              <a:t>108</a:t>
            </a:fld>
            <a:endParaRPr lang="en-US" altLang="en-US">
              <a:solidFill>
                <a:srgbClr val="898989"/>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DD27-1A59-1E2F-893C-7A1D01129CA0}"/>
              </a:ext>
            </a:extLst>
          </p:cNvPr>
          <p:cNvSpPr>
            <a:spLocks noGrp="1"/>
          </p:cNvSpPr>
          <p:nvPr>
            <p:ph type="title"/>
          </p:nvPr>
        </p:nvSpPr>
        <p:spPr>
          <a:xfrm>
            <a:off x="1096963" y="287338"/>
            <a:ext cx="10058400" cy="550862"/>
          </a:xfrm>
        </p:spPr>
        <p:txBody>
          <a:bodyPr rtlCol="0">
            <a:normAutofit fontScale="90000"/>
          </a:bodyPr>
          <a:lstStyle/>
          <a:p>
            <a:pPr eaLnBrk="1" fontAlgn="auto" hangingPunct="1">
              <a:spcAft>
                <a:spcPts val="0"/>
              </a:spcAft>
              <a:defRPr/>
            </a:pPr>
            <a:endParaRPr lang="en-IN" dirty="0"/>
          </a:p>
        </p:txBody>
      </p:sp>
      <p:sp>
        <p:nvSpPr>
          <p:cNvPr id="32771" name="Content Placeholder 2">
            <a:extLst>
              <a:ext uri="{FF2B5EF4-FFF2-40B4-BE49-F238E27FC236}">
                <a16:creationId xmlns:a16="http://schemas.microsoft.com/office/drawing/2014/main" id="{EBC63036-1A0D-A2FB-FB04-C35DA74DCF92}"/>
              </a:ext>
            </a:extLst>
          </p:cNvPr>
          <p:cNvSpPr>
            <a:spLocks noGrp="1"/>
          </p:cNvSpPr>
          <p:nvPr>
            <p:ph idx="1"/>
          </p:nvPr>
        </p:nvSpPr>
        <p:spPr>
          <a:xfrm>
            <a:off x="1193800" y="1736725"/>
            <a:ext cx="10558463" cy="3713163"/>
          </a:xfrm>
        </p:spPr>
        <p:txBody>
          <a:bodyPr rtlCol="0">
            <a:normAutofit fontScale="77500" lnSpcReduction="20000"/>
          </a:bodyPr>
          <a:lstStyle/>
          <a:p>
            <a:pPr eaLnBrk="1" fontAlgn="auto" hangingPunct="1">
              <a:spcAft>
                <a:spcPts val="0"/>
              </a:spcAft>
              <a:defRPr/>
            </a:pPr>
            <a:r>
              <a:rPr lang="en-US" altLang="en-US" b="1" dirty="0">
                <a:solidFill>
                  <a:srgbClr val="FF0000"/>
                </a:solidFill>
                <a:latin typeface="Times New Roman" panose="02020603050405020304" pitchFamily="18" charset="0"/>
                <a:cs typeface="Times New Roman" panose="02020603050405020304" pitchFamily="18" charset="0"/>
              </a:rPr>
              <a:t>Completion Time</a:t>
            </a:r>
          </a:p>
          <a:p>
            <a:pPr marL="0" indent="0" eaLnBrk="1" fontAlgn="auto" hangingPunct="1">
              <a:spcAft>
                <a:spcPts val="0"/>
              </a:spcAft>
              <a:buFont typeface="Arial" panose="020B0604020202020204" pitchFamily="34" charset="0"/>
              <a:buNone/>
              <a:defRPr/>
            </a:pPr>
            <a:r>
              <a:rPr lang="en-US" altLang="en-US" dirty="0">
                <a:latin typeface="Times New Roman" panose="02020603050405020304" pitchFamily="18" charset="0"/>
                <a:cs typeface="Times New Roman" panose="02020603050405020304" pitchFamily="18" charset="0"/>
              </a:rPr>
              <a:t>          Time at which process completes its execution.</a:t>
            </a:r>
          </a:p>
          <a:p>
            <a:pPr eaLnBrk="1" fontAlgn="auto" hangingPunct="1">
              <a:spcAft>
                <a:spcPts val="0"/>
              </a:spcAft>
              <a:defRPr/>
            </a:pPr>
            <a:r>
              <a:rPr lang="en-US" altLang="en-US" b="1" dirty="0">
                <a:solidFill>
                  <a:srgbClr val="FF0000"/>
                </a:solidFill>
                <a:latin typeface="Times New Roman" panose="02020603050405020304" pitchFamily="18" charset="0"/>
                <a:cs typeface="Times New Roman" panose="02020603050405020304" pitchFamily="18" charset="0"/>
              </a:rPr>
              <a:t>Turn Around Time</a:t>
            </a:r>
          </a:p>
          <a:p>
            <a:pPr marL="0" indent="0" eaLnBrk="1" fontAlgn="auto" hangingPunct="1">
              <a:spcAft>
                <a:spcPts val="0"/>
              </a:spcAft>
              <a:buFont typeface="Arial" panose="020B0604020202020204" pitchFamily="34" charset="0"/>
              <a:buNone/>
              <a:defRPr/>
            </a:pPr>
            <a:r>
              <a:rPr lang="en-US" altLang="en-US" dirty="0">
                <a:latin typeface="Times New Roman" panose="02020603050405020304" pitchFamily="18" charset="0"/>
                <a:cs typeface="Times New Roman" panose="02020603050405020304" pitchFamily="18" charset="0"/>
              </a:rPr>
              <a:t>         Time Difference between completion time and arrival time. </a:t>
            </a:r>
          </a:p>
          <a:p>
            <a:pPr marL="0" indent="0" eaLnBrk="1" fontAlgn="auto" hangingPunct="1">
              <a:spcAft>
                <a:spcPts val="0"/>
              </a:spcAft>
              <a:buFont typeface="Arial" panose="020B0604020202020204" pitchFamily="34" charset="0"/>
              <a:buNone/>
              <a:defRPr/>
            </a:pPr>
            <a:r>
              <a:rPr lang="en-US" altLang="en-US" dirty="0">
                <a:latin typeface="Times New Roman" panose="02020603050405020304" pitchFamily="18" charset="0"/>
                <a:cs typeface="Times New Roman" panose="02020603050405020304" pitchFamily="18" charset="0"/>
              </a:rPr>
              <a:t>         Turn Around Time = Completion Time – Arrival Time</a:t>
            </a:r>
          </a:p>
          <a:p>
            <a:pPr eaLnBrk="1" fontAlgn="auto" hangingPunct="1">
              <a:spcAft>
                <a:spcPts val="0"/>
              </a:spcAft>
              <a:defRPr/>
            </a:pPr>
            <a:r>
              <a:rPr lang="en-US" altLang="en-US" b="1" dirty="0">
                <a:solidFill>
                  <a:srgbClr val="FF0000"/>
                </a:solidFill>
                <a:latin typeface="Times New Roman" panose="02020603050405020304" pitchFamily="18" charset="0"/>
                <a:cs typeface="Times New Roman" panose="02020603050405020304" pitchFamily="18" charset="0"/>
              </a:rPr>
              <a:t>Waiting Time(W.T)</a:t>
            </a:r>
          </a:p>
          <a:p>
            <a:pPr marL="0" indent="0" eaLnBrk="1" fontAlgn="auto" hangingPunct="1">
              <a:spcAft>
                <a:spcPts val="0"/>
              </a:spcAft>
              <a:buFont typeface="Arial" panose="020B0604020202020204" pitchFamily="34" charset="0"/>
              <a:buNone/>
              <a:defRPr/>
            </a:pPr>
            <a:r>
              <a:rPr lang="en-US" altLang="en-US" dirty="0">
                <a:latin typeface="Times New Roman" panose="02020603050405020304" pitchFamily="18" charset="0"/>
                <a:cs typeface="Times New Roman" panose="02020603050405020304" pitchFamily="18" charset="0"/>
              </a:rPr>
              <a:t>         Time Difference between turn around time and burst time.</a:t>
            </a:r>
          </a:p>
          <a:p>
            <a:pPr marL="0" indent="0" eaLnBrk="1" fontAlgn="auto" hangingPunct="1">
              <a:spcAft>
                <a:spcPts val="0"/>
              </a:spcAft>
              <a:buFont typeface="Arial" panose="020B0604020202020204" pitchFamily="34" charset="0"/>
              <a:buNone/>
              <a:defRPr/>
            </a:pPr>
            <a:r>
              <a:rPr lang="en-US" altLang="en-US" dirty="0">
                <a:latin typeface="Times New Roman" panose="02020603050405020304" pitchFamily="18" charset="0"/>
                <a:cs typeface="Times New Roman" panose="02020603050405020304" pitchFamily="18" charset="0"/>
              </a:rPr>
              <a:t>         Waiting Time = Turn Around Time – Burst Time</a:t>
            </a:r>
          </a:p>
          <a:p>
            <a:pPr marL="0" indent="0" eaLnBrk="1" fontAlgn="auto" hangingPunct="1">
              <a:spcAft>
                <a:spcPts val="0"/>
              </a:spcAft>
              <a:buFont typeface="Arial" panose="020B0604020202020204" pitchFamily="34" charset="0"/>
              <a:buNone/>
              <a:defRPr/>
            </a:pPr>
            <a:br>
              <a:rPr lang="en-US" altLang="en-US" dirty="0"/>
            </a:br>
            <a:endParaRPr lang="en-IN" altLang="en-US" dirty="0"/>
          </a:p>
        </p:txBody>
      </p:sp>
      <p:sp>
        <p:nvSpPr>
          <p:cNvPr id="4" name="Date Placeholder 3">
            <a:extLst>
              <a:ext uri="{FF2B5EF4-FFF2-40B4-BE49-F238E27FC236}">
                <a16:creationId xmlns:a16="http://schemas.microsoft.com/office/drawing/2014/main" id="{444A1401-55BF-C2B1-A1E7-3EE175F9B2F6}"/>
              </a:ext>
            </a:extLst>
          </p:cNvPr>
          <p:cNvSpPr>
            <a:spLocks noGrp="1"/>
          </p:cNvSpPr>
          <p:nvPr>
            <p:ph type="dt" sz="quarter" idx="10"/>
          </p:nvPr>
        </p:nvSpPr>
        <p:spPr/>
        <p:txBody>
          <a:bodyPr/>
          <a:lstStyle/>
          <a:p>
            <a:pPr>
              <a:defRPr/>
            </a:pPr>
            <a:fld id="{3931BB66-C81C-47C8-8885-CAA5048DCA01}" type="datetime1">
              <a:rPr lang="en-US"/>
              <a:pPr>
                <a:defRPr/>
              </a:pPr>
              <a:t>8/5/2025</a:t>
            </a:fld>
            <a:endParaRPr lang="en-US"/>
          </a:p>
        </p:txBody>
      </p:sp>
      <p:sp>
        <p:nvSpPr>
          <p:cNvPr id="5" name="Footer Placeholder 4">
            <a:extLst>
              <a:ext uri="{FF2B5EF4-FFF2-40B4-BE49-F238E27FC236}">
                <a16:creationId xmlns:a16="http://schemas.microsoft.com/office/drawing/2014/main" id="{1BA24776-53AC-DF7D-590C-9B69A38C908A}"/>
              </a:ext>
            </a:extLst>
          </p:cNvPr>
          <p:cNvSpPr>
            <a:spLocks noGrp="1"/>
          </p:cNvSpPr>
          <p:nvPr>
            <p:ph type="ftr" sz="quarter" idx="11"/>
          </p:nvPr>
        </p:nvSpPr>
        <p:spPr/>
        <p:txBody>
          <a:bodyPr/>
          <a:lstStyle/>
          <a:p>
            <a:pPr>
              <a:defRPr/>
            </a:pPr>
            <a:endParaRPr lang="en-US"/>
          </a:p>
        </p:txBody>
      </p:sp>
      <p:sp>
        <p:nvSpPr>
          <p:cNvPr id="29702" name="Slide Number Placeholder 5">
            <a:extLst>
              <a:ext uri="{FF2B5EF4-FFF2-40B4-BE49-F238E27FC236}">
                <a16:creationId xmlns:a16="http://schemas.microsoft.com/office/drawing/2014/main" id="{088BE051-A806-3EB2-64D7-31EB792DAC3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1B46F326-352B-4EB9-94F4-8EEE98A9357A}" type="slidenum">
              <a:rPr lang="en-US" altLang="en-US" sz="1200">
                <a:solidFill>
                  <a:srgbClr val="FFFFFF"/>
                </a:solidFill>
              </a:rPr>
              <a:pPr>
                <a:lnSpc>
                  <a:spcPct val="100000"/>
                </a:lnSpc>
                <a:spcBef>
                  <a:spcPct val="0"/>
                </a:spcBef>
                <a:buFontTx/>
                <a:buNone/>
              </a:pPr>
              <a:t>109</a:t>
            </a:fld>
            <a:endParaRPr lang="en-US" altLang="en-US" sz="1200">
              <a:solidFill>
                <a:srgbClr val="FFFFFF"/>
              </a:solidFill>
            </a:endParaRPr>
          </a:p>
        </p:txBody>
      </p:sp>
      <p:pic>
        <p:nvPicPr>
          <p:cNvPr id="29703" name="Picture 6">
            <a:extLst>
              <a:ext uri="{FF2B5EF4-FFF2-40B4-BE49-F238E27FC236}">
                <a16:creationId xmlns:a16="http://schemas.microsoft.com/office/drawing/2014/main" id="{FEFBF582-8B44-2C9C-7411-4C8AF6C4FB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2. Process States(Process Execution )…</a:t>
            </a:r>
            <a:endParaRPr/>
          </a:p>
        </p:txBody>
      </p:sp>
      <p:sp>
        <p:nvSpPr>
          <p:cNvPr id="198" name="Google Shape;198;p10"/>
          <p:cNvSpPr txBox="1">
            <a:spLocks noGrp="1"/>
          </p:cNvSpPr>
          <p:nvPr>
            <p:ph type="body" idx="1"/>
          </p:nvPr>
        </p:nvSpPr>
        <p:spPr>
          <a:xfrm>
            <a:off x="5791200" y="1752600"/>
            <a:ext cx="5791200" cy="35226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Figure shows the interleaved traces resulting from the first 52 instruction cycles</a:t>
            </a:r>
            <a:endParaRPr/>
          </a:p>
        </p:txBody>
      </p:sp>
      <p:pic>
        <p:nvPicPr>
          <p:cNvPr id="199" name="Google Shape;199;p10"/>
          <p:cNvPicPr preferRelativeResize="0"/>
          <p:nvPr/>
        </p:nvPicPr>
        <p:blipFill rotWithShape="1">
          <a:blip r:embed="rId3">
            <a:alphaModFix/>
          </a:blip>
          <a:srcRect/>
          <a:stretch/>
        </p:blipFill>
        <p:spPr>
          <a:xfrm>
            <a:off x="838200" y="1547812"/>
            <a:ext cx="3810000" cy="4410075"/>
          </a:xfrm>
          <a:prstGeom prst="rect">
            <a:avLst/>
          </a:prstGeom>
          <a:noFill/>
          <a:ln>
            <a:noFill/>
          </a:ln>
        </p:spPr>
      </p:pic>
      <p:pic>
        <p:nvPicPr>
          <p:cNvPr id="200" name="Google Shape;200;p10"/>
          <p:cNvPicPr preferRelativeResize="0"/>
          <p:nvPr/>
        </p:nvPicPr>
        <p:blipFill rotWithShape="1">
          <a:blip r:embed="rId4">
            <a:alphaModFix/>
          </a:blip>
          <a:srcRect/>
          <a:stretch/>
        </p:blipFill>
        <p:spPr>
          <a:xfrm>
            <a:off x="4892675" y="2559050"/>
            <a:ext cx="6461125" cy="40386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C9A0C067-4777-5203-BD84-20F21FBC49EE}"/>
              </a:ext>
            </a:extLst>
          </p:cNvPr>
          <p:cNvSpPr txBox="1">
            <a:spLocks noChangeArrowheads="1"/>
          </p:cNvSpPr>
          <p:nvPr/>
        </p:nvSpPr>
        <p:spPr bwMode="auto">
          <a:xfrm>
            <a:off x="796925" y="2017713"/>
            <a:ext cx="1026795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000"/>
              </a:spcBef>
              <a:buFont typeface="Arial" panose="020B0604020202020204" pitchFamily="34" charset="0"/>
              <a:buChar char="•"/>
              <a:tabLst>
                <a:tab pos="3032125" algn="ctr"/>
                <a:tab pos="4635500" algn="ctr"/>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3032125" algn="ctr"/>
                <a:tab pos="4635500" algn="ctr"/>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3032125" algn="ctr"/>
                <a:tab pos="4635500" algn="ctr"/>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9pPr>
          </a:lstStyle>
          <a:p>
            <a:pPr eaLnBrk="1" hangingPunct="1">
              <a:spcBef>
                <a:spcPts val="1200"/>
              </a:spcBef>
              <a:spcAft>
                <a:spcPts val="200"/>
              </a:spcAft>
              <a:buClr>
                <a:schemeClr val="accent1"/>
              </a:buClr>
              <a:buFontTx/>
              <a:buNone/>
            </a:pPr>
            <a:r>
              <a:rPr lang="en-US" altLang="en-US" sz="2000">
                <a:solidFill>
                  <a:srgbClr val="404040"/>
                </a:solidFill>
              </a:rPr>
              <a:t>		                                                         </a:t>
            </a:r>
            <a:r>
              <a:rPr lang="en-US" altLang="en-US" b="1" u="sng">
                <a:solidFill>
                  <a:srgbClr val="404040"/>
                </a:solidFill>
                <a:latin typeface="Times New Roman" panose="02020603050405020304" pitchFamily="18" charset="0"/>
                <a:cs typeface="Times New Roman" panose="02020603050405020304" pitchFamily="18" charset="0"/>
              </a:rPr>
              <a:t>Process  </a:t>
            </a:r>
            <a:r>
              <a:rPr lang="en-US" altLang="en-US" b="1">
                <a:solidFill>
                  <a:srgbClr val="404040"/>
                </a:solidFill>
                <a:latin typeface="Times New Roman" panose="02020603050405020304" pitchFamily="18" charset="0"/>
                <a:cs typeface="Times New Roman" panose="02020603050405020304" pitchFamily="18" charset="0"/>
              </a:rPr>
              <a:t> 	       </a:t>
            </a:r>
            <a:r>
              <a:rPr lang="en-US" altLang="en-US" b="1" u="sng">
                <a:solidFill>
                  <a:srgbClr val="404040"/>
                </a:solidFill>
                <a:latin typeface="Times New Roman" panose="02020603050405020304" pitchFamily="18" charset="0"/>
                <a:cs typeface="Times New Roman" panose="02020603050405020304" pitchFamily="18" charset="0"/>
              </a:rPr>
              <a:t>Burst Time</a:t>
            </a:r>
          </a:p>
          <a:p>
            <a:pPr eaLnBrk="1" hangingPunct="1">
              <a:spcBef>
                <a:spcPts val="1200"/>
              </a:spcBef>
              <a:spcAft>
                <a:spcPts val="200"/>
              </a:spcAft>
              <a:buClr>
                <a:schemeClr val="accent1"/>
              </a:buClr>
              <a:buFontTx/>
              <a:buNone/>
            </a:pPr>
            <a:r>
              <a:rPr lang="en-US" altLang="en-US">
                <a:solidFill>
                  <a:srgbClr val="404040"/>
                </a:solidFill>
                <a:latin typeface="Times New Roman" panose="02020603050405020304" pitchFamily="18" charset="0"/>
                <a:cs typeface="Times New Roman" panose="02020603050405020304" pitchFamily="18" charset="0"/>
              </a:rPr>
              <a:t>		          	</a:t>
            </a:r>
            <a:r>
              <a:rPr lang="en-US" altLang="en-US" i="1">
                <a:solidFill>
                  <a:srgbClr val="404040"/>
                </a:solidFill>
                <a:latin typeface="Times New Roman" panose="02020603050405020304" pitchFamily="18" charset="0"/>
                <a:cs typeface="Times New Roman" panose="02020603050405020304" pitchFamily="18" charset="0"/>
              </a:rPr>
              <a:t>P1</a:t>
            </a:r>
            <a:r>
              <a:rPr lang="en-US" altLang="en-US">
                <a:solidFill>
                  <a:srgbClr val="404040"/>
                </a:solidFill>
                <a:latin typeface="Times New Roman" panose="02020603050405020304" pitchFamily="18" charset="0"/>
                <a:cs typeface="Times New Roman" panose="02020603050405020304" pitchFamily="18" charset="0"/>
              </a:rPr>
              <a:t>		24</a:t>
            </a:r>
          </a:p>
          <a:p>
            <a:pPr eaLnBrk="1" hangingPunct="1">
              <a:spcBef>
                <a:spcPts val="1200"/>
              </a:spcBef>
              <a:spcAft>
                <a:spcPts val="200"/>
              </a:spcAft>
              <a:buClr>
                <a:schemeClr val="accent1"/>
              </a:buClr>
              <a:buFontTx/>
              <a:buNone/>
            </a:pPr>
            <a:r>
              <a:rPr lang="en-US" altLang="en-US">
                <a:solidFill>
                  <a:srgbClr val="404040"/>
                </a:solidFill>
                <a:latin typeface="Times New Roman" panose="02020603050405020304" pitchFamily="18" charset="0"/>
                <a:cs typeface="Times New Roman" panose="02020603050405020304" pitchFamily="18" charset="0"/>
              </a:rPr>
              <a:t>		                                    </a:t>
            </a:r>
            <a:r>
              <a:rPr lang="en-US" altLang="en-US" i="1">
                <a:solidFill>
                  <a:srgbClr val="404040"/>
                </a:solidFill>
                <a:latin typeface="Times New Roman" panose="02020603050405020304" pitchFamily="18" charset="0"/>
                <a:cs typeface="Times New Roman" panose="02020603050405020304" pitchFamily="18" charset="0"/>
              </a:rPr>
              <a:t>P2</a:t>
            </a:r>
            <a:r>
              <a:rPr lang="en-US" altLang="en-US">
                <a:solidFill>
                  <a:srgbClr val="404040"/>
                </a:solidFill>
                <a:latin typeface="Times New Roman" panose="02020603050405020304" pitchFamily="18" charset="0"/>
                <a:cs typeface="Times New Roman" panose="02020603050405020304" pitchFamily="18" charset="0"/>
              </a:rPr>
              <a:t> 		3</a:t>
            </a:r>
          </a:p>
          <a:p>
            <a:pPr eaLnBrk="1" hangingPunct="1">
              <a:spcBef>
                <a:spcPts val="1200"/>
              </a:spcBef>
              <a:spcAft>
                <a:spcPts val="200"/>
              </a:spcAft>
              <a:buClr>
                <a:schemeClr val="accent1"/>
              </a:buClr>
              <a:buFontTx/>
              <a:buNone/>
            </a:pPr>
            <a:r>
              <a:rPr lang="en-US" altLang="en-US">
                <a:solidFill>
                  <a:srgbClr val="404040"/>
                </a:solidFill>
                <a:latin typeface="Times New Roman" panose="02020603050405020304" pitchFamily="18" charset="0"/>
                <a:cs typeface="Times New Roman" panose="02020603050405020304" pitchFamily="18" charset="0"/>
              </a:rPr>
              <a:t>		                                   </a:t>
            </a:r>
            <a:r>
              <a:rPr lang="en-US" altLang="en-US" i="1">
                <a:solidFill>
                  <a:srgbClr val="404040"/>
                </a:solidFill>
                <a:latin typeface="Times New Roman" panose="02020603050405020304" pitchFamily="18" charset="0"/>
                <a:cs typeface="Times New Roman" panose="02020603050405020304" pitchFamily="18" charset="0"/>
              </a:rPr>
              <a:t>P3	 	</a:t>
            </a:r>
            <a:r>
              <a:rPr lang="en-US" altLang="en-US">
                <a:solidFill>
                  <a:srgbClr val="404040"/>
                </a:solidFill>
                <a:latin typeface="Times New Roman" panose="02020603050405020304" pitchFamily="18" charset="0"/>
                <a:cs typeface="Times New Roman" panose="02020603050405020304" pitchFamily="18" charset="0"/>
              </a:rPr>
              <a:t>3</a:t>
            </a:r>
            <a:r>
              <a:rPr lang="en-US" altLang="en-US" i="1">
                <a:solidFill>
                  <a:srgbClr val="404040"/>
                </a:solidFill>
                <a:latin typeface="Times New Roman" panose="02020603050405020304" pitchFamily="18" charset="0"/>
                <a:cs typeface="Times New Roman" panose="02020603050405020304" pitchFamily="18" charset="0"/>
              </a:rPr>
              <a:t> </a:t>
            </a:r>
          </a:p>
          <a:p>
            <a:pPr eaLnBrk="1" hangingPunct="1">
              <a:spcBef>
                <a:spcPts val="1200"/>
              </a:spcBef>
              <a:spcAft>
                <a:spcPts val="200"/>
              </a:spcAft>
              <a:buClr>
                <a:schemeClr val="accent1"/>
              </a:buClr>
              <a:buFontTx/>
              <a:buNone/>
            </a:pPr>
            <a:endParaRPr lang="en-US" altLang="en-US" i="1">
              <a:solidFill>
                <a:srgbClr val="404040"/>
              </a:solidFill>
              <a:latin typeface="Times New Roman" panose="02020603050405020304" pitchFamily="18" charset="0"/>
              <a:cs typeface="Times New Roman" panose="02020603050405020304" pitchFamily="18" charset="0"/>
            </a:endParaRPr>
          </a:p>
          <a:p>
            <a:pPr eaLnBrk="1" hangingPunct="1">
              <a:spcBef>
                <a:spcPts val="1200"/>
              </a:spcBef>
              <a:spcAft>
                <a:spcPts val="200"/>
              </a:spcAft>
              <a:buSzPct val="135000"/>
            </a:pPr>
            <a:r>
              <a:rPr lang="en-US" altLang="en-US">
                <a:solidFill>
                  <a:srgbClr val="404040"/>
                </a:solidFill>
                <a:latin typeface="Times New Roman" panose="02020603050405020304" pitchFamily="18" charset="0"/>
                <a:cs typeface="Times New Roman" panose="02020603050405020304" pitchFamily="18" charset="0"/>
              </a:rPr>
              <a:t>Suppose that the processes arrive in the order: </a:t>
            </a:r>
            <a:r>
              <a:rPr lang="en-US" altLang="en-US" i="1">
                <a:solidFill>
                  <a:srgbClr val="404040"/>
                </a:solidFill>
                <a:latin typeface="Times New Roman" panose="02020603050405020304" pitchFamily="18" charset="0"/>
                <a:cs typeface="Times New Roman" panose="02020603050405020304" pitchFamily="18" charset="0"/>
              </a:rPr>
              <a:t>P1</a:t>
            </a:r>
            <a:r>
              <a:rPr lang="en-US" altLang="en-US">
                <a:solidFill>
                  <a:srgbClr val="404040"/>
                </a:solidFill>
                <a:latin typeface="Times New Roman" panose="02020603050405020304" pitchFamily="18" charset="0"/>
                <a:cs typeface="Times New Roman" panose="02020603050405020304" pitchFamily="18" charset="0"/>
              </a:rPr>
              <a:t> , </a:t>
            </a:r>
            <a:r>
              <a:rPr lang="en-US" altLang="en-US" i="1">
                <a:solidFill>
                  <a:srgbClr val="404040"/>
                </a:solidFill>
                <a:latin typeface="Times New Roman" panose="02020603050405020304" pitchFamily="18" charset="0"/>
                <a:cs typeface="Times New Roman" panose="02020603050405020304" pitchFamily="18" charset="0"/>
              </a:rPr>
              <a:t>P2</a:t>
            </a:r>
            <a:r>
              <a:rPr lang="en-US" altLang="en-US">
                <a:solidFill>
                  <a:srgbClr val="404040"/>
                </a:solidFill>
                <a:latin typeface="Times New Roman" panose="02020603050405020304" pitchFamily="18" charset="0"/>
                <a:cs typeface="Times New Roman" panose="02020603050405020304" pitchFamily="18" charset="0"/>
              </a:rPr>
              <a:t> , </a:t>
            </a:r>
            <a:r>
              <a:rPr lang="en-US" altLang="en-US" i="1">
                <a:solidFill>
                  <a:srgbClr val="404040"/>
                </a:solidFill>
                <a:latin typeface="Times New Roman" panose="02020603050405020304" pitchFamily="18" charset="0"/>
                <a:cs typeface="Times New Roman" panose="02020603050405020304" pitchFamily="18" charset="0"/>
              </a:rPr>
              <a:t>P3  </a:t>
            </a:r>
          </a:p>
          <a:p>
            <a:pPr eaLnBrk="1" hangingPunct="1">
              <a:spcBef>
                <a:spcPts val="1200"/>
              </a:spcBef>
              <a:spcAft>
                <a:spcPts val="200"/>
              </a:spcAft>
              <a:buClr>
                <a:srgbClr val="FF0000"/>
              </a:buClr>
              <a:buSzPct val="135000"/>
              <a:buFont typeface="Wingdings" panose="05000000000000000000" pitchFamily="2" charset="2"/>
              <a:buNone/>
            </a:pPr>
            <a:br>
              <a:rPr lang="en-US" altLang="en-US" sz="2000">
                <a:solidFill>
                  <a:srgbClr val="404040"/>
                </a:solidFill>
                <a:latin typeface="Helvetical"/>
              </a:rPr>
            </a:br>
            <a:br>
              <a:rPr lang="en-US" altLang="en-US" sz="2000">
                <a:solidFill>
                  <a:srgbClr val="404040"/>
                </a:solidFill>
              </a:rPr>
            </a:br>
            <a:br>
              <a:rPr lang="en-US" altLang="en-US" sz="2000">
                <a:solidFill>
                  <a:srgbClr val="404040"/>
                </a:solidFill>
              </a:rPr>
            </a:br>
            <a:br>
              <a:rPr lang="en-US" altLang="en-US" sz="2000">
                <a:solidFill>
                  <a:srgbClr val="404040"/>
                </a:solidFill>
              </a:rPr>
            </a:br>
            <a:endParaRPr lang="en-US" altLang="en-US" sz="2000">
              <a:solidFill>
                <a:srgbClr val="404040"/>
              </a:solidFill>
              <a:latin typeface="Helvetical"/>
            </a:endParaRPr>
          </a:p>
        </p:txBody>
      </p:sp>
      <p:pic>
        <p:nvPicPr>
          <p:cNvPr id="30723" name="Picture 6">
            <a:extLst>
              <a:ext uri="{FF2B5EF4-FFF2-40B4-BE49-F238E27FC236}">
                <a16:creationId xmlns:a16="http://schemas.microsoft.com/office/drawing/2014/main" id="{ADC806D9-A507-DC38-AD26-EC756EE0E4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7AC178DC-2256-8E66-F186-EDBDB6FB97E8}"/>
              </a:ext>
            </a:extLst>
          </p:cNvPr>
          <p:cNvSpPr>
            <a:spLocks noGrp="1"/>
          </p:cNvSpPr>
          <p:nvPr>
            <p:ph type="dt" sz="quarter" idx="10"/>
          </p:nvPr>
        </p:nvSpPr>
        <p:spPr/>
        <p:txBody>
          <a:bodyPr/>
          <a:lstStyle/>
          <a:p>
            <a:pPr>
              <a:defRPr/>
            </a:pPr>
            <a:fld id="{82EABB3D-F873-4DDC-A9CF-83DB4B61A1C4}" type="datetime1">
              <a:rPr lang="en-US"/>
              <a:pPr>
                <a:defRPr/>
              </a:pPr>
              <a:t>8/5/2025</a:t>
            </a:fld>
            <a:endParaRPr lang="en-US"/>
          </a:p>
        </p:txBody>
      </p:sp>
      <p:sp>
        <p:nvSpPr>
          <p:cNvPr id="3" name="Footer Placeholder 2">
            <a:extLst>
              <a:ext uri="{FF2B5EF4-FFF2-40B4-BE49-F238E27FC236}">
                <a16:creationId xmlns:a16="http://schemas.microsoft.com/office/drawing/2014/main" id="{307044AF-64EA-1D41-46AF-AEAB4F23A840}"/>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B92AAC9A-6939-38FE-AFF1-F8BE759B0C01}"/>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114B16-46BC-4B65-B482-D24162DE92A8}" type="slidenum">
              <a:rPr lang="en-US" altLang="en-US">
                <a:solidFill>
                  <a:srgbClr val="898989"/>
                </a:solidFill>
              </a:rPr>
              <a:pPr/>
              <a:t>110</a:t>
            </a:fld>
            <a:endParaRPr lang="en-US" altLang="en-US">
              <a:solidFill>
                <a:srgbClr val="898989"/>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99505B-0031-6BD6-75DF-DD23D99B0BFF}"/>
              </a:ext>
            </a:extLst>
          </p:cNvPr>
          <p:cNvSpPr>
            <a:spLocks noGrp="1"/>
          </p:cNvSpPr>
          <p:nvPr>
            <p:ph type="dt" sz="quarter" idx="10"/>
          </p:nvPr>
        </p:nvSpPr>
        <p:spPr/>
        <p:txBody>
          <a:bodyPr/>
          <a:lstStyle/>
          <a:p>
            <a:pPr>
              <a:defRPr/>
            </a:pPr>
            <a:fld id="{61CB3658-8708-48C2-984F-9CCA96C57C3D}" type="datetime1">
              <a:rPr lang="en-US"/>
              <a:pPr>
                <a:defRPr/>
              </a:pPr>
              <a:t>8/5/2025</a:t>
            </a:fld>
            <a:endParaRPr lang="en-US"/>
          </a:p>
        </p:txBody>
      </p:sp>
      <p:sp>
        <p:nvSpPr>
          <p:cNvPr id="31747" name="Slide Number Placeholder 5">
            <a:extLst>
              <a:ext uri="{FF2B5EF4-FFF2-40B4-BE49-F238E27FC236}">
                <a16:creationId xmlns:a16="http://schemas.microsoft.com/office/drawing/2014/main" id="{78D03530-A667-D899-AC05-25697536C05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9030E7A5-2E37-4B70-9629-FFBEE7BFD76D}" type="slidenum">
              <a:rPr lang="en-US" altLang="en-US" sz="1000">
                <a:solidFill>
                  <a:srgbClr val="FFFFFF"/>
                </a:solidFill>
              </a:rPr>
              <a:pPr>
                <a:lnSpc>
                  <a:spcPct val="100000"/>
                </a:lnSpc>
                <a:spcBef>
                  <a:spcPct val="0"/>
                </a:spcBef>
                <a:buFontTx/>
                <a:buNone/>
              </a:pPr>
              <a:t>111</a:t>
            </a:fld>
            <a:endParaRPr lang="en-US" altLang="en-US" sz="1000">
              <a:solidFill>
                <a:srgbClr val="FFFFFF"/>
              </a:solidFill>
            </a:endParaRPr>
          </a:p>
        </p:txBody>
      </p:sp>
      <p:sp>
        <p:nvSpPr>
          <p:cNvPr id="31748" name="Rectangle 7">
            <a:extLst>
              <a:ext uri="{FF2B5EF4-FFF2-40B4-BE49-F238E27FC236}">
                <a16:creationId xmlns:a16="http://schemas.microsoft.com/office/drawing/2014/main" id="{CAC21768-F937-FBF2-9015-2AC400616D77}"/>
              </a:ext>
            </a:extLst>
          </p:cNvPr>
          <p:cNvSpPr>
            <a:spLocks noChangeArrowheads="1"/>
          </p:cNvSpPr>
          <p:nvPr/>
        </p:nvSpPr>
        <p:spPr bwMode="auto">
          <a:xfrm>
            <a:off x="1214438" y="2028825"/>
            <a:ext cx="5810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Helvetical"/>
              </a:rPr>
              <a:t> </a:t>
            </a:r>
            <a:r>
              <a:rPr lang="en-US" altLang="en-US" b="1">
                <a:latin typeface="Times New Roman" panose="02020603050405020304" pitchFamily="18" charset="0"/>
                <a:cs typeface="Times New Roman" panose="02020603050405020304" pitchFamily="18" charset="0"/>
              </a:rPr>
              <a:t>The Gantt Chart for the schedule is:</a:t>
            </a:r>
          </a:p>
        </p:txBody>
      </p:sp>
      <p:grpSp>
        <p:nvGrpSpPr>
          <p:cNvPr id="31749" name="Group 6">
            <a:extLst>
              <a:ext uri="{FF2B5EF4-FFF2-40B4-BE49-F238E27FC236}">
                <a16:creationId xmlns:a16="http://schemas.microsoft.com/office/drawing/2014/main" id="{EE04C479-5D04-1250-CC47-8110CC22CE61}"/>
              </a:ext>
            </a:extLst>
          </p:cNvPr>
          <p:cNvGrpSpPr>
            <a:grpSpLocks/>
          </p:cNvGrpSpPr>
          <p:nvPr/>
        </p:nvGrpSpPr>
        <p:grpSpPr bwMode="auto">
          <a:xfrm>
            <a:off x="1636713" y="3055938"/>
            <a:ext cx="7285037" cy="1130300"/>
            <a:chOff x="880" y="2688"/>
            <a:chExt cx="3442" cy="712"/>
          </a:xfrm>
        </p:grpSpPr>
        <p:sp>
          <p:nvSpPr>
            <p:cNvPr id="31752" name="Rectangle 7">
              <a:extLst>
                <a:ext uri="{FF2B5EF4-FFF2-40B4-BE49-F238E27FC236}">
                  <a16:creationId xmlns:a16="http://schemas.microsoft.com/office/drawing/2014/main" id="{D5F49394-AC58-BF90-E13B-E4EBE99B5207}"/>
                </a:ext>
              </a:extLst>
            </p:cNvPr>
            <p:cNvSpPr>
              <a:spLocks noChangeArrowheads="1"/>
            </p:cNvSpPr>
            <p:nvPr/>
          </p:nvSpPr>
          <p:spPr bwMode="auto">
            <a:xfrm>
              <a:off x="960" y="2688"/>
              <a:ext cx="3312" cy="384"/>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Arial" panose="020B0604020202020204" pitchFamily="34" charset="0"/>
              </a:endParaRPr>
            </a:p>
          </p:txBody>
        </p:sp>
        <p:sp>
          <p:nvSpPr>
            <p:cNvPr id="31753" name="Text Box 8">
              <a:extLst>
                <a:ext uri="{FF2B5EF4-FFF2-40B4-BE49-F238E27FC236}">
                  <a16:creationId xmlns:a16="http://schemas.microsoft.com/office/drawing/2014/main" id="{25EE8977-AF62-7C5B-EB54-753D0A7728C2}"/>
                </a:ext>
              </a:extLst>
            </p:cNvPr>
            <p:cNvSpPr txBox="1">
              <a:spLocks noChangeArrowheads="1"/>
            </p:cNvSpPr>
            <p:nvPr/>
          </p:nvSpPr>
          <p:spPr bwMode="auto">
            <a:xfrm>
              <a:off x="1808" y="2735"/>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1</a:t>
              </a:r>
              <a:endParaRPr lang="en-US" altLang="en-US" sz="1800">
                <a:latin typeface="Helvetica" panose="020B0604020202020204" pitchFamily="34" charset="0"/>
              </a:endParaRPr>
            </a:p>
          </p:txBody>
        </p:sp>
        <p:sp>
          <p:nvSpPr>
            <p:cNvPr id="31754" name="Text Box 9">
              <a:extLst>
                <a:ext uri="{FF2B5EF4-FFF2-40B4-BE49-F238E27FC236}">
                  <a16:creationId xmlns:a16="http://schemas.microsoft.com/office/drawing/2014/main" id="{CCFFB65D-7CCC-57E5-19E9-D017F1F08033}"/>
                </a:ext>
              </a:extLst>
            </p:cNvPr>
            <p:cNvSpPr txBox="1">
              <a:spLocks noChangeArrowheads="1"/>
            </p:cNvSpPr>
            <p:nvPr/>
          </p:nvSpPr>
          <p:spPr bwMode="auto">
            <a:xfrm>
              <a:off x="3296" y="2735"/>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2</a:t>
              </a:r>
              <a:endParaRPr lang="en-US" altLang="en-US" sz="1800">
                <a:latin typeface="Helvetica" panose="020B0604020202020204" pitchFamily="34" charset="0"/>
              </a:endParaRPr>
            </a:p>
          </p:txBody>
        </p:sp>
        <p:sp>
          <p:nvSpPr>
            <p:cNvPr id="31755" name="Text Box 10">
              <a:extLst>
                <a:ext uri="{FF2B5EF4-FFF2-40B4-BE49-F238E27FC236}">
                  <a16:creationId xmlns:a16="http://schemas.microsoft.com/office/drawing/2014/main" id="{652F1021-7551-8339-1506-EF73B5F183B6}"/>
                </a:ext>
              </a:extLst>
            </p:cNvPr>
            <p:cNvSpPr txBox="1">
              <a:spLocks noChangeArrowheads="1"/>
            </p:cNvSpPr>
            <p:nvPr/>
          </p:nvSpPr>
          <p:spPr bwMode="auto">
            <a:xfrm>
              <a:off x="3872" y="2735"/>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3</a:t>
              </a:r>
              <a:endParaRPr lang="en-US" altLang="en-US" sz="1800">
                <a:latin typeface="Helvetica" panose="020B0604020202020204" pitchFamily="34" charset="0"/>
              </a:endParaRPr>
            </a:p>
          </p:txBody>
        </p:sp>
        <p:sp>
          <p:nvSpPr>
            <p:cNvPr id="31756" name="Line 11">
              <a:extLst>
                <a:ext uri="{FF2B5EF4-FFF2-40B4-BE49-F238E27FC236}">
                  <a16:creationId xmlns:a16="http://schemas.microsoft.com/office/drawing/2014/main" id="{C2EDBA91-6EBD-04A9-2447-96560AF2BA39}"/>
                </a:ext>
              </a:extLst>
            </p:cNvPr>
            <p:cNvSpPr>
              <a:spLocks noChangeShapeType="1"/>
            </p:cNvSpPr>
            <p:nvPr/>
          </p:nvSpPr>
          <p:spPr bwMode="auto">
            <a:xfrm>
              <a:off x="960"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57" name="Line 12">
              <a:extLst>
                <a:ext uri="{FF2B5EF4-FFF2-40B4-BE49-F238E27FC236}">
                  <a16:creationId xmlns:a16="http://schemas.microsoft.com/office/drawing/2014/main" id="{4EFD7268-31AE-7F66-59F6-7DBC8D01D3C1}"/>
                </a:ext>
              </a:extLst>
            </p:cNvPr>
            <p:cNvSpPr>
              <a:spLocks noChangeShapeType="1"/>
            </p:cNvSpPr>
            <p:nvPr/>
          </p:nvSpPr>
          <p:spPr bwMode="auto">
            <a:xfrm>
              <a:off x="4272"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58" name="Line 13">
              <a:extLst>
                <a:ext uri="{FF2B5EF4-FFF2-40B4-BE49-F238E27FC236}">
                  <a16:creationId xmlns:a16="http://schemas.microsoft.com/office/drawing/2014/main" id="{E78DF276-3807-56E2-3E26-1A5B0C8241AC}"/>
                </a:ext>
              </a:extLst>
            </p:cNvPr>
            <p:cNvSpPr>
              <a:spLocks noChangeShapeType="1"/>
            </p:cNvSpPr>
            <p:nvPr/>
          </p:nvSpPr>
          <p:spPr bwMode="auto">
            <a:xfrm>
              <a:off x="3072" y="268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59" name="Line 14">
              <a:extLst>
                <a:ext uri="{FF2B5EF4-FFF2-40B4-BE49-F238E27FC236}">
                  <a16:creationId xmlns:a16="http://schemas.microsoft.com/office/drawing/2014/main" id="{4993750C-F1C9-7B7B-BFBA-BDBD5EDB223B}"/>
                </a:ext>
              </a:extLst>
            </p:cNvPr>
            <p:cNvSpPr>
              <a:spLocks noChangeShapeType="1"/>
            </p:cNvSpPr>
            <p:nvPr/>
          </p:nvSpPr>
          <p:spPr bwMode="auto">
            <a:xfrm>
              <a:off x="3648" y="268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60" name="Line 15">
              <a:extLst>
                <a:ext uri="{FF2B5EF4-FFF2-40B4-BE49-F238E27FC236}">
                  <a16:creationId xmlns:a16="http://schemas.microsoft.com/office/drawing/2014/main" id="{86149D7B-BB3F-5FE3-93A7-0A66D35ECEAC}"/>
                </a:ext>
              </a:extLst>
            </p:cNvPr>
            <p:cNvSpPr>
              <a:spLocks noChangeShapeType="1"/>
            </p:cNvSpPr>
            <p:nvPr/>
          </p:nvSpPr>
          <p:spPr bwMode="auto">
            <a:xfrm>
              <a:off x="3072"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61" name="Line 16">
              <a:extLst>
                <a:ext uri="{FF2B5EF4-FFF2-40B4-BE49-F238E27FC236}">
                  <a16:creationId xmlns:a16="http://schemas.microsoft.com/office/drawing/2014/main" id="{356715AB-0EA1-A360-99B4-0138A0E2C96F}"/>
                </a:ext>
              </a:extLst>
            </p:cNvPr>
            <p:cNvSpPr>
              <a:spLocks noChangeShapeType="1"/>
            </p:cNvSpPr>
            <p:nvPr/>
          </p:nvSpPr>
          <p:spPr bwMode="auto">
            <a:xfrm>
              <a:off x="3648"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62" name="Text Box 17">
              <a:extLst>
                <a:ext uri="{FF2B5EF4-FFF2-40B4-BE49-F238E27FC236}">
                  <a16:creationId xmlns:a16="http://schemas.microsoft.com/office/drawing/2014/main" id="{AE2260FA-71E2-B63D-C7E7-2FC451F5E613}"/>
                </a:ext>
              </a:extLst>
            </p:cNvPr>
            <p:cNvSpPr txBox="1">
              <a:spLocks noChangeArrowheads="1"/>
            </p:cNvSpPr>
            <p:nvPr/>
          </p:nvSpPr>
          <p:spPr bwMode="auto">
            <a:xfrm>
              <a:off x="2962" y="3167"/>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24</a:t>
              </a:r>
            </a:p>
          </p:txBody>
        </p:sp>
        <p:sp>
          <p:nvSpPr>
            <p:cNvPr id="31763" name="Text Box 18">
              <a:extLst>
                <a:ext uri="{FF2B5EF4-FFF2-40B4-BE49-F238E27FC236}">
                  <a16:creationId xmlns:a16="http://schemas.microsoft.com/office/drawing/2014/main" id="{290406F6-290B-81A8-A39F-9D1C8FCD29A6}"/>
                </a:ext>
              </a:extLst>
            </p:cNvPr>
            <p:cNvSpPr txBox="1">
              <a:spLocks noChangeArrowheads="1"/>
            </p:cNvSpPr>
            <p:nvPr/>
          </p:nvSpPr>
          <p:spPr bwMode="auto">
            <a:xfrm>
              <a:off x="3538" y="3167"/>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27</a:t>
              </a:r>
            </a:p>
          </p:txBody>
        </p:sp>
        <p:sp>
          <p:nvSpPr>
            <p:cNvPr id="31764" name="Text Box 19">
              <a:extLst>
                <a:ext uri="{FF2B5EF4-FFF2-40B4-BE49-F238E27FC236}">
                  <a16:creationId xmlns:a16="http://schemas.microsoft.com/office/drawing/2014/main" id="{B3EC4F90-EB81-9F1F-A48D-D1E419D773C8}"/>
                </a:ext>
              </a:extLst>
            </p:cNvPr>
            <p:cNvSpPr txBox="1">
              <a:spLocks noChangeArrowheads="1"/>
            </p:cNvSpPr>
            <p:nvPr/>
          </p:nvSpPr>
          <p:spPr bwMode="auto">
            <a:xfrm>
              <a:off x="4114" y="3167"/>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30</a:t>
              </a:r>
            </a:p>
          </p:txBody>
        </p:sp>
        <p:sp>
          <p:nvSpPr>
            <p:cNvPr id="31765" name="Text Box 20">
              <a:extLst>
                <a:ext uri="{FF2B5EF4-FFF2-40B4-BE49-F238E27FC236}">
                  <a16:creationId xmlns:a16="http://schemas.microsoft.com/office/drawing/2014/main" id="{01434D46-868F-1360-5064-1298E3E64CBE}"/>
                </a:ext>
              </a:extLst>
            </p:cNvPr>
            <p:cNvSpPr txBox="1">
              <a:spLocks noChangeArrowheads="1"/>
            </p:cNvSpPr>
            <p:nvPr/>
          </p:nvSpPr>
          <p:spPr bwMode="auto">
            <a:xfrm>
              <a:off x="880" y="3167"/>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0</a:t>
              </a:r>
            </a:p>
          </p:txBody>
        </p:sp>
      </p:grpSp>
      <p:pic>
        <p:nvPicPr>
          <p:cNvPr id="31750" name="Picture 6">
            <a:extLst>
              <a:ext uri="{FF2B5EF4-FFF2-40B4-BE49-F238E27FC236}">
                <a16:creationId xmlns:a16="http://schemas.microsoft.com/office/drawing/2014/main" id="{4103759B-9C5C-C260-4F17-3439B2702F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41F958B-86DD-6802-6812-7325994C1E57}"/>
              </a:ext>
            </a:extLst>
          </p:cNvPr>
          <p:cNvSpPr>
            <a:spLocks noGrp="1"/>
          </p:cNvSpPr>
          <p:nvPr>
            <p:ph type="ftr" sz="quarter" idx="11"/>
          </p:nvPr>
        </p:nvSpPr>
        <p:spPr/>
        <p:txBody>
          <a:bodyPr/>
          <a:lstStyle/>
          <a:p>
            <a:pPr>
              <a:defRPr/>
            </a:pP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EDDF393-0601-0824-1E95-718037CAAF4B}"/>
              </a:ext>
            </a:extLst>
          </p:cNvPr>
          <p:cNvSpPr>
            <a:spLocks noGrp="1"/>
          </p:cNvSpPr>
          <p:nvPr>
            <p:ph type="dt" sz="quarter" idx="10"/>
          </p:nvPr>
        </p:nvSpPr>
        <p:spPr/>
        <p:txBody>
          <a:bodyPr/>
          <a:lstStyle/>
          <a:p>
            <a:pPr>
              <a:defRPr/>
            </a:pPr>
            <a:fld id="{3AC85469-8319-4AC2-871C-15806A7C6C02}" type="datetime1">
              <a:rPr lang="en-US"/>
              <a:pPr>
                <a:defRPr/>
              </a:pPr>
              <a:t>8/5/2025</a:t>
            </a:fld>
            <a:endParaRPr lang="en-US"/>
          </a:p>
        </p:txBody>
      </p:sp>
      <p:sp>
        <p:nvSpPr>
          <p:cNvPr id="32771" name="Slide Number Placeholder 5">
            <a:extLst>
              <a:ext uri="{FF2B5EF4-FFF2-40B4-BE49-F238E27FC236}">
                <a16:creationId xmlns:a16="http://schemas.microsoft.com/office/drawing/2014/main" id="{53902CB5-A537-E760-751D-16E1ED06661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24A83EF5-B509-495D-8CA2-8E6B501C9D3F}" type="slidenum">
              <a:rPr lang="en-US" altLang="en-US" sz="1000">
                <a:solidFill>
                  <a:srgbClr val="FFFFFF"/>
                </a:solidFill>
              </a:rPr>
              <a:pPr>
                <a:lnSpc>
                  <a:spcPct val="100000"/>
                </a:lnSpc>
                <a:spcBef>
                  <a:spcPct val="0"/>
                </a:spcBef>
                <a:buFontTx/>
                <a:buNone/>
              </a:pPr>
              <a:t>112</a:t>
            </a:fld>
            <a:endParaRPr lang="en-US" altLang="en-US" sz="1000">
              <a:solidFill>
                <a:srgbClr val="FFFFFF"/>
              </a:solidFill>
            </a:endParaRPr>
          </a:p>
        </p:txBody>
      </p:sp>
      <p:sp>
        <p:nvSpPr>
          <p:cNvPr id="32772" name="Rectangle 6">
            <a:extLst>
              <a:ext uri="{FF2B5EF4-FFF2-40B4-BE49-F238E27FC236}">
                <a16:creationId xmlns:a16="http://schemas.microsoft.com/office/drawing/2014/main" id="{B24F9CF7-069A-863E-5A80-AB3ABEF7C2A6}"/>
              </a:ext>
            </a:extLst>
          </p:cNvPr>
          <p:cNvSpPr>
            <a:spLocks noChangeArrowheads="1"/>
          </p:cNvSpPr>
          <p:nvPr/>
        </p:nvSpPr>
        <p:spPr bwMode="auto">
          <a:xfrm>
            <a:off x="1889125" y="3986213"/>
            <a:ext cx="75231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tabLst>
                <a:tab pos="3032125" algn="ctr"/>
                <a:tab pos="4635500" algn="ctr"/>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3032125" algn="ctr"/>
                <a:tab pos="4635500" algn="ctr"/>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3032125" algn="ctr"/>
                <a:tab pos="4635500" algn="ctr"/>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9pPr>
          </a:lstStyle>
          <a:p>
            <a:pPr eaLnBrk="1" hangingPunct="1">
              <a:lnSpc>
                <a:spcPct val="100000"/>
              </a:lnSpc>
              <a:spcBef>
                <a:spcPct val="0"/>
              </a:spcBef>
              <a:buClr>
                <a:srgbClr val="FF0000"/>
              </a:buClr>
              <a:buSzPct val="135000"/>
              <a:buFont typeface="Wingdings" panose="05000000000000000000" pitchFamily="2" charset="2"/>
              <a:buNone/>
            </a:pPr>
            <a:r>
              <a:rPr lang="en-US" altLang="en-US" sz="2400">
                <a:latin typeface="Times New Roman" panose="02020603050405020304" pitchFamily="18" charset="0"/>
                <a:cs typeface="Times New Roman" panose="02020603050405020304" pitchFamily="18" charset="0"/>
              </a:rPr>
              <a:t>Waiting time for </a:t>
            </a:r>
            <a:r>
              <a:rPr lang="en-US" altLang="en-US" sz="2400" i="1">
                <a:latin typeface="Times New Roman" panose="02020603050405020304" pitchFamily="18" charset="0"/>
                <a:cs typeface="Times New Roman" panose="02020603050405020304" pitchFamily="18" charset="0"/>
              </a:rPr>
              <a:t>P1</a:t>
            </a:r>
            <a:r>
              <a:rPr lang="en-US" altLang="en-US" sz="2400">
                <a:latin typeface="Times New Roman" panose="02020603050405020304" pitchFamily="18" charset="0"/>
                <a:cs typeface="Times New Roman" panose="02020603050405020304" pitchFamily="18" charset="0"/>
              </a:rPr>
              <a:t>  = 0; </a:t>
            </a:r>
            <a:r>
              <a:rPr lang="en-US" altLang="en-US" sz="2400" i="1">
                <a:latin typeface="Times New Roman" panose="02020603050405020304" pitchFamily="18" charset="0"/>
                <a:cs typeface="Times New Roman" panose="02020603050405020304" pitchFamily="18" charset="0"/>
              </a:rPr>
              <a:t>P2</a:t>
            </a:r>
            <a:r>
              <a:rPr lang="en-US" altLang="en-US" sz="2400">
                <a:latin typeface="Times New Roman" panose="02020603050405020304" pitchFamily="18" charset="0"/>
                <a:cs typeface="Times New Roman" panose="02020603050405020304" pitchFamily="18" charset="0"/>
              </a:rPr>
              <a:t>  = 24; </a:t>
            </a:r>
            <a:r>
              <a:rPr lang="en-US" altLang="en-US" sz="2400" i="1">
                <a:latin typeface="Times New Roman" panose="02020603050405020304" pitchFamily="18" charset="0"/>
                <a:cs typeface="Times New Roman" panose="02020603050405020304" pitchFamily="18" charset="0"/>
              </a:rPr>
              <a:t>P3 </a:t>
            </a:r>
            <a:r>
              <a:rPr lang="en-US" altLang="en-US" sz="2400">
                <a:latin typeface="Times New Roman" panose="02020603050405020304" pitchFamily="18" charset="0"/>
                <a:cs typeface="Times New Roman" panose="02020603050405020304" pitchFamily="18" charset="0"/>
              </a:rPr>
              <a:t>= 27</a:t>
            </a:r>
          </a:p>
          <a:p>
            <a:pPr eaLnBrk="1" hangingPunct="1">
              <a:lnSpc>
                <a:spcPct val="100000"/>
              </a:lnSpc>
              <a:spcBef>
                <a:spcPct val="0"/>
              </a:spcBef>
              <a:buClr>
                <a:srgbClr val="FF0000"/>
              </a:buClr>
              <a:buSzPct val="135000"/>
              <a:buFontTx/>
              <a:buNone/>
            </a:pPr>
            <a:r>
              <a:rPr lang="en-US" altLang="en-US" sz="2400">
                <a:latin typeface="Times New Roman" panose="02020603050405020304" pitchFamily="18" charset="0"/>
                <a:cs typeface="Times New Roman" panose="02020603050405020304" pitchFamily="18" charset="0"/>
              </a:rPr>
              <a:t>Average waiting time:  (0 + 24 + 27)/3 = 17</a:t>
            </a:r>
          </a:p>
          <a:p>
            <a:pPr eaLnBrk="1" hangingPunct="1">
              <a:lnSpc>
                <a:spcPct val="100000"/>
              </a:lnSpc>
              <a:spcBef>
                <a:spcPct val="0"/>
              </a:spcBef>
              <a:buClr>
                <a:srgbClr val="FF0000"/>
              </a:buClr>
              <a:buSzPct val="135000"/>
              <a:buFontTx/>
              <a:buNone/>
            </a:pPr>
            <a:endParaRPr lang="en-US" altLang="en-US" sz="2400">
              <a:latin typeface="Times New Roman" panose="02020603050405020304" pitchFamily="18" charset="0"/>
              <a:cs typeface="Times New Roman" panose="02020603050405020304" pitchFamily="18" charset="0"/>
            </a:endParaRPr>
          </a:p>
          <a:p>
            <a:pPr eaLnBrk="1" hangingPunct="1">
              <a:lnSpc>
                <a:spcPct val="100000"/>
              </a:lnSpc>
              <a:spcBef>
                <a:spcPct val="0"/>
              </a:spcBef>
              <a:buClr>
                <a:srgbClr val="FF0000"/>
              </a:buClr>
              <a:buSzPct val="135000"/>
              <a:buFont typeface="Wingdings" panose="05000000000000000000" pitchFamily="2" charset="2"/>
              <a:buNone/>
            </a:pPr>
            <a:r>
              <a:rPr lang="en-US" altLang="en-US" sz="2400">
                <a:latin typeface="Times New Roman" panose="02020603050405020304" pitchFamily="18" charset="0"/>
                <a:cs typeface="Times New Roman" panose="02020603050405020304" pitchFamily="18" charset="0"/>
              </a:rPr>
              <a:t>Turnaround time for </a:t>
            </a:r>
            <a:r>
              <a:rPr lang="en-US" altLang="en-US" sz="2400" i="1">
                <a:latin typeface="Times New Roman" panose="02020603050405020304" pitchFamily="18" charset="0"/>
                <a:cs typeface="Times New Roman" panose="02020603050405020304" pitchFamily="18" charset="0"/>
              </a:rPr>
              <a:t>P1</a:t>
            </a:r>
            <a:r>
              <a:rPr lang="en-US" altLang="en-US" sz="2400">
                <a:latin typeface="Times New Roman" panose="02020603050405020304" pitchFamily="18" charset="0"/>
                <a:cs typeface="Times New Roman" panose="02020603050405020304" pitchFamily="18" charset="0"/>
              </a:rPr>
              <a:t>  = 24; </a:t>
            </a:r>
            <a:r>
              <a:rPr lang="en-US" altLang="en-US" sz="2400" i="1">
                <a:latin typeface="Times New Roman" panose="02020603050405020304" pitchFamily="18" charset="0"/>
                <a:cs typeface="Times New Roman" panose="02020603050405020304" pitchFamily="18" charset="0"/>
              </a:rPr>
              <a:t>P2</a:t>
            </a:r>
            <a:r>
              <a:rPr lang="en-US" altLang="en-US" sz="2400">
                <a:latin typeface="Times New Roman" panose="02020603050405020304" pitchFamily="18" charset="0"/>
                <a:cs typeface="Times New Roman" panose="02020603050405020304" pitchFamily="18" charset="0"/>
              </a:rPr>
              <a:t>  = 27; </a:t>
            </a:r>
            <a:r>
              <a:rPr lang="en-US" altLang="en-US" sz="2400" i="1">
                <a:latin typeface="Times New Roman" panose="02020603050405020304" pitchFamily="18" charset="0"/>
                <a:cs typeface="Times New Roman" panose="02020603050405020304" pitchFamily="18" charset="0"/>
              </a:rPr>
              <a:t>P3 </a:t>
            </a:r>
            <a:r>
              <a:rPr lang="en-US" altLang="en-US" sz="2400">
                <a:latin typeface="Times New Roman" panose="02020603050405020304" pitchFamily="18" charset="0"/>
                <a:cs typeface="Times New Roman" panose="02020603050405020304" pitchFamily="18" charset="0"/>
              </a:rPr>
              <a:t>= 30</a:t>
            </a:r>
          </a:p>
          <a:p>
            <a:pPr eaLnBrk="1" hangingPunct="1">
              <a:lnSpc>
                <a:spcPct val="100000"/>
              </a:lnSpc>
              <a:spcBef>
                <a:spcPct val="0"/>
              </a:spcBef>
              <a:buClr>
                <a:srgbClr val="FF0000"/>
              </a:buClr>
              <a:buSzPct val="135000"/>
              <a:buFontTx/>
              <a:buNone/>
            </a:pPr>
            <a:r>
              <a:rPr lang="en-US" altLang="en-US" sz="2400">
                <a:latin typeface="Times New Roman" panose="02020603050405020304" pitchFamily="18" charset="0"/>
                <a:cs typeface="Times New Roman" panose="02020603050405020304" pitchFamily="18" charset="0"/>
              </a:rPr>
              <a:t>Average turnaround time :  (24 + 27 + 30)/3 = 27</a:t>
            </a:r>
          </a:p>
          <a:p>
            <a:pPr eaLnBrk="1" hangingPunct="1">
              <a:lnSpc>
                <a:spcPct val="100000"/>
              </a:lnSpc>
              <a:spcBef>
                <a:spcPct val="0"/>
              </a:spcBef>
              <a:buClr>
                <a:srgbClr val="FF0000"/>
              </a:buClr>
              <a:buSzPct val="135000"/>
              <a:buFontTx/>
              <a:buNone/>
            </a:pPr>
            <a:endParaRPr lang="en-US" altLang="en-US" sz="2400">
              <a:latin typeface="Times New Roman" panose="02020603050405020304" pitchFamily="18" charset="0"/>
              <a:cs typeface="Times New Roman" panose="02020603050405020304" pitchFamily="18" charset="0"/>
            </a:endParaRPr>
          </a:p>
        </p:txBody>
      </p:sp>
      <p:sp>
        <p:nvSpPr>
          <p:cNvPr id="32773" name="Rectangle 7">
            <a:extLst>
              <a:ext uri="{FF2B5EF4-FFF2-40B4-BE49-F238E27FC236}">
                <a16:creationId xmlns:a16="http://schemas.microsoft.com/office/drawing/2014/main" id="{AD0E2041-FD65-51A2-ACC6-BA5F9150DA55}"/>
              </a:ext>
            </a:extLst>
          </p:cNvPr>
          <p:cNvSpPr>
            <a:spLocks noChangeArrowheads="1"/>
          </p:cNvSpPr>
          <p:nvPr/>
        </p:nvSpPr>
        <p:spPr bwMode="auto">
          <a:xfrm>
            <a:off x="1363663" y="1792288"/>
            <a:ext cx="5810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Helvetical"/>
              </a:rPr>
              <a:t> </a:t>
            </a:r>
            <a:r>
              <a:rPr lang="en-US" altLang="en-US" b="1">
                <a:latin typeface="Times New Roman" panose="02020603050405020304" pitchFamily="18" charset="0"/>
                <a:cs typeface="Times New Roman" panose="02020603050405020304" pitchFamily="18" charset="0"/>
              </a:rPr>
              <a:t>The Gantt Chart for the schedule is:</a:t>
            </a:r>
          </a:p>
        </p:txBody>
      </p:sp>
      <p:grpSp>
        <p:nvGrpSpPr>
          <p:cNvPr id="32774" name="Group 6">
            <a:extLst>
              <a:ext uri="{FF2B5EF4-FFF2-40B4-BE49-F238E27FC236}">
                <a16:creationId xmlns:a16="http://schemas.microsoft.com/office/drawing/2014/main" id="{BB199400-EDDB-0437-BFB6-723CCA5B9B97}"/>
              </a:ext>
            </a:extLst>
          </p:cNvPr>
          <p:cNvGrpSpPr>
            <a:grpSpLocks/>
          </p:cNvGrpSpPr>
          <p:nvPr/>
        </p:nvGrpSpPr>
        <p:grpSpPr bwMode="auto">
          <a:xfrm>
            <a:off x="1598613" y="2820988"/>
            <a:ext cx="7285037" cy="1130300"/>
            <a:chOff x="880" y="2688"/>
            <a:chExt cx="3442" cy="712"/>
          </a:xfrm>
        </p:grpSpPr>
        <p:sp>
          <p:nvSpPr>
            <p:cNvPr id="32777" name="Rectangle 7">
              <a:extLst>
                <a:ext uri="{FF2B5EF4-FFF2-40B4-BE49-F238E27FC236}">
                  <a16:creationId xmlns:a16="http://schemas.microsoft.com/office/drawing/2014/main" id="{B8C72191-FFF9-000A-DEEB-D93FA28DBDD8}"/>
                </a:ext>
              </a:extLst>
            </p:cNvPr>
            <p:cNvSpPr>
              <a:spLocks noChangeArrowheads="1"/>
            </p:cNvSpPr>
            <p:nvPr/>
          </p:nvSpPr>
          <p:spPr bwMode="auto">
            <a:xfrm>
              <a:off x="960" y="2688"/>
              <a:ext cx="3312" cy="384"/>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Arial" panose="020B0604020202020204" pitchFamily="34" charset="0"/>
              </a:endParaRPr>
            </a:p>
          </p:txBody>
        </p:sp>
        <p:sp>
          <p:nvSpPr>
            <p:cNvPr id="32778" name="Text Box 8">
              <a:extLst>
                <a:ext uri="{FF2B5EF4-FFF2-40B4-BE49-F238E27FC236}">
                  <a16:creationId xmlns:a16="http://schemas.microsoft.com/office/drawing/2014/main" id="{BA9290E0-06E3-AC21-D43A-0935C9E22E15}"/>
                </a:ext>
              </a:extLst>
            </p:cNvPr>
            <p:cNvSpPr txBox="1">
              <a:spLocks noChangeArrowheads="1"/>
            </p:cNvSpPr>
            <p:nvPr/>
          </p:nvSpPr>
          <p:spPr bwMode="auto">
            <a:xfrm>
              <a:off x="1808" y="2735"/>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1</a:t>
              </a:r>
              <a:endParaRPr lang="en-US" altLang="en-US" sz="1800">
                <a:latin typeface="Helvetica" panose="020B0604020202020204" pitchFamily="34" charset="0"/>
              </a:endParaRPr>
            </a:p>
          </p:txBody>
        </p:sp>
        <p:sp>
          <p:nvSpPr>
            <p:cNvPr id="32779" name="Text Box 9">
              <a:extLst>
                <a:ext uri="{FF2B5EF4-FFF2-40B4-BE49-F238E27FC236}">
                  <a16:creationId xmlns:a16="http://schemas.microsoft.com/office/drawing/2014/main" id="{8F99C021-C65F-61AF-3852-6C38AEDF330C}"/>
                </a:ext>
              </a:extLst>
            </p:cNvPr>
            <p:cNvSpPr txBox="1">
              <a:spLocks noChangeArrowheads="1"/>
            </p:cNvSpPr>
            <p:nvPr/>
          </p:nvSpPr>
          <p:spPr bwMode="auto">
            <a:xfrm>
              <a:off x="3296" y="2735"/>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2</a:t>
              </a:r>
              <a:endParaRPr lang="en-US" altLang="en-US" sz="1800">
                <a:latin typeface="Helvetica" panose="020B0604020202020204" pitchFamily="34" charset="0"/>
              </a:endParaRPr>
            </a:p>
          </p:txBody>
        </p:sp>
        <p:sp>
          <p:nvSpPr>
            <p:cNvPr id="32780" name="Text Box 10">
              <a:extLst>
                <a:ext uri="{FF2B5EF4-FFF2-40B4-BE49-F238E27FC236}">
                  <a16:creationId xmlns:a16="http://schemas.microsoft.com/office/drawing/2014/main" id="{1C92A48D-33DF-506C-2BFE-3A5CE62D836A}"/>
                </a:ext>
              </a:extLst>
            </p:cNvPr>
            <p:cNvSpPr txBox="1">
              <a:spLocks noChangeArrowheads="1"/>
            </p:cNvSpPr>
            <p:nvPr/>
          </p:nvSpPr>
          <p:spPr bwMode="auto">
            <a:xfrm>
              <a:off x="3872" y="2735"/>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3</a:t>
              </a:r>
              <a:endParaRPr lang="en-US" altLang="en-US" sz="1800">
                <a:latin typeface="Helvetica" panose="020B0604020202020204" pitchFamily="34" charset="0"/>
              </a:endParaRPr>
            </a:p>
          </p:txBody>
        </p:sp>
        <p:sp>
          <p:nvSpPr>
            <p:cNvPr id="32781" name="Line 11">
              <a:extLst>
                <a:ext uri="{FF2B5EF4-FFF2-40B4-BE49-F238E27FC236}">
                  <a16:creationId xmlns:a16="http://schemas.microsoft.com/office/drawing/2014/main" id="{608B35C7-3607-CCE8-07DD-BFA636EAE515}"/>
                </a:ext>
              </a:extLst>
            </p:cNvPr>
            <p:cNvSpPr>
              <a:spLocks noChangeShapeType="1"/>
            </p:cNvSpPr>
            <p:nvPr/>
          </p:nvSpPr>
          <p:spPr bwMode="auto">
            <a:xfrm>
              <a:off x="960"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782" name="Line 12">
              <a:extLst>
                <a:ext uri="{FF2B5EF4-FFF2-40B4-BE49-F238E27FC236}">
                  <a16:creationId xmlns:a16="http://schemas.microsoft.com/office/drawing/2014/main" id="{72131CBB-7276-2ACD-A771-74280BF508F5}"/>
                </a:ext>
              </a:extLst>
            </p:cNvPr>
            <p:cNvSpPr>
              <a:spLocks noChangeShapeType="1"/>
            </p:cNvSpPr>
            <p:nvPr/>
          </p:nvSpPr>
          <p:spPr bwMode="auto">
            <a:xfrm>
              <a:off x="4272"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783" name="Line 13">
              <a:extLst>
                <a:ext uri="{FF2B5EF4-FFF2-40B4-BE49-F238E27FC236}">
                  <a16:creationId xmlns:a16="http://schemas.microsoft.com/office/drawing/2014/main" id="{1A6B9F80-F026-8736-B12E-AB40B0EF542A}"/>
                </a:ext>
              </a:extLst>
            </p:cNvPr>
            <p:cNvSpPr>
              <a:spLocks noChangeShapeType="1"/>
            </p:cNvSpPr>
            <p:nvPr/>
          </p:nvSpPr>
          <p:spPr bwMode="auto">
            <a:xfrm>
              <a:off x="3072" y="268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784" name="Line 14">
              <a:extLst>
                <a:ext uri="{FF2B5EF4-FFF2-40B4-BE49-F238E27FC236}">
                  <a16:creationId xmlns:a16="http://schemas.microsoft.com/office/drawing/2014/main" id="{21273EC1-7CAB-0BC5-E38D-2D3D156096F9}"/>
                </a:ext>
              </a:extLst>
            </p:cNvPr>
            <p:cNvSpPr>
              <a:spLocks noChangeShapeType="1"/>
            </p:cNvSpPr>
            <p:nvPr/>
          </p:nvSpPr>
          <p:spPr bwMode="auto">
            <a:xfrm>
              <a:off x="3648" y="268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785" name="Line 15">
              <a:extLst>
                <a:ext uri="{FF2B5EF4-FFF2-40B4-BE49-F238E27FC236}">
                  <a16:creationId xmlns:a16="http://schemas.microsoft.com/office/drawing/2014/main" id="{54ADFF8B-E756-44AA-F244-EDD0A085F86D}"/>
                </a:ext>
              </a:extLst>
            </p:cNvPr>
            <p:cNvSpPr>
              <a:spLocks noChangeShapeType="1"/>
            </p:cNvSpPr>
            <p:nvPr/>
          </p:nvSpPr>
          <p:spPr bwMode="auto">
            <a:xfrm>
              <a:off x="3072"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786" name="Line 16">
              <a:extLst>
                <a:ext uri="{FF2B5EF4-FFF2-40B4-BE49-F238E27FC236}">
                  <a16:creationId xmlns:a16="http://schemas.microsoft.com/office/drawing/2014/main" id="{260E4B2F-0B2F-A13B-9C1C-18050C4F7C23}"/>
                </a:ext>
              </a:extLst>
            </p:cNvPr>
            <p:cNvSpPr>
              <a:spLocks noChangeShapeType="1"/>
            </p:cNvSpPr>
            <p:nvPr/>
          </p:nvSpPr>
          <p:spPr bwMode="auto">
            <a:xfrm>
              <a:off x="3648"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787" name="Text Box 17">
              <a:extLst>
                <a:ext uri="{FF2B5EF4-FFF2-40B4-BE49-F238E27FC236}">
                  <a16:creationId xmlns:a16="http://schemas.microsoft.com/office/drawing/2014/main" id="{32193B55-F14B-49E8-6060-F331B8DCE072}"/>
                </a:ext>
              </a:extLst>
            </p:cNvPr>
            <p:cNvSpPr txBox="1">
              <a:spLocks noChangeArrowheads="1"/>
            </p:cNvSpPr>
            <p:nvPr/>
          </p:nvSpPr>
          <p:spPr bwMode="auto">
            <a:xfrm>
              <a:off x="2962" y="3167"/>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24</a:t>
              </a:r>
            </a:p>
          </p:txBody>
        </p:sp>
        <p:sp>
          <p:nvSpPr>
            <p:cNvPr id="32788" name="Text Box 18">
              <a:extLst>
                <a:ext uri="{FF2B5EF4-FFF2-40B4-BE49-F238E27FC236}">
                  <a16:creationId xmlns:a16="http://schemas.microsoft.com/office/drawing/2014/main" id="{8717EC92-8AD2-4D9C-1632-6C0F9D6D8F8A}"/>
                </a:ext>
              </a:extLst>
            </p:cNvPr>
            <p:cNvSpPr txBox="1">
              <a:spLocks noChangeArrowheads="1"/>
            </p:cNvSpPr>
            <p:nvPr/>
          </p:nvSpPr>
          <p:spPr bwMode="auto">
            <a:xfrm>
              <a:off x="3538" y="3167"/>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27</a:t>
              </a:r>
            </a:p>
          </p:txBody>
        </p:sp>
        <p:sp>
          <p:nvSpPr>
            <p:cNvPr id="32789" name="Text Box 19">
              <a:extLst>
                <a:ext uri="{FF2B5EF4-FFF2-40B4-BE49-F238E27FC236}">
                  <a16:creationId xmlns:a16="http://schemas.microsoft.com/office/drawing/2014/main" id="{DD3F4414-62DB-4C69-246D-E7BEF8494ECC}"/>
                </a:ext>
              </a:extLst>
            </p:cNvPr>
            <p:cNvSpPr txBox="1">
              <a:spLocks noChangeArrowheads="1"/>
            </p:cNvSpPr>
            <p:nvPr/>
          </p:nvSpPr>
          <p:spPr bwMode="auto">
            <a:xfrm>
              <a:off x="4114" y="3167"/>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30</a:t>
              </a:r>
            </a:p>
          </p:txBody>
        </p:sp>
        <p:sp>
          <p:nvSpPr>
            <p:cNvPr id="32790" name="Text Box 20">
              <a:extLst>
                <a:ext uri="{FF2B5EF4-FFF2-40B4-BE49-F238E27FC236}">
                  <a16:creationId xmlns:a16="http://schemas.microsoft.com/office/drawing/2014/main" id="{BD0D677F-7FFD-AD8C-CFC1-665573A76532}"/>
                </a:ext>
              </a:extLst>
            </p:cNvPr>
            <p:cNvSpPr txBox="1">
              <a:spLocks noChangeArrowheads="1"/>
            </p:cNvSpPr>
            <p:nvPr/>
          </p:nvSpPr>
          <p:spPr bwMode="auto">
            <a:xfrm>
              <a:off x="880" y="3167"/>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0</a:t>
              </a:r>
            </a:p>
          </p:txBody>
        </p:sp>
      </p:grpSp>
      <p:pic>
        <p:nvPicPr>
          <p:cNvPr id="32775" name="Picture 6">
            <a:extLst>
              <a:ext uri="{FF2B5EF4-FFF2-40B4-BE49-F238E27FC236}">
                <a16:creationId xmlns:a16="http://schemas.microsoft.com/office/drawing/2014/main" id="{5D8A7C2F-0A76-31C8-B882-57B1FE2FD5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8B04FFF-EC68-34B4-5BD4-72E48A521C08}"/>
              </a:ext>
            </a:extLst>
          </p:cNvPr>
          <p:cNvSpPr>
            <a:spLocks noGrp="1"/>
          </p:cNvSpPr>
          <p:nvPr>
            <p:ph type="ftr" sz="quarter" idx="11"/>
          </p:nvPr>
        </p:nvSpPr>
        <p:spPr/>
        <p:txBody>
          <a:bodyPr/>
          <a:lstStyle/>
          <a:p>
            <a:pPr>
              <a:defRPr/>
            </a:pP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a:extLst>
              <a:ext uri="{FF2B5EF4-FFF2-40B4-BE49-F238E27FC236}">
                <a16:creationId xmlns:a16="http://schemas.microsoft.com/office/drawing/2014/main" id="{661ECD8D-847E-CDA2-F016-05D20CA3958C}"/>
              </a:ext>
            </a:extLst>
          </p:cNvPr>
          <p:cNvSpPr>
            <a:spLocks noGrp="1" noChangeArrowheads="1"/>
          </p:cNvSpPr>
          <p:nvPr>
            <p:ph type="title"/>
          </p:nvPr>
        </p:nvSpPr>
        <p:spPr>
          <a:xfrm>
            <a:off x="1793875" y="639763"/>
            <a:ext cx="9761538" cy="609600"/>
          </a:xfrm>
        </p:spPr>
        <p:txBody>
          <a:bodyPr rtlCol="0">
            <a:normAutofit fontScale="90000"/>
          </a:bodyPr>
          <a:lstStyle/>
          <a:p>
            <a:pPr eaLnBrk="1" fontAlgn="auto" hangingPunct="1">
              <a:spcAft>
                <a:spcPts val="0"/>
              </a:spcAft>
              <a:defRPr/>
            </a:pPr>
            <a:r>
              <a:rPr lang="en-US" altLang="en-US" sz="4000" b="1" dirty="0">
                <a:solidFill>
                  <a:schemeClr val="tx2"/>
                </a:solidFill>
                <a:latin typeface="Times New Roman" panose="02020603050405020304" pitchFamily="18" charset="0"/>
                <a:cs typeface="Times New Roman" panose="02020603050405020304" pitchFamily="18" charset="0"/>
              </a:rPr>
              <a:t>FCFS Scheduling (Cont.)</a:t>
            </a:r>
          </a:p>
        </p:txBody>
      </p:sp>
      <p:grpSp>
        <p:nvGrpSpPr>
          <p:cNvPr id="33795" name="Group 6">
            <a:extLst>
              <a:ext uri="{FF2B5EF4-FFF2-40B4-BE49-F238E27FC236}">
                <a16:creationId xmlns:a16="http://schemas.microsoft.com/office/drawing/2014/main" id="{D5577FE0-8001-9BD7-86CA-3EE113DD828B}"/>
              </a:ext>
            </a:extLst>
          </p:cNvPr>
          <p:cNvGrpSpPr>
            <a:grpSpLocks/>
          </p:cNvGrpSpPr>
          <p:nvPr/>
        </p:nvGrpSpPr>
        <p:grpSpPr bwMode="auto">
          <a:xfrm>
            <a:off x="1731963" y="3009900"/>
            <a:ext cx="7312025" cy="1130300"/>
            <a:chOff x="876" y="1650"/>
            <a:chExt cx="3454" cy="712"/>
          </a:xfrm>
        </p:grpSpPr>
        <p:sp>
          <p:nvSpPr>
            <p:cNvPr id="33801" name="Rectangle 7">
              <a:extLst>
                <a:ext uri="{FF2B5EF4-FFF2-40B4-BE49-F238E27FC236}">
                  <a16:creationId xmlns:a16="http://schemas.microsoft.com/office/drawing/2014/main" id="{FD74CDE8-DDF4-AAA5-2FEA-A71304805433}"/>
                </a:ext>
              </a:extLst>
            </p:cNvPr>
            <p:cNvSpPr>
              <a:spLocks noChangeArrowheads="1"/>
            </p:cNvSpPr>
            <p:nvPr/>
          </p:nvSpPr>
          <p:spPr bwMode="auto">
            <a:xfrm flipH="1">
              <a:off x="948" y="1650"/>
              <a:ext cx="3312" cy="384"/>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Arial" panose="020B0604020202020204" pitchFamily="34" charset="0"/>
              </a:endParaRPr>
            </a:p>
          </p:txBody>
        </p:sp>
        <p:sp>
          <p:nvSpPr>
            <p:cNvPr id="33802" name="Text Box 8">
              <a:extLst>
                <a:ext uri="{FF2B5EF4-FFF2-40B4-BE49-F238E27FC236}">
                  <a16:creationId xmlns:a16="http://schemas.microsoft.com/office/drawing/2014/main" id="{E31BD665-8AC3-4E93-EA63-4EAA5041594D}"/>
                </a:ext>
              </a:extLst>
            </p:cNvPr>
            <p:cNvSpPr txBox="1">
              <a:spLocks noChangeArrowheads="1"/>
            </p:cNvSpPr>
            <p:nvPr/>
          </p:nvSpPr>
          <p:spPr bwMode="auto">
            <a:xfrm flipH="1">
              <a:off x="3211" y="1697"/>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1</a:t>
              </a:r>
              <a:endParaRPr lang="en-US" altLang="en-US" sz="1800">
                <a:latin typeface="Helvetica" panose="020B0604020202020204" pitchFamily="34" charset="0"/>
              </a:endParaRPr>
            </a:p>
          </p:txBody>
        </p:sp>
        <p:sp>
          <p:nvSpPr>
            <p:cNvPr id="33803" name="Text Box 9">
              <a:extLst>
                <a:ext uri="{FF2B5EF4-FFF2-40B4-BE49-F238E27FC236}">
                  <a16:creationId xmlns:a16="http://schemas.microsoft.com/office/drawing/2014/main" id="{A3557CE9-9800-5F31-A15A-60C2EEC088AD}"/>
                </a:ext>
              </a:extLst>
            </p:cNvPr>
            <p:cNvSpPr txBox="1">
              <a:spLocks noChangeArrowheads="1"/>
            </p:cNvSpPr>
            <p:nvPr/>
          </p:nvSpPr>
          <p:spPr bwMode="auto">
            <a:xfrm flipH="1">
              <a:off x="1723" y="1697"/>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3</a:t>
              </a:r>
              <a:endParaRPr lang="en-US" altLang="en-US" sz="1800">
                <a:latin typeface="Helvetica" panose="020B0604020202020204" pitchFamily="34" charset="0"/>
              </a:endParaRPr>
            </a:p>
          </p:txBody>
        </p:sp>
        <p:sp>
          <p:nvSpPr>
            <p:cNvPr id="33804" name="Text Box 10">
              <a:extLst>
                <a:ext uri="{FF2B5EF4-FFF2-40B4-BE49-F238E27FC236}">
                  <a16:creationId xmlns:a16="http://schemas.microsoft.com/office/drawing/2014/main" id="{CA5B5D02-855B-8829-C514-D2B30094EE47}"/>
                </a:ext>
              </a:extLst>
            </p:cNvPr>
            <p:cNvSpPr txBox="1">
              <a:spLocks noChangeArrowheads="1"/>
            </p:cNvSpPr>
            <p:nvPr/>
          </p:nvSpPr>
          <p:spPr bwMode="auto">
            <a:xfrm flipH="1">
              <a:off x="1147" y="1697"/>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2</a:t>
              </a:r>
              <a:endParaRPr lang="en-US" altLang="en-US" sz="1800">
                <a:latin typeface="Helvetica" panose="020B0604020202020204" pitchFamily="34" charset="0"/>
              </a:endParaRPr>
            </a:p>
          </p:txBody>
        </p:sp>
        <p:sp>
          <p:nvSpPr>
            <p:cNvPr id="33805" name="Line 11">
              <a:extLst>
                <a:ext uri="{FF2B5EF4-FFF2-40B4-BE49-F238E27FC236}">
                  <a16:creationId xmlns:a16="http://schemas.microsoft.com/office/drawing/2014/main" id="{D2AFB86B-B7B6-2F4A-2067-7A5BD6FF4F42}"/>
                </a:ext>
              </a:extLst>
            </p:cNvPr>
            <p:cNvSpPr>
              <a:spLocks noChangeShapeType="1"/>
            </p:cNvSpPr>
            <p:nvPr/>
          </p:nvSpPr>
          <p:spPr bwMode="auto">
            <a:xfrm flipH="1">
              <a:off x="4260" y="203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06" name="Line 12">
              <a:extLst>
                <a:ext uri="{FF2B5EF4-FFF2-40B4-BE49-F238E27FC236}">
                  <a16:creationId xmlns:a16="http://schemas.microsoft.com/office/drawing/2014/main" id="{57F5BFFD-1F21-D1A4-D6ED-25983A138DEF}"/>
                </a:ext>
              </a:extLst>
            </p:cNvPr>
            <p:cNvSpPr>
              <a:spLocks noChangeShapeType="1"/>
            </p:cNvSpPr>
            <p:nvPr/>
          </p:nvSpPr>
          <p:spPr bwMode="auto">
            <a:xfrm flipH="1">
              <a:off x="948" y="203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07" name="Line 13">
              <a:extLst>
                <a:ext uri="{FF2B5EF4-FFF2-40B4-BE49-F238E27FC236}">
                  <a16:creationId xmlns:a16="http://schemas.microsoft.com/office/drawing/2014/main" id="{A1335D43-8FC8-7A7A-BBB9-D8C591CBA7D1}"/>
                </a:ext>
              </a:extLst>
            </p:cNvPr>
            <p:cNvSpPr>
              <a:spLocks noChangeShapeType="1"/>
            </p:cNvSpPr>
            <p:nvPr/>
          </p:nvSpPr>
          <p:spPr bwMode="auto">
            <a:xfrm flipH="1">
              <a:off x="2148" y="165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08" name="Line 14">
              <a:extLst>
                <a:ext uri="{FF2B5EF4-FFF2-40B4-BE49-F238E27FC236}">
                  <a16:creationId xmlns:a16="http://schemas.microsoft.com/office/drawing/2014/main" id="{8A2EC5B2-D019-CC8C-2AEE-19536051C57B}"/>
                </a:ext>
              </a:extLst>
            </p:cNvPr>
            <p:cNvSpPr>
              <a:spLocks noChangeShapeType="1"/>
            </p:cNvSpPr>
            <p:nvPr/>
          </p:nvSpPr>
          <p:spPr bwMode="auto">
            <a:xfrm flipH="1">
              <a:off x="1572" y="165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09" name="Line 15">
              <a:extLst>
                <a:ext uri="{FF2B5EF4-FFF2-40B4-BE49-F238E27FC236}">
                  <a16:creationId xmlns:a16="http://schemas.microsoft.com/office/drawing/2014/main" id="{D58C0015-B5DD-23FE-E218-06D7C75DA41F}"/>
                </a:ext>
              </a:extLst>
            </p:cNvPr>
            <p:cNvSpPr>
              <a:spLocks noChangeShapeType="1"/>
            </p:cNvSpPr>
            <p:nvPr/>
          </p:nvSpPr>
          <p:spPr bwMode="auto">
            <a:xfrm flipH="1">
              <a:off x="2148" y="203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10" name="Line 16">
              <a:extLst>
                <a:ext uri="{FF2B5EF4-FFF2-40B4-BE49-F238E27FC236}">
                  <a16:creationId xmlns:a16="http://schemas.microsoft.com/office/drawing/2014/main" id="{B3BAC31A-F539-1E1F-458E-ACFA35B1C566}"/>
                </a:ext>
              </a:extLst>
            </p:cNvPr>
            <p:cNvSpPr>
              <a:spLocks noChangeShapeType="1"/>
            </p:cNvSpPr>
            <p:nvPr/>
          </p:nvSpPr>
          <p:spPr bwMode="auto">
            <a:xfrm flipH="1">
              <a:off x="1572" y="203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11" name="Text Box 17">
              <a:extLst>
                <a:ext uri="{FF2B5EF4-FFF2-40B4-BE49-F238E27FC236}">
                  <a16:creationId xmlns:a16="http://schemas.microsoft.com/office/drawing/2014/main" id="{E2C4C9A1-A822-503A-BA51-87CF4C154E21}"/>
                </a:ext>
              </a:extLst>
            </p:cNvPr>
            <p:cNvSpPr txBox="1">
              <a:spLocks noChangeArrowheads="1"/>
            </p:cNvSpPr>
            <p:nvPr/>
          </p:nvSpPr>
          <p:spPr bwMode="auto">
            <a:xfrm flipH="1">
              <a:off x="2080" y="2129"/>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6</a:t>
              </a:r>
            </a:p>
          </p:txBody>
        </p:sp>
        <p:sp>
          <p:nvSpPr>
            <p:cNvPr id="33812" name="Text Box 18">
              <a:extLst>
                <a:ext uri="{FF2B5EF4-FFF2-40B4-BE49-F238E27FC236}">
                  <a16:creationId xmlns:a16="http://schemas.microsoft.com/office/drawing/2014/main" id="{551AB808-80FC-85F9-912A-649B880B145E}"/>
                </a:ext>
              </a:extLst>
            </p:cNvPr>
            <p:cNvSpPr txBox="1">
              <a:spLocks noChangeArrowheads="1"/>
            </p:cNvSpPr>
            <p:nvPr/>
          </p:nvSpPr>
          <p:spPr bwMode="auto">
            <a:xfrm flipH="1">
              <a:off x="1504" y="2129"/>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3</a:t>
              </a:r>
            </a:p>
          </p:txBody>
        </p:sp>
        <p:sp>
          <p:nvSpPr>
            <p:cNvPr id="33813" name="Text Box 19">
              <a:extLst>
                <a:ext uri="{FF2B5EF4-FFF2-40B4-BE49-F238E27FC236}">
                  <a16:creationId xmlns:a16="http://schemas.microsoft.com/office/drawing/2014/main" id="{91B6D7E9-0ABD-C824-D324-2B47C4B265AB}"/>
                </a:ext>
              </a:extLst>
            </p:cNvPr>
            <p:cNvSpPr txBox="1">
              <a:spLocks noChangeArrowheads="1"/>
            </p:cNvSpPr>
            <p:nvPr/>
          </p:nvSpPr>
          <p:spPr bwMode="auto">
            <a:xfrm flipH="1">
              <a:off x="4122" y="2129"/>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30</a:t>
              </a:r>
            </a:p>
          </p:txBody>
        </p:sp>
        <p:sp>
          <p:nvSpPr>
            <p:cNvPr id="33814" name="Text Box 20">
              <a:extLst>
                <a:ext uri="{FF2B5EF4-FFF2-40B4-BE49-F238E27FC236}">
                  <a16:creationId xmlns:a16="http://schemas.microsoft.com/office/drawing/2014/main" id="{6668E635-1651-5015-5DD4-8590F32C32B2}"/>
                </a:ext>
              </a:extLst>
            </p:cNvPr>
            <p:cNvSpPr txBox="1">
              <a:spLocks noChangeArrowheads="1"/>
            </p:cNvSpPr>
            <p:nvPr/>
          </p:nvSpPr>
          <p:spPr bwMode="auto">
            <a:xfrm flipH="1">
              <a:off x="876" y="2129"/>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0</a:t>
              </a:r>
            </a:p>
          </p:txBody>
        </p:sp>
      </p:grpSp>
      <p:sp>
        <p:nvSpPr>
          <p:cNvPr id="2" name="Rectangle 1">
            <a:extLst>
              <a:ext uri="{FF2B5EF4-FFF2-40B4-BE49-F238E27FC236}">
                <a16:creationId xmlns:a16="http://schemas.microsoft.com/office/drawing/2014/main" id="{EE8655A6-3681-7235-B7D8-15734AF32B5F}"/>
              </a:ext>
            </a:extLst>
          </p:cNvPr>
          <p:cNvSpPr/>
          <p:nvPr/>
        </p:nvSpPr>
        <p:spPr>
          <a:xfrm>
            <a:off x="1008063" y="1914525"/>
            <a:ext cx="9774237" cy="800100"/>
          </a:xfrm>
          <a:prstGeom prst="rect">
            <a:avLst/>
          </a:prstGeom>
        </p:spPr>
        <p:txBody>
          <a:bodyPr>
            <a:spAutoFit/>
          </a:bodyPr>
          <a:lstStyle/>
          <a:p>
            <a:pPr eaLnBrk="1" hangingPunct="1">
              <a:buClr>
                <a:schemeClr val="accent3"/>
              </a:buClr>
              <a:buSzPct val="135000"/>
              <a:buFont typeface="Wingdings" pitchFamily="2" charset="2"/>
              <a:buChar char="§"/>
              <a:tabLst>
                <a:tab pos="3651250" algn="ctr"/>
              </a:tabLst>
              <a:defRPr/>
            </a:pPr>
            <a:r>
              <a:rPr lang="en-US" altLang="en-US" sz="2800" dirty="0">
                <a:latin typeface="Times New Roman" panose="02020603050405020304" pitchFamily="18" charset="0"/>
                <a:cs typeface="Times New Roman" panose="02020603050405020304" pitchFamily="18" charset="0"/>
              </a:rPr>
              <a:t>Suppose that the processes arrive in the order :  </a:t>
            </a:r>
            <a:r>
              <a:rPr lang="en-US" altLang="en-US" sz="2800" i="1" dirty="0">
                <a:latin typeface="Times New Roman" panose="02020603050405020304" pitchFamily="18" charset="0"/>
                <a:cs typeface="Times New Roman" panose="02020603050405020304" pitchFamily="18" charset="0"/>
              </a:rPr>
              <a:t>P2</a:t>
            </a:r>
            <a:r>
              <a:rPr lang="en-US" altLang="en-US" sz="2800" dirty="0">
                <a:latin typeface="Times New Roman" panose="02020603050405020304" pitchFamily="18" charset="0"/>
                <a:cs typeface="Times New Roman" panose="02020603050405020304" pitchFamily="18" charset="0"/>
              </a:rPr>
              <a:t> , </a:t>
            </a:r>
            <a:r>
              <a:rPr lang="en-US" altLang="en-US" sz="2800" i="1" dirty="0">
                <a:latin typeface="Times New Roman" panose="02020603050405020304" pitchFamily="18" charset="0"/>
                <a:cs typeface="Times New Roman" panose="02020603050405020304" pitchFamily="18" charset="0"/>
              </a:rPr>
              <a:t>P3</a:t>
            </a:r>
            <a:r>
              <a:rPr lang="en-US" altLang="en-US" sz="2800" dirty="0">
                <a:latin typeface="Times New Roman" panose="02020603050405020304" pitchFamily="18" charset="0"/>
                <a:cs typeface="Times New Roman" panose="02020603050405020304" pitchFamily="18" charset="0"/>
              </a:rPr>
              <a:t> , </a:t>
            </a:r>
            <a:r>
              <a:rPr lang="en-US" altLang="en-US" sz="2800" i="1" dirty="0">
                <a:latin typeface="Times New Roman" panose="02020603050405020304" pitchFamily="18" charset="0"/>
                <a:cs typeface="Times New Roman" panose="02020603050405020304" pitchFamily="18" charset="0"/>
              </a:rPr>
              <a:t>P1</a:t>
            </a:r>
            <a:r>
              <a:rPr lang="en-US" altLang="en-US" sz="2800" dirty="0">
                <a:latin typeface="Times New Roman" panose="02020603050405020304" pitchFamily="18" charset="0"/>
                <a:cs typeface="Times New Roman" panose="02020603050405020304" pitchFamily="18" charset="0"/>
              </a:rPr>
              <a:t> </a:t>
            </a:r>
          </a:p>
          <a:p>
            <a:pPr eaLnBrk="1" hangingPunct="1">
              <a:buClr>
                <a:schemeClr val="accent3"/>
              </a:buClr>
              <a:buSzPct val="135000"/>
              <a:buFont typeface="Wingdings" pitchFamily="2" charset="2"/>
              <a:buChar char="§"/>
              <a:tabLst>
                <a:tab pos="3651250" algn="ctr"/>
              </a:tabLst>
              <a:defRPr/>
            </a:pPr>
            <a:endParaRPr lang="en-US" altLang="en-US" dirty="0">
              <a:latin typeface="Helvetical"/>
            </a:endParaRPr>
          </a:p>
        </p:txBody>
      </p:sp>
      <p:pic>
        <p:nvPicPr>
          <p:cNvPr id="33797" name="Picture 6">
            <a:extLst>
              <a:ext uri="{FF2B5EF4-FFF2-40B4-BE49-F238E27FC236}">
                <a16:creationId xmlns:a16="http://schemas.microsoft.com/office/drawing/2014/main" id="{13DAA603-DE7F-6B66-05FD-21AA793012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2602203F-5A3D-C6E4-EF5E-14BCD574D4E8}"/>
              </a:ext>
            </a:extLst>
          </p:cNvPr>
          <p:cNvSpPr>
            <a:spLocks noGrp="1"/>
          </p:cNvSpPr>
          <p:nvPr>
            <p:ph type="dt" sz="quarter" idx="10"/>
          </p:nvPr>
        </p:nvSpPr>
        <p:spPr/>
        <p:txBody>
          <a:bodyPr/>
          <a:lstStyle/>
          <a:p>
            <a:pPr>
              <a:defRPr/>
            </a:pPr>
            <a:fld id="{C0CEFC83-870F-4B9A-838E-E3F82359B084}" type="datetime1">
              <a:rPr lang="en-US"/>
              <a:pPr>
                <a:defRPr/>
              </a:pPr>
              <a:t>8/5/2025</a:t>
            </a:fld>
            <a:endParaRPr lang="en-US"/>
          </a:p>
        </p:txBody>
      </p:sp>
      <p:sp>
        <p:nvSpPr>
          <p:cNvPr id="4" name="Footer Placeholder 3">
            <a:extLst>
              <a:ext uri="{FF2B5EF4-FFF2-40B4-BE49-F238E27FC236}">
                <a16:creationId xmlns:a16="http://schemas.microsoft.com/office/drawing/2014/main" id="{7C931216-E89E-2A75-B86F-4CE5EB16591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6C5BE6B6-B908-FD76-4B94-CAE6EB85447F}"/>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A3FB0E-2711-4543-B32F-E33981D2845A}" type="slidenum">
              <a:rPr lang="en-US" altLang="en-US">
                <a:solidFill>
                  <a:srgbClr val="898989"/>
                </a:solidFill>
              </a:rPr>
              <a:pPr/>
              <a:t>113</a:t>
            </a:fld>
            <a:endParaRPr lang="en-US" altLang="en-US">
              <a:solidFill>
                <a:srgbClr val="898989"/>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a:extLst>
              <a:ext uri="{FF2B5EF4-FFF2-40B4-BE49-F238E27FC236}">
                <a16:creationId xmlns:a16="http://schemas.microsoft.com/office/drawing/2014/main" id="{370802C1-ACAB-AEA7-0928-8D7A1B62260F}"/>
              </a:ext>
            </a:extLst>
          </p:cNvPr>
          <p:cNvSpPr>
            <a:spLocks noGrp="1" noChangeArrowheads="1"/>
          </p:cNvSpPr>
          <p:nvPr>
            <p:ph type="title"/>
          </p:nvPr>
        </p:nvSpPr>
        <p:spPr>
          <a:xfrm>
            <a:off x="1731963" y="466725"/>
            <a:ext cx="9761537" cy="609600"/>
          </a:xfrm>
        </p:spPr>
        <p:txBody>
          <a:bodyPr rtlCol="0">
            <a:normAutofit fontScale="90000"/>
          </a:bodyPr>
          <a:lstStyle/>
          <a:p>
            <a:pPr eaLnBrk="1" fontAlgn="auto" hangingPunct="1">
              <a:spcAft>
                <a:spcPts val="0"/>
              </a:spcAft>
              <a:defRPr/>
            </a:pPr>
            <a:r>
              <a:rPr lang="en-US" altLang="en-US" sz="4000" b="1" dirty="0">
                <a:solidFill>
                  <a:schemeClr val="tx2"/>
                </a:solidFill>
                <a:latin typeface="Times New Roman" panose="02020603050405020304" pitchFamily="18" charset="0"/>
                <a:cs typeface="Times New Roman" panose="02020603050405020304" pitchFamily="18" charset="0"/>
              </a:rPr>
              <a:t>FCFS Scheduling (Cont.)</a:t>
            </a:r>
          </a:p>
        </p:txBody>
      </p:sp>
      <p:grpSp>
        <p:nvGrpSpPr>
          <p:cNvPr id="35843" name="Group 6">
            <a:extLst>
              <a:ext uri="{FF2B5EF4-FFF2-40B4-BE49-F238E27FC236}">
                <a16:creationId xmlns:a16="http://schemas.microsoft.com/office/drawing/2014/main" id="{EAC2910C-09A9-A71A-82CE-A891F16F74DE}"/>
              </a:ext>
            </a:extLst>
          </p:cNvPr>
          <p:cNvGrpSpPr>
            <a:grpSpLocks/>
          </p:cNvGrpSpPr>
          <p:nvPr/>
        </p:nvGrpSpPr>
        <p:grpSpPr bwMode="auto">
          <a:xfrm>
            <a:off x="1731963" y="2578100"/>
            <a:ext cx="7920037" cy="1562100"/>
            <a:chOff x="876" y="1650"/>
            <a:chExt cx="3454" cy="712"/>
          </a:xfrm>
        </p:grpSpPr>
        <p:sp>
          <p:nvSpPr>
            <p:cNvPr id="35851" name="Rectangle 7">
              <a:extLst>
                <a:ext uri="{FF2B5EF4-FFF2-40B4-BE49-F238E27FC236}">
                  <a16:creationId xmlns:a16="http://schemas.microsoft.com/office/drawing/2014/main" id="{9B30FC21-51B6-BF98-F5C3-98BE92C96B00}"/>
                </a:ext>
              </a:extLst>
            </p:cNvPr>
            <p:cNvSpPr>
              <a:spLocks noChangeArrowheads="1"/>
            </p:cNvSpPr>
            <p:nvPr/>
          </p:nvSpPr>
          <p:spPr bwMode="auto">
            <a:xfrm flipH="1">
              <a:off x="948" y="1650"/>
              <a:ext cx="3312" cy="384"/>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Arial" panose="020B0604020202020204" pitchFamily="34" charset="0"/>
              </a:endParaRPr>
            </a:p>
          </p:txBody>
        </p:sp>
        <p:sp>
          <p:nvSpPr>
            <p:cNvPr id="35852" name="Text Box 8">
              <a:extLst>
                <a:ext uri="{FF2B5EF4-FFF2-40B4-BE49-F238E27FC236}">
                  <a16:creationId xmlns:a16="http://schemas.microsoft.com/office/drawing/2014/main" id="{227D4EB3-777D-2246-7C58-74525A7D7D6F}"/>
                </a:ext>
              </a:extLst>
            </p:cNvPr>
            <p:cNvSpPr txBox="1">
              <a:spLocks noChangeArrowheads="1"/>
            </p:cNvSpPr>
            <p:nvPr/>
          </p:nvSpPr>
          <p:spPr bwMode="auto">
            <a:xfrm flipH="1">
              <a:off x="3211" y="1697"/>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1</a:t>
              </a:r>
              <a:endParaRPr lang="en-US" altLang="en-US" sz="1800">
                <a:latin typeface="Helvetica" panose="020B0604020202020204" pitchFamily="34" charset="0"/>
              </a:endParaRPr>
            </a:p>
          </p:txBody>
        </p:sp>
        <p:sp>
          <p:nvSpPr>
            <p:cNvPr id="35853" name="Text Box 9">
              <a:extLst>
                <a:ext uri="{FF2B5EF4-FFF2-40B4-BE49-F238E27FC236}">
                  <a16:creationId xmlns:a16="http://schemas.microsoft.com/office/drawing/2014/main" id="{0B52EE26-0021-6E61-7F51-74F9C62781CD}"/>
                </a:ext>
              </a:extLst>
            </p:cNvPr>
            <p:cNvSpPr txBox="1">
              <a:spLocks noChangeArrowheads="1"/>
            </p:cNvSpPr>
            <p:nvPr/>
          </p:nvSpPr>
          <p:spPr bwMode="auto">
            <a:xfrm flipH="1">
              <a:off x="1723" y="1697"/>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3</a:t>
              </a:r>
              <a:endParaRPr lang="en-US" altLang="en-US" sz="1800">
                <a:latin typeface="Helvetica" panose="020B0604020202020204" pitchFamily="34" charset="0"/>
              </a:endParaRPr>
            </a:p>
          </p:txBody>
        </p:sp>
        <p:sp>
          <p:nvSpPr>
            <p:cNvPr id="35854" name="Text Box 10">
              <a:extLst>
                <a:ext uri="{FF2B5EF4-FFF2-40B4-BE49-F238E27FC236}">
                  <a16:creationId xmlns:a16="http://schemas.microsoft.com/office/drawing/2014/main" id="{7EDED545-BFB3-0C2A-6BB1-5A18420AF22D}"/>
                </a:ext>
              </a:extLst>
            </p:cNvPr>
            <p:cNvSpPr txBox="1">
              <a:spLocks noChangeArrowheads="1"/>
            </p:cNvSpPr>
            <p:nvPr/>
          </p:nvSpPr>
          <p:spPr bwMode="auto">
            <a:xfrm flipH="1">
              <a:off x="1147" y="1697"/>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2</a:t>
              </a:r>
              <a:endParaRPr lang="en-US" altLang="en-US" sz="1800">
                <a:latin typeface="Helvetica" panose="020B0604020202020204" pitchFamily="34" charset="0"/>
              </a:endParaRPr>
            </a:p>
          </p:txBody>
        </p:sp>
        <p:sp>
          <p:nvSpPr>
            <p:cNvPr id="35855" name="Line 11">
              <a:extLst>
                <a:ext uri="{FF2B5EF4-FFF2-40B4-BE49-F238E27FC236}">
                  <a16:creationId xmlns:a16="http://schemas.microsoft.com/office/drawing/2014/main" id="{021DF05C-94E2-C5BE-8956-48B6CA68C599}"/>
                </a:ext>
              </a:extLst>
            </p:cNvPr>
            <p:cNvSpPr>
              <a:spLocks noChangeShapeType="1"/>
            </p:cNvSpPr>
            <p:nvPr/>
          </p:nvSpPr>
          <p:spPr bwMode="auto">
            <a:xfrm flipH="1">
              <a:off x="4260" y="203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5856" name="Line 12">
              <a:extLst>
                <a:ext uri="{FF2B5EF4-FFF2-40B4-BE49-F238E27FC236}">
                  <a16:creationId xmlns:a16="http://schemas.microsoft.com/office/drawing/2014/main" id="{D0E57AE1-EA3A-E6BA-B3E8-F7B1749D42B6}"/>
                </a:ext>
              </a:extLst>
            </p:cNvPr>
            <p:cNvSpPr>
              <a:spLocks noChangeShapeType="1"/>
            </p:cNvSpPr>
            <p:nvPr/>
          </p:nvSpPr>
          <p:spPr bwMode="auto">
            <a:xfrm flipH="1">
              <a:off x="948" y="203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5857" name="Line 13">
              <a:extLst>
                <a:ext uri="{FF2B5EF4-FFF2-40B4-BE49-F238E27FC236}">
                  <a16:creationId xmlns:a16="http://schemas.microsoft.com/office/drawing/2014/main" id="{08321691-5BFA-ED2C-FDDF-48280DD6E1B6}"/>
                </a:ext>
              </a:extLst>
            </p:cNvPr>
            <p:cNvSpPr>
              <a:spLocks noChangeShapeType="1"/>
            </p:cNvSpPr>
            <p:nvPr/>
          </p:nvSpPr>
          <p:spPr bwMode="auto">
            <a:xfrm flipH="1">
              <a:off x="2148" y="165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5858" name="Line 14">
              <a:extLst>
                <a:ext uri="{FF2B5EF4-FFF2-40B4-BE49-F238E27FC236}">
                  <a16:creationId xmlns:a16="http://schemas.microsoft.com/office/drawing/2014/main" id="{5A6C8C03-AEC9-6438-B672-2C653C409755}"/>
                </a:ext>
              </a:extLst>
            </p:cNvPr>
            <p:cNvSpPr>
              <a:spLocks noChangeShapeType="1"/>
            </p:cNvSpPr>
            <p:nvPr/>
          </p:nvSpPr>
          <p:spPr bwMode="auto">
            <a:xfrm flipH="1">
              <a:off x="1572" y="165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5859" name="Line 15">
              <a:extLst>
                <a:ext uri="{FF2B5EF4-FFF2-40B4-BE49-F238E27FC236}">
                  <a16:creationId xmlns:a16="http://schemas.microsoft.com/office/drawing/2014/main" id="{3D0D76B7-BEF5-7FF3-CD5E-516989A841EE}"/>
                </a:ext>
              </a:extLst>
            </p:cNvPr>
            <p:cNvSpPr>
              <a:spLocks noChangeShapeType="1"/>
            </p:cNvSpPr>
            <p:nvPr/>
          </p:nvSpPr>
          <p:spPr bwMode="auto">
            <a:xfrm flipH="1">
              <a:off x="2148" y="203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5860" name="Line 16">
              <a:extLst>
                <a:ext uri="{FF2B5EF4-FFF2-40B4-BE49-F238E27FC236}">
                  <a16:creationId xmlns:a16="http://schemas.microsoft.com/office/drawing/2014/main" id="{8B775943-45E1-1836-A3F4-B3CF45CDD093}"/>
                </a:ext>
              </a:extLst>
            </p:cNvPr>
            <p:cNvSpPr>
              <a:spLocks noChangeShapeType="1"/>
            </p:cNvSpPr>
            <p:nvPr/>
          </p:nvSpPr>
          <p:spPr bwMode="auto">
            <a:xfrm flipH="1">
              <a:off x="1572" y="203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5861" name="Text Box 17">
              <a:extLst>
                <a:ext uri="{FF2B5EF4-FFF2-40B4-BE49-F238E27FC236}">
                  <a16:creationId xmlns:a16="http://schemas.microsoft.com/office/drawing/2014/main" id="{5A90B04D-4CBD-A622-0B0B-D9B4FD4AE1AE}"/>
                </a:ext>
              </a:extLst>
            </p:cNvPr>
            <p:cNvSpPr txBox="1">
              <a:spLocks noChangeArrowheads="1"/>
            </p:cNvSpPr>
            <p:nvPr/>
          </p:nvSpPr>
          <p:spPr bwMode="auto">
            <a:xfrm flipH="1">
              <a:off x="2080" y="2129"/>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6</a:t>
              </a:r>
            </a:p>
          </p:txBody>
        </p:sp>
        <p:sp>
          <p:nvSpPr>
            <p:cNvPr id="35862" name="Text Box 18">
              <a:extLst>
                <a:ext uri="{FF2B5EF4-FFF2-40B4-BE49-F238E27FC236}">
                  <a16:creationId xmlns:a16="http://schemas.microsoft.com/office/drawing/2014/main" id="{C2697757-42C2-5E64-9E86-8DF8C10775C0}"/>
                </a:ext>
              </a:extLst>
            </p:cNvPr>
            <p:cNvSpPr txBox="1">
              <a:spLocks noChangeArrowheads="1"/>
            </p:cNvSpPr>
            <p:nvPr/>
          </p:nvSpPr>
          <p:spPr bwMode="auto">
            <a:xfrm flipH="1">
              <a:off x="1504" y="2129"/>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3</a:t>
              </a:r>
            </a:p>
          </p:txBody>
        </p:sp>
        <p:sp>
          <p:nvSpPr>
            <p:cNvPr id="35863" name="Text Box 19">
              <a:extLst>
                <a:ext uri="{FF2B5EF4-FFF2-40B4-BE49-F238E27FC236}">
                  <a16:creationId xmlns:a16="http://schemas.microsoft.com/office/drawing/2014/main" id="{622E2CEB-BAB1-49A4-ABFD-365AA978948B}"/>
                </a:ext>
              </a:extLst>
            </p:cNvPr>
            <p:cNvSpPr txBox="1">
              <a:spLocks noChangeArrowheads="1"/>
            </p:cNvSpPr>
            <p:nvPr/>
          </p:nvSpPr>
          <p:spPr bwMode="auto">
            <a:xfrm flipH="1">
              <a:off x="4122" y="2129"/>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30</a:t>
              </a:r>
            </a:p>
          </p:txBody>
        </p:sp>
        <p:sp>
          <p:nvSpPr>
            <p:cNvPr id="35864" name="Text Box 20">
              <a:extLst>
                <a:ext uri="{FF2B5EF4-FFF2-40B4-BE49-F238E27FC236}">
                  <a16:creationId xmlns:a16="http://schemas.microsoft.com/office/drawing/2014/main" id="{5A017AE0-4D95-5E80-8532-A9195AEEE1AF}"/>
                </a:ext>
              </a:extLst>
            </p:cNvPr>
            <p:cNvSpPr txBox="1">
              <a:spLocks noChangeArrowheads="1"/>
            </p:cNvSpPr>
            <p:nvPr/>
          </p:nvSpPr>
          <p:spPr bwMode="auto">
            <a:xfrm flipH="1">
              <a:off x="876" y="2129"/>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0</a:t>
              </a:r>
            </a:p>
          </p:txBody>
        </p:sp>
      </p:grpSp>
      <p:sp>
        <p:nvSpPr>
          <p:cNvPr id="2" name="Rectangle 1">
            <a:extLst>
              <a:ext uri="{FF2B5EF4-FFF2-40B4-BE49-F238E27FC236}">
                <a16:creationId xmlns:a16="http://schemas.microsoft.com/office/drawing/2014/main" id="{5CE15E00-BE0D-DF2C-6315-79093F403AB6}"/>
              </a:ext>
            </a:extLst>
          </p:cNvPr>
          <p:cNvSpPr/>
          <p:nvPr/>
        </p:nvSpPr>
        <p:spPr>
          <a:xfrm>
            <a:off x="1008063" y="1914525"/>
            <a:ext cx="9266237" cy="800100"/>
          </a:xfrm>
          <a:prstGeom prst="rect">
            <a:avLst/>
          </a:prstGeom>
        </p:spPr>
        <p:txBody>
          <a:bodyPr>
            <a:spAutoFit/>
          </a:bodyPr>
          <a:lstStyle/>
          <a:p>
            <a:pPr eaLnBrk="1" hangingPunct="1">
              <a:buClr>
                <a:schemeClr val="accent3"/>
              </a:buClr>
              <a:buSzPct val="135000"/>
              <a:buFont typeface="Wingdings" pitchFamily="2" charset="2"/>
              <a:buChar char="§"/>
              <a:tabLst>
                <a:tab pos="3651250" algn="ctr"/>
              </a:tabLst>
              <a:defRPr/>
            </a:pPr>
            <a:r>
              <a:rPr lang="en-US" altLang="en-US" sz="2800" dirty="0">
                <a:latin typeface="Times New Roman" panose="02020603050405020304" pitchFamily="18" charset="0"/>
                <a:cs typeface="Times New Roman" panose="02020603050405020304" pitchFamily="18" charset="0"/>
              </a:rPr>
              <a:t>Suppose that the processes arrive in the order :  </a:t>
            </a:r>
            <a:r>
              <a:rPr lang="en-US" altLang="en-US" sz="2800" i="1" dirty="0">
                <a:latin typeface="Times New Roman" panose="02020603050405020304" pitchFamily="18" charset="0"/>
                <a:cs typeface="Times New Roman" panose="02020603050405020304" pitchFamily="18" charset="0"/>
              </a:rPr>
              <a:t>P2</a:t>
            </a:r>
            <a:r>
              <a:rPr lang="en-US" altLang="en-US" sz="2800" dirty="0">
                <a:latin typeface="Times New Roman" panose="02020603050405020304" pitchFamily="18" charset="0"/>
                <a:cs typeface="Times New Roman" panose="02020603050405020304" pitchFamily="18" charset="0"/>
              </a:rPr>
              <a:t> , </a:t>
            </a:r>
            <a:r>
              <a:rPr lang="en-US" altLang="en-US" sz="2800" i="1" dirty="0">
                <a:latin typeface="Times New Roman" panose="02020603050405020304" pitchFamily="18" charset="0"/>
                <a:cs typeface="Times New Roman" panose="02020603050405020304" pitchFamily="18" charset="0"/>
              </a:rPr>
              <a:t>P3</a:t>
            </a:r>
            <a:r>
              <a:rPr lang="en-US" altLang="en-US" sz="2800" dirty="0">
                <a:latin typeface="Times New Roman" panose="02020603050405020304" pitchFamily="18" charset="0"/>
                <a:cs typeface="Times New Roman" panose="02020603050405020304" pitchFamily="18" charset="0"/>
              </a:rPr>
              <a:t> , </a:t>
            </a:r>
            <a:r>
              <a:rPr lang="en-US" altLang="en-US" sz="2800" i="1" dirty="0">
                <a:latin typeface="Times New Roman" panose="02020603050405020304" pitchFamily="18" charset="0"/>
                <a:cs typeface="Times New Roman" panose="02020603050405020304" pitchFamily="18" charset="0"/>
              </a:rPr>
              <a:t>P1</a:t>
            </a:r>
            <a:r>
              <a:rPr lang="en-US" altLang="en-US" sz="2800" dirty="0">
                <a:latin typeface="Times New Roman" panose="02020603050405020304" pitchFamily="18" charset="0"/>
                <a:cs typeface="Times New Roman" panose="02020603050405020304" pitchFamily="18" charset="0"/>
              </a:rPr>
              <a:t> </a:t>
            </a:r>
          </a:p>
          <a:p>
            <a:pPr eaLnBrk="1" hangingPunct="1">
              <a:buClr>
                <a:schemeClr val="accent3"/>
              </a:buClr>
              <a:buSzPct val="135000"/>
              <a:buFont typeface="Wingdings" pitchFamily="2" charset="2"/>
              <a:buChar char="§"/>
              <a:tabLst>
                <a:tab pos="3651250" algn="ctr"/>
              </a:tabLst>
              <a:defRPr/>
            </a:pPr>
            <a:endParaRPr lang="en-US" altLang="en-US" dirty="0">
              <a:latin typeface="Helvetical"/>
            </a:endParaRPr>
          </a:p>
        </p:txBody>
      </p:sp>
      <p:sp>
        <p:nvSpPr>
          <p:cNvPr id="4" name="Rectangle 3">
            <a:extLst>
              <a:ext uri="{FF2B5EF4-FFF2-40B4-BE49-F238E27FC236}">
                <a16:creationId xmlns:a16="http://schemas.microsoft.com/office/drawing/2014/main" id="{E51350A4-5EDC-9B50-AEC8-5F4E07DC4630}"/>
              </a:ext>
            </a:extLst>
          </p:cNvPr>
          <p:cNvSpPr/>
          <p:nvPr/>
        </p:nvSpPr>
        <p:spPr>
          <a:xfrm>
            <a:off x="1389063" y="4187825"/>
            <a:ext cx="6096000" cy="1200150"/>
          </a:xfrm>
          <a:prstGeom prst="rect">
            <a:avLst/>
          </a:prstGeom>
        </p:spPr>
        <p:txBody>
          <a:bodyPr>
            <a:spAutoFit/>
          </a:bodyPr>
          <a:lstStyle/>
          <a:p>
            <a:pPr eaLnBrk="1" hangingPunct="1">
              <a:buClr>
                <a:schemeClr val="accent3"/>
              </a:buClr>
              <a:buSzPct val="135000"/>
              <a:tabLst>
                <a:tab pos="3651250" algn="ctr"/>
              </a:tabLst>
              <a:defRPr/>
            </a:pPr>
            <a:r>
              <a:rPr lang="en-US" altLang="en-US" sz="2400" dirty="0">
                <a:latin typeface="Times New Roman" panose="02020603050405020304" pitchFamily="18" charset="0"/>
                <a:cs typeface="Times New Roman" panose="02020603050405020304" pitchFamily="18" charset="0"/>
              </a:rPr>
              <a:t>Waiting time for </a:t>
            </a:r>
            <a:r>
              <a:rPr lang="en-US" altLang="en-US" sz="2400" i="1" dirty="0">
                <a:latin typeface="Times New Roman" panose="02020603050405020304" pitchFamily="18" charset="0"/>
                <a:cs typeface="Times New Roman" panose="02020603050405020304" pitchFamily="18" charset="0"/>
              </a:rPr>
              <a:t>P1 =</a:t>
            </a:r>
            <a:r>
              <a:rPr lang="en-US" altLang="en-US" sz="2400" dirty="0">
                <a:latin typeface="Times New Roman" panose="02020603050405020304" pitchFamily="18" charset="0"/>
                <a:cs typeface="Times New Roman" panose="02020603050405020304" pitchFamily="18" charset="0"/>
              </a:rPr>
              <a:t> 6</a:t>
            </a:r>
            <a:r>
              <a:rPr lang="en-US" altLang="en-US" sz="2400" i="1" dirty="0">
                <a:latin typeface="Times New Roman" panose="02020603050405020304" pitchFamily="18" charset="0"/>
                <a:cs typeface="Times New Roman" panose="02020603050405020304" pitchFamily="18" charset="0"/>
              </a:rPr>
              <a:t>; P2</a:t>
            </a:r>
            <a:r>
              <a:rPr lang="en-US" altLang="en-US" sz="2400" dirty="0">
                <a:latin typeface="Times New Roman" panose="02020603050405020304" pitchFamily="18" charset="0"/>
                <a:cs typeface="Times New Roman" panose="02020603050405020304" pitchFamily="18" charset="0"/>
              </a:rPr>
              <a:t> = 0</a:t>
            </a:r>
            <a:r>
              <a:rPr lang="en-US" altLang="en-US" sz="2400" i="1" dirty="0">
                <a:latin typeface="Times New Roman" panose="02020603050405020304" pitchFamily="18" charset="0"/>
                <a:cs typeface="Times New Roman" panose="02020603050405020304" pitchFamily="18" charset="0"/>
              </a:rPr>
              <a:t>; P3 = </a:t>
            </a:r>
            <a:r>
              <a:rPr lang="en-US" altLang="en-US" sz="2400" dirty="0">
                <a:latin typeface="Times New Roman" panose="02020603050405020304" pitchFamily="18" charset="0"/>
                <a:cs typeface="Times New Roman" panose="02020603050405020304" pitchFamily="18" charset="0"/>
              </a:rPr>
              <a:t>3</a:t>
            </a:r>
            <a:endParaRPr lang="en-US" altLang="en-US" sz="2400" i="1" dirty="0">
              <a:latin typeface="Times New Roman" panose="02020603050405020304" pitchFamily="18" charset="0"/>
              <a:cs typeface="Times New Roman" panose="02020603050405020304" pitchFamily="18" charset="0"/>
            </a:endParaRPr>
          </a:p>
          <a:p>
            <a:pPr eaLnBrk="1" hangingPunct="1">
              <a:buClr>
                <a:schemeClr val="accent3"/>
              </a:buClr>
              <a:buSzPct val="135000"/>
              <a:tabLst>
                <a:tab pos="3651250" algn="ctr"/>
              </a:tabLst>
              <a:defRPr/>
            </a:pPr>
            <a:r>
              <a:rPr lang="en-US" altLang="en-US" sz="2400" dirty="0">
                <a:latin typeface="Times New Roman" panose="02020603050405020304" pitchFamily="18" charset="0"/>
                <a:cs typeface="Times New Roman" panose="02020603050405020304" pitchFamily="18" charset="0"/>
              </a:rPr>
              <a:t>Average waiting time:   (6 + 0 + 3)/3 = 3</a:t>
            </a:r>
          </a:p>
          <a:p>
            <a:pPr eaLnBrk="1" hangingPunct="1">
              <a:buClr>
                <a:schemeClr val="accent3"/>
              </a:buClr>
              <a:buSzPct val="135000"/>
              <a:tabLst>
                <a:tab pos="3651250" algn="ctr"/>
              </a:tabLst>
              <a:defRPr/>
            </a:pPr>
            <a:endParaRPr lang="en-US" altLang="en-US" sz="2400" dirty="0">
              <a:latin typeface="Times New Roman" panose="02020603050405020304" pitchFamily="18" charset="0"/>
              <a:cs typeface="Times New Roman" panose="02020603050405020304" pitchFamily="18" charset="0"/>
            </a:endParaRPr>
          </a:p>
        </p:txBody>
      </p:sp>
      <p:sp>
        <p:nvSpPr>
          <p:cNvPr id="35846" name="Rectangle 6">
            <a:extLst>
              <a:ext uri="{FF2B5EF4-FFF2-40B4-BE49-F238E27FC236}">
                <a16:creationId xmlns:a16="http://schemas.microsoft.com/office/drawing/2014/main" id="{C3F31164-8DF1-A05C-9280-A1DBDD982A0F}"/>
              </a:ext>
            </a:extLst>
          </p:cNvPr>
          <p:cNvSpPr>
            <a:spLocks noChangeArrowheads="1"/>
          </p:cNvSpPr>
          <p:nvPr/>
        </p:nvSpPr>
        <p:spPr bwMode="auto">
          <a:xfrm>
            <a:off x="1389063" y="4906963"/>
            <a:ext cx="77866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tabLst>
                <a:tab pos="3032125" algn="ctr"/>
                <a:tab pos="4635500" algn="ctr"/>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3032125" algn="ctr"/>
                <a:tab pos="4635500" algn="ctr"/>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3032125" algn="ctr"/>
                <a:tab pos="4635500" algn="ctr"/>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3032125" algn="ctr"/>
                <a:tab pos="4635500" algn="ctr"/>
              </a:tabLst>
              <a:defRPr>
                <a:solidFill>
                  <a:schemeClr val="tx1"/>
                </a:solidFill>
                <a:latin typeface="Calibri" panose="020F0502020204030204" pitchFamily="34" charset="0"/>
              </a:defRPr>
            </a:lvl9pPr>
          </a:lstStyle>
          <a:p>
            <a:pPr eaLnBrk="1" hangingPunct="1">
              <a:lnSpc>
                <a:spcPct val="100000"/>
              </a:lnSpc>
              <a:spcBef>
                <a:spcPct val="0"/>
              </a:spcBef>
              <a:buClr>
                <a:srgbClr val="FF0000"/>
              </a:buClr>
              <a:buSzPct val="135000"/>
              <a:buFontTx/>
              <a:buNone/>
            </a:pPr>
            <a:endParaRPr lang="en-US" altLang="en-US" sz="1800">
              <a:latin typeface="Helvetical"/>
            </a:endParaRPr>
          </a:p>
          <a:p>
            <a:pPr eaLnBrk="1" hangingPunct="1">
              <a:lnSpc>
                <a:spcPct val="100000"/>
              </a:lnSpc>
              <a:spcBef>
                <a:spcPct val="0"/>
              </a:spcBef>
              <a:buClr>
                <a:srgbClr val="FF0000"/>
              </a:buClr>
              <a:buSzPct val="135000"/>
              <a:buFont typeface="Wingdings" panose="05000000000000000000" pitchFamily="2" charset="2"/>
              <a:buNone/>
            </a:pPr>
            <a:r>
              <a:rPr lang="en-US" altLang="en-US" sz="2400">
                <a:latin typeface="Times New Roman" panose="02020603050405020304" pitchFamily="18" charset="0"/>
                <a:cs typeface="Times New Roman" panose="02020603050405020304" pitchFamily="18" charset="0"/>
              </a:rPr>
              <a:t>Turnaround time for </a:t>
            </a:r>
            <a:r>
              <a:rPr lang="en-US" altLang="en-US" sz="2400" i="1">
                <a:latin typeface="Times New Roman" panose="02020603050405020304" pitchFamily="18" charset="0"/>
                <a:cs typeface="Times New Roman" panose="02020603050405020304" pitchFamily="18" charset="0"/>
              </a:rPr>
              <a:t>P1</a:t>
            </a:r>
            <a:r>
              <a:rPr lang="en-US" altLang="en-US" sz="2400">
                <a:latin typeface="Times New Roman" panose="02020603050405020304" pitchFamily="18" charset="0"/>
                <a:cs typeface="Times New Roman" panose="02020603050405020304" pitchFamily="18" charset="0"/>
              </a:rPr>
              <a:t>  = 30; </a:t>
            </a:r>
            <a:r>
              <a:rPr lang="en-US" altLang="en-US" sz="2400" i="1">
                <a:latin typeface="Times New Roman" panose="02020603050405020304" pitchFamily="18" charset="0"/>
                <a:cs typeface="Times New Roman" panose="02020603050405020304" pitchFamily="18" charset="0"/>
              </a:rPr>
              <a:t>P2</a:t>
            </a:r>
            <a:r>
              <a:rPr lang="en-US" altLang="en-US" sz="2400">
                <a:latin typeface="Times New Roman" panose="02020603050405020304" pitchFamily="18" charset="0"/>
                <a:cs typeface="Times New Roman" panose="02020603050405020304" pitchFamily="18" charset="0"/>
              </a:rPr>
              <a:t>  = 3; </a:t>
            </a:r>
            <a:r>
              <a:rPr lang="en-US" altLang="en-US" sz="2400" i="1">
                <a:latin typeface="Times New Roman" panose="02020603050405020304" pitchFamily="18" charset="0"/>
                <a:cs typeface="Times New Roman" panose="02020603050405020304" pitchFamily="18" charset="0"/>
              </a:rPr>
              <a:t>P3 </a:t>
            </a:r>
            <a:r>
              <a:rPr lang="en-US" altLang="en-US" sz="2400">
                <a:latin typeface="Times New Roman" panose="02020603050405020304" pitchFamily="18" charset="0"/>
                <a:cs typeface="Times New Roman" panose="02020603050405020304" pitchFamily="18" charset="0"/>
              </a:rPr>
              <a:t>= 6</a:t>
            </a:r>
          </a:p>
          <a:p>
            <a:pPr eaLnBrk="1" hangingPunct="1">
              <a:lnSpc>
                <a:spcPct val="100000"/>
              </a:lnSpc>
              <a:spcBef>
                <a:spcPct val="0"/>
              </a:spcBef>
              <a:buClr>
                <a:srgbClr val="FF0000"/>
              </a:buClr>
              <a:buSzPct val="135000"/>
              <a:buFontTx/>
              <a:buNone/>
            </a:pPr>
            <a:r>
              <a:rPr lang="en-US" altLang="en-US" sz="2400">
                <a:latin typeface="Times New Roman" panose="02020603050405020304" pitchFamily="18" charset="0"/>
                <a:cs typeface="Times New Roman" panose="02020603050405020304" pitchFamily="18" charset="0"/>
              </a:rPr>
              <a:t>Average turnaround time :  (30 + 3 + 6)/3 = 13</a:t>
            </a:r>
          </a:p>
          <a:p>
            <a:pPr eaLnBrk="1" hangingPunct="1">
              <a:lnSpc>
                <a:spcPct val="100000"/>
              </a:lnSpc>
              <a:spcBef>
                <a:spcPct val="0"/>
              </a:spcBef>
              <a:buClr>
                <a:srgbClr val="FF0000"/>
              </a:buClr>
              <a:buSzPct val="135000"/>
              <a:buFontTx/>
              <a:buNone/>
            </a:pPr>
            <a:endParaRPr lang="en-US" altLang="en-US" sz="1800">
              <a:latin typeface="Helvetical"/>
            </a:endParaRPr>
          </a:p>
        </p:txBody>
      </p:sp>
      <p:pic>
        <p:nvPicPr>
          <p:cNvPr id="35847" name="Picture 6">
            <a:extLst>
              <a:ext uri="{FF2B5EF4-FFF2-40B4-BE49-F238E27FC236}">
                <a16:creationId xmlns:a16="http://schemas.microsoft.com/office/drawing/2014/main" id="{C71D1FE1-9AC5-DEE1-20E7-FFCE3C45F4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4A53E8E5-DF38-72D9-0D2D-F1B5BA9F1CCF}"/>
              </a:ext>
            </a:extLst>
          </p:cNvPr>
          <p:cNvSpPr>
            <a:spLocks noGrp="1"/>
          </p:cNvSpPr>
          <p:nvPr>
            <p:ph type="dt" sz="quarter" idx="10"/>
          </p:nvPr>
        </p:nvSpPr>
        <p:spPr/>
        <p:txBody>
          <a:bodyPr/>
          <a:lstStyle/>
          <a:p>
            <a:pPr>
              <a:defRPr/>
            </a:pPr>
            <a:fld id="{9451ED10-B32A-4960-985C-CE8868A5CE24}" type="datetime1">
              <a:rPr lang="en-US"/>
              <a:pPr>
                <a:defRPr/>
              </a:pPr>
              <a:t>8/5/2025</a:t>
            </a:fld>
            <a:endParaRPr lang="en-US"/>
          </a:p>
        </p:txBody>
      </p:sp>
      <p:sp>
        <p:nvSpPr>
          <p:cNvPr id="5" name="Footer Placeholder 4">
            <a:extLst>
              <a:ext uri="{FF2B5EF4-FFF2-40B4-BE49-F238E27FC236}">
                <a16:creationId xmlns:a16="http://schemas.microsoft.com/office/drawing/2014/main" id="{C70EB1E6-5396-BE5C-B913-DCB9958EDE5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11796C06-8B0C-D53A-6807-CE7059735465}"/>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BB8EFB5-67FE-4713-8E95-6AE9B4D55095}" type="slidenum">
              <a:rPr lang="en-US" altLang="en-US">
                <a:solidFill>
                  <a:srgbClr val="898989"/>
                </a:solidFill>
              </a:rPr>
              <a:pPr/>
              <a:t>114</a:t>
            </a:fld>
            <a:endParaRPr lang="en-US" altLang="en-US">
              <a:solidFill>
                <a:srgbClr val="898989"/>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FED8B2E-B25F-3F7E-056C-750CB345D1DB}"/>
              </a:ext>
            </a:extLst>
          </p:cNvPr>
          <p:cNvSpPr>
            <a:spLocks noGrp="1" noChangeArrowheads="1"/>
          </p:cNvSpPr>
          <p:nvPr>
            <p:ph type="title"/>
          </p:nvPr>
        </p:nvSpPr>
        <p:spPr>
          <a:xfrm>
            <a:off x="2019300" y="700088"/>
            <a:ext cx="9156700" cy="868362"/>
          </a:xfrm>
        </p:spPr>
        <p:txBody>
          <a:bodyPr/>
          <a:lstStyle/>
          <a:p>
            <a:pPr eaLnBrk="1" hangingPunct="1"/>
            <a:r>
              <a:rPr lang="en-US" altLang="en-US" sz="3600" b="1">
                <a:latin typeface="Times New Roman" panose="02020603050405020304" pitchFamily="18" charset="0"/>
                <a:cs typeface="Times New Roman" panose="02020603050405020304" pitchFamily="18" charset="0"/>
              </a:rPr>
              <a:t>Example-2 of FCFS</a:t>
            </a:r>
          </a:p>
        </p:txBody>
      </p:sp>
      <p:sp>
        <p:nvSpPr>
          <p:cNvPr id="40963" name="Rectangle 3">
            <a:extLst>
              <a:ext uri="{FF2B5EF4-FFF2-40B4-BE49-F238E27FC236}">
                <a16:creationId xmlns:a16="http://schemas.microsoft.com/office/drawing/2014/main" id="{358D6801-DF6C-6A3A-5403-CBEB72F515A4}"/>
              </a:ext>
            </a:extLst>
          </p:cNvPr>
          <p:cNvSpPr>
            <a:spLocks noGrp="1" noChangeArrowheads="1"/>
          </p:cNvSpPr>
          <p:nvPr>
            <p:ph idx="1"/>
          </p:nvPr>
        </p:nvSpPr>
        <p:spPr>
          <a:xfrm>
            <a:off x="609600" y="1828800"/>
            <a:ext cx="6253316" cy="3009900"/>
          </a:xfrm>
        </p:spPr>
        <p:txBody>
          <a:bodyPr rtlCol="0">
            <a:normAutofit lnSpcReduction="10000"/>
          </a:bodyPr>
          <a:lstStyle/>
          <a:p>
            <a:pPr eaLnBrk="1" fontAlgn="auto" hangingPunct="1">
              <a:spcAft>
                <a:spcPts val="0"/>
              </a:spcAft>
              <a:buFontTx/>
              <a:buNone/>
              <a:tabLst>
                <a:tab pos="1603375" algn="ctr"/>
                <a:tab pos="3254375" algn="ctr"/>
                <a:tab pos="5143500" algn="ctr"/>
              </a:tabLst>
              <a:defRPr/>
            </a:pPr>
            <a:r>
              <a:rPr lang="en-US" altLang="en-US" b="1" dirty="0"/>
              <a:t>		</a:t>
            </a:r>
            <a:r>
              <a:rPr lang="en-US" altLang="en-US" b="1" u="sng" dirty="0">
                <a:latin typeface="Times New Roman" panose="02020603050405020304" pitchFamily="18" charset="0"/>
                <a:cs typeface="Times New Roman" panose="02020603050405020304" pitchFamily="18" charset="0"/>
              </a:rPr>
              <a:t>Process</a:t>
            </a:r>
            <a:r>
              <a:rPr lang="en-US" altLang="en-US" b="1" dirty="0">
                <a:latin typeface="Times New Roman" panose="02020603050405020304" pitchFamily="18" charset="0"/>
                <a:cs typeface="Times New Roman" panose="02020603050405020304" pitchFamily="18" charset="0"/>
              </a:rPr>
              <a:t>	</a:t>
            </a:r>
            <a:r>
              <a:rPr lang="en-US" altLang="en-US" b="1" u="sng" dirty="0">
                <a:latin typeface="Times New Roman" panose="02020603050405020304" pitchFamily="18" charset="0"/>
                <a:cs typeface="Times New Roman" panose="02020603050405020304" pitchFamily="18" charset="0"/>
              </a:rPr>
              <a:t>Arrival Time</a:t>
            </a:r>
            <a:r>
              <a:rPr lang="en-US" altLang="en-US" b="1" dirty="0">
                <a:latin typeface="Times New Roman" panose="02020603050405020304" pitchFamily="18" charset="0"/>
                <a:cs typeface="Times New Roman" panose="02020603050405020304" pitchFamily="18" charset="0"/>
              </a:rPr>
              <a:t>	</a:t>
            </a:r>
            <a:r>
              <a:rPr lang="en-US" altLang="en-US" b="1" u="sng" dirty="0">
                <a:latin typeface="Times New Roman" panose="02020603050405020304" pitchFamily="18" charset="0"/>
                <a:cs typeface="Times New Roman" panose="02020603050405020304" pitchFamily="18" charset="0"/>
              </a:rPr>
              <a:t>Burst Time</a:t>
            </a:r>
            <a:endParaRPr lang="en-US" altLang="en-US" b="1" dirty="0">
              <a:latin typeface="Times New Roman" panose="02020603050405020304" pitchFamily="18" charset="0"/>
              <a:cs typeface="Times New Roman" panose="02020603050405020304" pitchFamily="18" charset="0"/>
            </a:endParaRPr>
          </a:p>
          <a:p>
            <a:pPr eaLnBrk="1" fontAlgn="auto" hangingPunct="1">
              <a:spcAft>
                <a:spcPts val="0"/>
              </a:spcAft>
              <a:buFontTx/>
              <a:buNone/>
              <a:tabLst>
                <a:tab pos="1603375" algn="ctr"/>
                <a:tab pos="3254375" algn="ctr"/>
                <a:tab pos="5143500" algn="ctr"/>
              </a:tabLst>
              <a:defRPr/>
            </a:pPr>
            <a:r>
              <a:rPr lang="en-US" altLang="en-US" b="1" dirty="0">
                <a:latin typeface="Times New Roman" panose="02020603050405020304" pitchFamily="18" charset="0"/>
                <a:cs typeface="Times New Roman" panose="02020603050405020304" pitchFamily="18" charset="0"/>
              </a:rPr>
              <a:t>		</a:t>
            </a:r>
            <a:r>
              <a:rPr lang="en-US" altLang="en-US" b="1" i="1" dirty="0">
                <a:latin typeface="Times New Roman" panose="02020603050405020304" pitchFamily="18" charset="0"/>
                <a:cs typeface="Times New Roman" panose="02020603050405020304" pitchFamily="18" charset="0"/>
              </a:rPr>
              <a:t>P1</a:t>
            </a:r>
            <a:r>
              <a:rPr lang="en-US" altLang="en-US" b="1" dirty="0">
                <a:latin typeface="Times New Roman" panose="02020603050405020304" pitchFamily="18" charset="0"/>
                <a:cs typeface="Times New Roman" panose="02020603050405020304" pitchFamily="18" charset="0"/>
              </a:rPr>
              <a:t>	0.0	3</a:t>
            </a:r>
          </a:p>
          <a:p>
            <a:pPr eaLnBrk="1" fontAlgn="auto" hangingPunct="1">
              <a:spcAft>
                <a:spcPts val="0"/>
              </a:spcAft>
              <a:buFontTx/>
              <a:buNone/>
              <a:tabLst>
                <a:tab pos="1603375" algn="ctr"/>
                <a:tab pos="3254375" algn="ctr"/>
                <a:tab pos="5143500" algn="ctr"/>
              </a:tabLst>
              <a:defRPr/>
            </a:pPr>
            <a:r>
              <a:rPr lang="en-US" altLang="en-US" b="1" dirty="0">
                <a:latin typeface="Times New Roman" panose="02020603050405020304" pitchFamily="18" charset="0"/>
                <a:cs typeface="Times New Roman" panose="02020603050405020304" pitchFamily="18" charset="0"/>
              </a:rPr>
              <a:t>		 </a:t>
            </a:r>
            <a:r>
              <a:rPr lang="en-US" altLang="en-US" b="1" i="1" dirty="0">
                <a:latin typeface="Times New Roman" panose="02020603050405020304" pitchFamily="18" charset="0"/>
                <a:cs typeface="Times New Roman" panose="02020603050405020304" pitchFamily="18" charset="0"/>
              </a:rPr>
              <a:t>P2	</a:t>
            </a:r>
            <a:r>
              <a:rPr lang="en-US" altLang="en-US" b="1" dirty="0">
                <a:latin typeface="Times New Roman" panose="02020603050405020304" pitchFamily="18" charset="0"/>
                <a:cs typeface="Times New Roman" panose="02020603050405020304" pitchFamily="18" charset="0"/>
              </a:rPr>
              <a:t>2.0	6</a:t>
            </a:r>
          </a:p>
          <a:p>
            <a:pPr eaLnBrk="1" fontAlgn="auto" hangingPunct="1">
              <a:spcAft>
                <a:spcPts val="0"/>
              </a:spcAft>
              <a:buFontTx/>
              <a:buNone/>
              <a:tabLst>
                <a:tab pos="1603375" algn="ctr"/>
                <a:tab pos="3254375" algn="ctr"/>
                <a:tab pos="5143500" algn="ctr"/>
              </a:tabLst>
              <a:defRPr/>
            </a:pPr>
            <a:r>
              <a:rPr lang="en-US" altLang="en-US" b="1" dirty="0">
                <a:latin typeface="Times New Roman" panose="02020603050405020304" pitchFamily="18" charset="0"/>
                <a:cs typeface="Times New Roman" panose="02020603050405020304" pitchFamily="18" charset="0"/>
              </a:rPr>
              <a:t>		 </a:t>
            </a:r>
            <a:r>
              <a:rPr lang="en-US" altLang="en-US" b="1" i="1" dirty="0">
                <a:latin typeface="Times New Roman" panose="02020603050405020304" pitchFamily="18" charset="0"/>
                <a:cs typeface="Times New Roman" panose="02020603050405020304" pitchFamily="18" charset="0"/>
              </a:rPr>
              <a:t>P3</a:t>
            </a:r>
            <a:r>
              <a:rPr lang="en-US" altLang="en-US" b="1" dirty="0">
                <a:latin typeface="Times New Roman" panose="02020603050405020304" pitchFamily="18" charset="0"/>
                <a:cs typeface="Times New Roman" panose="02020603050405020304" pitchFamily="18" charset="0"/>
              </a:rPr>
              <a:t>	4.0	4</a:t>
            </a:r>
          </a:p>
          <a:p>
            <a:pPr eaLnBrk="1" fontAlgn="auto" hangingPunct="1">
              <a:spcAft>
                <a:spcPts val="0"/>
              </a:spcAft>
              <a:buFontTx/>
              <a:buNone/>
              <a:tabLst>
                <a:tab pos="1603375" algn="ctr"/>
                <a:tab pos="3254375" algn="ctr"/>
                <a:tab pos="5143500" algn="ctr"/>
              </a:tabLst>
              <a:defRPr/>
            </a:pPr>
            <a:r>
              <a:rPr lang="en-US" altLang="en-US" b="1" dirty="0">
                <a:latin typeface="Times New Roman" panose="02020603050405020304" pitchFamily="18" charset="0"/>
                <a:cs typeface="Times New Roman" panose="02020603050405020304" pitchFamily="18" charset="0"/>
              </a:rPr>
              <a:t>		 </a:t>
            </a:r>
            <a:r>
              <a:rPr lang="en-US" altLang="en-US" b="1" i="1" dirty="0">
                <a:latin typeface="Times New Roman" panose="02020603050405020304" pitchFamily="18" charset="0"/>
                <a:cs typeface="Times New Roman" panose="02020603050405020304" pitchFamily="18" charset="0"/>
              </a:rPr>
              <a:t>P4</a:t>
            </a:r>
            <a:r>
              <a:rPr lang="en-US" altLang="en-US" b="1" dirty="0">
                <a:latin typeface="Times New Roman" panose="02020603050405020304" pitchFamily="18" charset="0"/>
                <a:cs typeface="Times New Roman" panose="02020603050405020304" pitchFamily="18" charset="0"/>
              </a:rPr>
              <a:t>	6.0	5</a:t>
            </a:r>
          </a:p>
          <a:p>
            <a:pPr eaLnBrk="1" fontAlgn="auto" hangingPunct="1">
              <a:spcAft>
                <a:spcPts val="0"/>
              </a:spcAft>
              <a:buFontTx/>
              <a:buNone/>
              <a:tabLst>
                <a:tab pos="1603375" algn="ctr"/>
                <a:tab pos="3254375" algn="ctr"/>
                <a:tab pos="5143500" algn="ctr"/>
              </a:tabLst>
              <a:defRPr/>
            </a:pPr>
            <a:r>
              <a:rPr lang="en-US" altLang="en-US" b="1" dirty="0">
                <a:latin typeface="Times New Roman" panose="02020603050405020304" pitchFamily="18" charset="0"/>
                <a:cs typeface="Times New Roman" panose="02020603050405020304" pitchFamily="18" charset="0"/>
              </a:rPr>
              <a:t>		P5	8.0	2</a:t>
            </a:r>
          </a:p>
        </p:txBody>
      </p:sp>
      <p:pic>
        <p:nvPicPr>
          <p:cNvPr id="37892" name="Picture 6">
            <a:extLst>
              <a:ext uri="{FF2B5EF4-FFF2-40B4-BE49-F238E27FC236}">
                <a16:creationId xmlns:a16="http://schemas.microsoft.com/office/drawing/2014/main" id="{94106BCA-BA37-BBC2-1125-FC94D953A3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16E121F9-956D-F696-4BFB-91A001737E9B}"/>
              </a:ext>
            </a:extLst>
          </p:cNvPr>
          <p:cNvSpPr>
            <a:spLocks noGrp="1"/>
          </p:cNvSpPr>
          <p:nvPr>
            <p:ph type="dt" sz="quarter" idx="10"/>
          </p:nvPr>
        </p:nvSpPr>
        <p:spPr/>
        <p:txBody>
          <a:bodyPr/>
          <a:lstStyle/>
          <a:p>
            <a:pPr>
              <a:defRPr/>
            </a:pPr>
            <a:fld id="{8763E778-593F-46F0-98D9-21B3E4CC8ECF}" type="datetime1">
              <a:rPr lang="en-US"/>
              <a:pPr>
                <a:defRPr/>
              </a:pPr>
              <a:t>8/5/2025</a:t>
            </a:fld>
            <a:endParaRPr lang="en-US"/>
          </a:p>
        </p:txBody>
      </p:sp>
      <p:sp>
        <p:nvSpPr>
          <p:cNvPr id="3" name="Footer Placeholder 2">
            <a:extLst>
              <a:ext uri="{FF2B5EF4-FFF2-40B4-BE49-F238E27FC236}">
                <a16:creationId xmlns:a16="http://schemas.microsoft.com/office/drawing/2014/main" id="{6B7859BA-8BF1-6993-8A9C-D11A86323081}"/>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3E3BBF35-1848-9498-3F35-E4001AFA6B66}"/>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32EB503-9BC7-4D42-B5F4-E33E2CA3BDFD}" type="slidenum">
              <a:rPr lang="en-US" altLang="en-US">
                <a:solidFill>
                  <a:srgbClr val="898989"/>
                </a:solidFill>
              </a:rPr>
              <a:pPr/>
              <a:t>115</a:t>
            </a:fld>
            <a:endParaRPr lang="en-US" altLang="en-US">
              <a:solidFill>
                <a:srgbClr val="898989"/>
              </a:solidFill>
            </a:endParaRPr>
          </a:p>
        </p:txBody>
      </p:sp>
      <p:sp>
        <p:nvSpPr>
          <p:cNvPr id="6" name="TextBox 5">
            <a:extLst>
              <a:ext uri="{FF2B5EF4-FFF2-40B4-BE49-F238E27FC236}">
                <a16:creationId xmlns:a16="http://schemas.microsoft.com/office/drawing/2014/main" id="{93EDCFDE-9B69-0597-8653-596C93CA51AF}"/>
              </a:ext>
            </a:extLst>
          </p:cNvPr>
          <p:cNvSpPr txBox="1"/>
          <p:nvPr/>
        </p:nvSpPr>
        <p:spPr>
          <a:xfrm>
            <a:off x="3048000" y="3277570"/>
            <a:ext cx="6096000" cy="307777"/>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3"/>
          <p:cNvSpPr txBox="1">
            <a:spLocks noGrp="1"/>
          </p:cNvSpPr>
          <p:nvPr>
            <p:ph type="title"/>
          </p:nvPr>
        </p:nvSpPr>
        <p:spPr>
          <a:xfrm>
            <a:off x="2019300" y="700087"/>
            <a:ext cx="9156700" cy="8683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Times New Roman"/>
              <a:buNone/>
            </a:pPr>
            <a:r>
              <a:rPr lang="en-US" sz="3600" b="1" i="0" u="none">
                <a:solidFill>
                  <a:schemeClr val="dk1"/>
                </a:solidFill>
                <a:latin typeface="Times New Roman"/>
                <a:ea typeface="Times New Roman"/>
                <a:cs typeface="Times New Roman"/>
                <a:sym typeface="Times New Roman"/>
              </a:rPr>
              <a:t>Example-2 of FCFS</a:t>
            </a:r>
            <a:endParaRPr/>
          </a:p>
        </p:txBody>
      </p:sp>
      <p:pic>
        <p:nvPicPr>
          <p:cNvPr id="396" name="Google Shape;396;p23"/>
          <p:cNvPicPr preferRelativeResize="0"/>
          <p:nvPr/>
        </p:nvPicPr>
        <p:blipFill rotWithShape="1">
          <a:blip r:embed="rId3">
            <a:alphaModFix/>
          </a:blip>
          <a:srcRect/>
          <a:stretch/>
        </p:blipFill>
        <p:spPr>
          <a:xfrm>
            <a:off x="195262" y="287337"/>
            <a:ext cx="1270000" cy="1312862"/>
          </a:xfrm>
          <a:prstGeom prst="rect">
            <a:avLst/>
          </a:prstGeom>
          <a:noFill/>
          <a:ln>
            <a:noFill/>
          </a:ln>
        </p:spPr>
      </p:pic>
      <p:sp>
        <p:nvSpPr>
          <p:cNvPr id="397" name="Google Shape;397;p23"/>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98" name="Google Shape;398;p23"/>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9" name="Google Shape;399;p2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116</a:t>
            </a:fld>
            <a:endParaRPr sz="1400" b="0" i="0" u="none" strike="noStrike" cap="none">
              <a:solidFill>
                <a:srgbClr val="000000"/>
              </a:solidFill>
              <a:latin typeface="Arial"/>
              <a:ea typeface="Arial"/>
              <a:cs typeface="Arial"/>
              <a:sym typeface="Arial"/>
            </a:endParaRPr>
          </a:p>
        </p:txBody>
      </p:sp>
      <p:pic>
        <p:nvPicPr>
          <p:cNvPr id="400" name="Google Shape;400;p23"/>
          <p:cNvPicPr preferRelativeResize="0"/>
          <p:nvPr/>
        </p:nvPicPr>
        <p:blipFill rotWithShape="1">
          <a:blip r:embed="rId4">
            <a:alphaModFix/>
          </a:blip>
          <a:srcRect/>
          <a:stretch/>
        </p:blipFill>
        <p:spPr>
          <a:xfrm>
            <a:off x="990600" y="2864413"/>
            <a:ext cx="5181600" cy="1533525"/>
          </a:xfrm>
          <a:prstGeom prst="rect">
            <a:avLst/>
          </a:prstGeom>
          <a:noFill/>
          <a:ln>
            <a:noFill/>
          </a:ln>
        </p:spPr>
      </p:pic>
      <p:sp>
        <p:nvSpPr>
          <p:cNvPr id="401" name="Google Shape;401;p23"/>
          <p:cNvSpPr txBox="1"/>
          <p:nvPr/>
        </p:nvSpPr>
        <p:spPr>
          <a:xfrm>
            <a:off x="6705600" y="1461293"/>
            <a:ext cx="5530850" cy="327025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Times New Roman"/>
              <a:buNone/>
            </a:pPr>
            <a:r>
              <a:rPr lang="en-US" sz="2800" b="1" i="0" u="sng" strike="noStrike" cap="none" dirty="0">
                <a:solidFill>
                  <a:schemeClr val="dk1"/>
                </a:solidFill>
                <a:latin typeface="Times New Roman"/>
                <a:ea typeface="Times New Roman"/>
                <a:cs typeface="Times New Roman"/>
                <a:sym typeface="Times New Roman"/>
              </a:rPr>
              <a:t>Waiting   Time</a:t>
            </a:r>
            <a:r>
              <a:rPr lang="en-US" sz="2800" b="1" i="0" u="none" strike="noStrike" cap="none" dirty="0">
                <a:solidFill>
                  <a:schemeClr val="dk1"/>
                </a:solidFill>
                <a:latin typeface="Times New Roman"/>
                <a:ea typeface="Times New Roman"/>
                <a:cs typeface="Times New Roman"/>
                <a:sym typeface="Times New Roman"/>
              </a:rPr>
              <a:t> </a:t>
            </a:r>
            <a:r>
              <a:rPr lang="en-US" sz="2800" b="1" i="0" u="sng" strike="noStrike" cap="none" dirty="0">
                <a:solidFill>
                  <a:schemeClr val="dk1"/>
                </a:solidFill>
                <a:latin typeface="Times New Roman"/>
                <a:ea typeface="Times New Roman"/>
                <a:cs typeface="Times New Roman"/>
                <a:sym typeface="Times New Roman"/>
              </a:rPr>
              <a:t>Turnaround</a:t>
            </a:r>
          </a:p>
          <a:p>
            <a:pPr marL="228600" marR="0" lvl="0" indent="-228600" algn="l" rtl="0">
              <a:lnSpc>
                <a:spcPct val="90000"/>
              </a:lnSpc>
              <a:spcBef>
                <a:spcPts val="0"/>
              </a:spcBef>
              <a:spcAft>
                <a:spcPts val="0"/>
              </a:spcAft>
              <a:buClr>
                <a:schemeClr val="dk1"/>
              </a:buClr>
              <a:buSzPts val="2800"/>
              <a:buFont typeface="Times New Roman"/>
              <a:buNone/>
            </a:pPr>
            <a:r>
              <a:rPr lang="en-US" sz="2800" b="1" i="0" u="sng" strike="noStrike" cap="none" dirty="0">
                <a:solidFill>
                  <a:schemeClr val="dk1"/>
                </a:solidFill>
                <a:latin typeface="Times New Roman"/>
                <a:ea typeface="Times New Roman"/>
                <a:cs typeface="Times New Roman"/>
                <a:sym typeface="Times New Roman"/>
              </a:rPr>
              <a:t>Time</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800"/>
              <a:buFont typeface="Times New Roman"/>
              <a:buNone/>
            </a:pPr>
            <a:r>
              <a:rPr lang="en-US" sz="2800" b="1" i="0" u="none" strike="noStrike" cap="none" dirty="0">
                <a:solidFill>
                  <a:schemeClr val="dk1"/>
                </a:solidFill>
                <a:latin typeface="Times New Roman"/>
                <a:ea typeface="Times New Roman"/>
                <a:cs typeface="Times New Roman"/>
                <a:sym typeface="Times New Roman"/>
              </a:rPr>
              <a:t>	0		3</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800"/>
              <a:buFont typeface="Times New Roman"/>
              <a:buNone/>
            </a:pPr>
            <a:r>
              <a:rPr lang="en-US" sz="2800" b="1" i="0" u="none" strike="noStrike" cap="none" dirty="0">
                <a:solidFill>
                  <a:schemeClr val="dk1"/>
                </a:solidFill>
                <a:latin typeface="Times New Roman"/>
                <a:ea typeface="Times New Roman"/>
                <a:cs typeface="Times New Roman"/>
                <a:sym typeface="Times New Roman"/>
              </a:rPr>
              <a:t>	1		7</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800"/>
              <a:buFont typeface="Times New Roman"/>
              <a:buNone/>
            </a:pPr>
            <a:r>
              <a:rPr lang="en-US" sz="2800" b="1" i="0" u="none" strike="noStrike" cap="none" dirty="0">
                <a:solidFill>
                  <a:schemeClr val="dk1"/>
                </a:solidFill>
                <a:latin typeface="Times New Roman"/>
                <a:ea typeface="Times New Roman"/>
                <a:cs typeface="Times New Roman"/>
                <a:sym typeface="Times New Roman"/>
              </a:rPr>
              <a:t>	5		9</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800"/>
              <a:buFont typeface="Times New Roman"/>
              <a:buNone/>
            </a:pPr>
            <a:r>
              <a:rPr lang="en-US" sz="2800" b="1" i="0" u="none" strike="noStrike" cap="none" dirty="0">
                <a:solidFill>
                  <a:schemeClr val="dk1"/>
                </a:solidFill>
                <a:latin typeface="Times New Roman"/>
                <a:ea typeface="Times New Roman"/>
                <a:cs typeface="Times New Roman"/>
                <a:sym typeface="Times New Roman"/>
              </a:rPr>
              <a:t>	7		12</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800"/>
              <a:buFont typeface="Times New Roman"/>
              <a:buNone/>
            </a:pPr>
            <a:r>
              <a:rPr lang="en-US" sz="2800" b="1" i="0" u="none" strike="noStrike" cap="none" dirty="0">
                <a:solidFill>
                  <a:schemeClr val="dk1"/>
                </a:solidFill>
                <a:latin typeface="Times New Roman"/>
                <a:ea typeface="Times New Roman"/>
                <a:cs typeface="Times New Roman"/>
                <a:sym typeface="Times New Roman"/>
              </a:rPr>
              <a:t>	10		12</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800"/>
              <a:buFont typeface="Arial"/>
              <a:buNone/>
            </a:pPr>
            <a:endParaRPr sz="2800" b="1" i="0" u="none" strike="noStrike" cap="none" dirty="0">
              <a:solidFill>
                <a:schemeClr val="dk1"/>
              </a:solidFill>
              <a:latin typeface="Times New Roman"/>
              <a:ea typeface="Times New Roman"/>
              <a:cs typeface="Times New Roman"/>
              <a:sym typeface="Times New Roman"/>
            </a:endParaRPr>
          </a:p>
          <a:p>
            <a:pPr marL="228600" marR="0" lvl="0" indent="-228600" algn="l" rtl="0">
              <a:lnSpc>
                <a:spcPct val="90000"/>
              </a:lnSpc>
              <a:spcBef>
                <a:spcPts val="1000"/>
              </a:spcBef>
              <a:spcAft>
                <a:spcPts val="0"/>
              </a:spcAft>
              <a:buClr>
                <a:schemeClr val="dk1"/>
              </a:buClr>
              <a:buSzPts val="2800"/>
              <a:buFont typeface="Times New Roman"/>
              <a:buNone/>
            </a:pPr>
            <a:r>
              <a:rPr lang="en-US" sz="2800" b="1" i="0" u="none" strike="noStrike" cap="none" dirty="0">
                <a:solidFill>
                  <a:schemeClr val="dk1"/>
                </a:solidFill>
                <a:latin typeface="Times New Roman"/>
                <a:ea typeface="Times New Roman"/>
                <a:cs typeface="Times New Roman"/>
                <a:sym typeface="Times New Roman"/>
              </a:rPr>
              <a:t>Avg WT= 23/5=4.6</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800"/>
              <a:buFont typeface="Times New Roman"/>
              <a:buNone/>
            </a:pPr>
            <a:r>
              <a:rPr lang="en-US" sz="2800" b="1" i="0" u="none" strike="noStrike" cap="none" dirty="0">
                <a:solidFill>
                  <a:schemeClr val="dk1"/>
                </a:solidFill>
                <a:latin typeface="Times New Roman"/>
                <a:ea typeface="Times New Roman"/>
                <a:cs typeface="Times New Roman"/>
                <a:sym typeface="Times New Roman"/>
              </a:rPr>
              <a:t>Avg TAT=8.60</a:t>
            </a:r>
            <a:endParaRPr sz="1400" b="0" i="0" u="none" strike="noStrike" cap="none" dirty="0">
              <a:solidFill>
                <a:srgbClr val="000000"/>
              </a:solidFill>
              <a:latin typeface="Arial"/>
              <a:ea typeface="Arial"/>
              <a:cs typeface="Arial"/>
              <a:sym typeface="Arial"/>
            </a:endParaRPr>
          </a:p>
        </p:txBody>
      </p:sp>
      <p:sp>
        <p:nvSpPr>
          <p:cNvPr id="3" name="Text Placeholder 2">
            <a:extLst>
              <a:ext uri="{FF2B5EF4-FFF2-40B4-BE49-F238E27FC236}">
                <a16:creationId xmlns:a16="http://schemas.microsoft.com/office/drawing/2014/main" id="{15495564-20F3-DDC7-EB0E-894F35C02074}"/>
              </a:ext>
            </a:extLst>
          </p:cNvPr>
          <p:cNvSpPr>
            <a:spLocks noGrp="1"/>
          </p:cNvSpPr>
          <p:nvPr>
            <p:ph type="body" idx="1"/>
          </p:nvPr>
        </p:nvSpPr>
        <p:spPr>
          <a:xfrm>
            <a:off x="838200" y="1825625"/>
            <a:ext cx="10911348" cy="4351337"/>
          </a:xfrm>
        </p:spPr>
        <p:txBody>
          <a:bodyPr/>
          <a:lstStyle/>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500"/>
                                        <p:tgtEl>
                                          <p:spTgt spid="40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4"/>
          <p:cNvSpPr txBox="1">
            <a:spLocks noGrp="1"/>
          </p:cNvSpPr>
          <p:nvPr>
            <p:ph type="title"/>
          </p:nvPr>
        </p:nvSpPr>
        <p:spPr>
          <a:xfrm>
            <a:off x="1939925" y="700087"/>
            <a:ext cx="9236075" cy="8683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Times New Roman"/>
              <a:buNone/>
            </a:pPr>
            <a:r>
              <a:rPr lang="en-US" sz="3600" b="1" i="0" u="none">
                <a:solidFill>
                  <a:schemeClr val="dk1"/>
                </a:solidFill>
                <a:latin typeface="Times New Roman"/>
                <a:ea typeface="Times New Roman"/>
                <a:cs typeface="Times New Roman"/>
                <a:sym typeface="Times New Roman"/>
              </a:rPr>
              <a:t>Example-3 of FCFS</a:t>
            </a:r>
            <a:endParaRPr/>
          </a:p>
        </p:txBody>
      </p:sp>
      <p:sp>
        <p:nvSpPr>
          <p:cNvPr id="407" name="Google Shape;407;p24"/>
          <p:cNvSpPr txBox="1">
            <a:spLocks noGrp="1"/>
          </p:cNvSpPr>
          <p:nvPr>
            <p:ph type="body" idx="1"/>
          </p:nvPr>
        </p:nvSpPr>
        <p:spPr>
          <a:xfrm>
            <a:off x="609600" y="1828800"/>
            <a:ext cx="10972800" cy="234315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80000"/>
              </a:lnSpc>
              <a:spcBef>
                <a:spcPts val="0"/>
              </a:spcBef>
              <a:spcAft>
                <a:spcPts val="0"/>
              </a:spcAft>
              <a:buClr>
                <a:schemeClr val="dk1"/>
              </a:buClr>
              <a:buSzPts val="2800"/>
              <a:buFont typeface="Arial"/>
              <a:buNone/>
            </a:pPr>
            <a:r>
              <a:rPr lang="en-US" sz="2800" b="1" i="0" u="none" dirty="0">
                <a:solidFill>
                  <a:schemeClr val="dk1"/>
                </a:solidFill>
                <a:latin typeface="Calibri"/>
                <a:ea typeface="Calibri"/>
                <a:cs typeface="Calibri"/>
                <a:sym typeface="Calibri"/>
              </a:rPr>
              <a:t>		</a:t>
            </a:r>
            <a:r>
              <a:rPr lang="en-US" sz="2800" b="1" i="0" u="sng" dirty="0">
                <a:solidFill>
                  <a:schemeClr val="dk1"/>
                </a:solidFill>
                <a:latin typeface="Calibri"/>
                <a:ea typeface="Calibri"/>
                <a:cs typeface="Calibri"/>
                <a:sym typeface="Calibri"/>
              </a:rPr>
              <a:t>Process</a:t>
            </a:r>
            <a:r>
              <a:rPr lang="en-US" sz="2800" b="1" i="0" u="none" dirty="0">
                <a:solidFill>
                  <a:schemeClr val="dk1"/>
                </a:solidFill>
                <a:latin typeface="Calibri"/>
                <a:ea typeface="Calibri"/>
                <a:cs typeface="Calibri"/>
                <a:sym typeface="Calibri"/>
              </a:rPr>
              <a:t>	</a:t>
            </a:r>
            <a:r>
              <a:rPr lang="en-US" sz="2800" b="1" i="0" u="sng" dirty="0">
                <a:solidFill>
                  <a:schemeClr val="dk1"/>
                </a:solidFill>
                <a:latin typeface="Calibri"/>
                <a:ea typeface="Calibri"/>
                <a:cs typeface="Calibri"/>
                <a:sym typeface="Calibri"/>
              </a:rPr>
              <a:t>Arrival Time</a:t>
            </a:r>
            <a:r>
              <a:rPr lang="en-US" sz="2800" b="1" i="0" u="none" dirty="0">
                <a:solidFill>
                  <a:schemeClr val="dk1"/>
                </a:solidFill>
                <a:latin typeface="Calibri"/>
                <a:ea typeface="Calibri"/>
                <a:cs typeface="Calibri"/>
                <a:sym typeface="Calibri"/>
              </a:rPr>
              <a:t>		</a:t>
            </a:r>
            <a:r>
              <a:rPr lang="en-US" sz="2800" b="1" i="0" u="sng" dirty="0">
                <a:solidFill>
                  <a:schemeClr val="dk1"/>
                </a:solidFill>
                <a:latin typeface="Calibri"/>
                <a:ea typeface="Calibri"/>
                <a:cs typeface="Calibri"/>
                <a:sym typeface="Calibri"/>
              </a:rPr>
              <a:t>Burst Time</a:t>
            </a:r>
            <a:endParaRPr dirty="0"/>
          </a:p>
          <a:p>
            <a:pPr marL="228600" marR="0" lvl="0" indent="-228600" algn="l" rtl="0">
              <a:lnSpc>
                <a:spcPct val="80000"/>
              </a:lnSpc>
              <a:spcBef>
                <a:spcPts val="1000"/>
              </a:spcBef>
              <a:spcAft>
                <a:spcPts val="0"/>
              </a:spcAft>
              <a:buClr>
                <a:schemeClr val="dk1"/>
              </a:buClr>
              <a:buSzPts val="2800"/>
              <a:buFont typeface="Arial"/>
              <a:buNone/>
            </a:pPr>
            <a:r>
              <a:rPr lang="en-US" sz="2800" b="1" i="0" u="none" dirty="0">
                <a:solidFill>
                  <a:schemeClr val="dk1"/>
                </a:solidFill>
                <a:latin typeface="Calibri"/>
                <a:ea typeface="Calibri"/>
                <a:cs typeface="Calibri"/>
                <a:sym typeface="Calibri"/>
              </a:rPr>
              <a:t>		</a:t>
            </a:r>
            <a:r>
              <a:rPr lang="en-US" sz="2800" b="1" i="1" u="none" dirty="0">
                <a:solidFill>
                  <a:schemeClr val="dk1"/>
                </a:solidFill>
                <a:latin typeface="Calibri"/>
                <a:ea typeface="Calibri"/>
                <a:cs typeface="Calibri"/>
                <a:sym typeface="Calibri"/>
              </a:rPr>
              <a:t>P1</a:t>
            </a:r>
            <a:r>
              <a:rPr lang="en-US" sz="2800" b="1" i="0" u="none" dirty="0">
                <a:solidFill>
                  <a:schemeClr val="dk1"/>
                </a:solidFill>
                <a:latin typeface="Calibri"/>
                <a:ea typeface="Calibri"/>
                <a:cs typeface="Calibri"/>
                <a:sym typeface="Calibri"/>
              </a:rPr>
              <a:t>			0.0			7</a:t>
            </a:r>
            <a:endParaRPr dirty="0"/>
          </a:p>
          <a:p>
            <a:pPr marL="228600" marR="0" lvl="0" indent="-228600" algn="l" rtl="0">
              <a:lnSpc>
                <a:spcPct val="80000"/>
              </a:lnSpc>
              <a:spcBef>
                <a:spcPts val="1000"/>
              </a:spcBef>
              <a:spcAft>
                <a:spcPts val="0"/>
              </a:spcAft>
              <a:buClr>
                <a:schemeClr val="dk1"/>
              </a:buClr>
              <a:buSzPts val="2800"/>
              <a:buFont typeface="Arial"/>
              <a:buNone/>
            </a:pPr>
            <a:r>
              <a:rPr lang="en-US" sz="2800" b="1" i="0" u="none" dirty="0">
                <a:solidFill>
                  <a:schemeClr val="dk1"/>
                </a:solidFill>
                <a:latin typeface="Calibri"/>
                <a:ea typeface="Calibri"/>
                <a:cs typeface="Calibri"/>
                <a:sym typeface="Calibri"/>
              </a:rPr>
              <a:t>		 </a:t>
            </a:r>
            <a:r>
              <a:rPr lang="en-US" sz="2800" b="1" i="1" u="none" dirty="0">
                <a:solidFill>
                  <a:schemeClr val="dk1"/>
                </a:solidFill>
                <a:latin typeface="Calibri"/>
                <a:ea typeface="Calibri"/>
                <a:cs typeface="Calibri"/>
                <a:sym typeface="Calibri"/>
              </a:rPr>
              <a:t>P2			</a:t>
            </a:r>
            <a:r>
              <a:rPr lang="en-US" sz="2800" b="1" i="0" u="none" dirty="0">
                <a:solidFill>
                  <a:schemeClr val="dk1"/>
                </a:solidFill>
                <a:latin typeface="Calibri"/>
                <a:ea typeface="Calibri"/>
                <a:cs typeface="Calibri"/>
                <a:sym typeface="Calibri"/>
              </a:rPr>
              <a:t>2.0			4</a:t>
            </a:r>
            <a:endParaRPr dirty="0"/>
          </a:p>
          <a:p>
            <a:pPr marL="228600" marR="0" lvl="0" indent="-228600" algn="l" rtl="0">
              <a:lnSpc>
                <a:spcPct val="80000"/>
              </a:lnSpc>
              <a:spcBef>
                <a:spcPts val="1000"/>
              </a:spcBef>
              <a:spcAft>
                <a:spcPts val="0"/>
              </a:spcAft>
              <a:buClr>
                <a:schemeClr val="dk1"/>
              </a:buClr>
              <a:buSzPts val="2800"/>
              <a:buFont typeface="Arial"/>
              <a:buNone/>
            </a:pPr>
            <a:r>
              <a:rPr lang="en-US" sz="2800" b="1" i="0" u="none" dirty="0">
                <a:solidFill>
                  <a:schemeClr val="dk1"/>
                </a:solidFill>
                <a:latin typeface="Calibri"/>
                <a:ea typeface="Calibri"/>
                <a:cs typeface="Calibri"/>
                <a:sym typeface="Calibri"/>
              </a:rPr>
              <a:t>		 </a:t>
            </a:r>
            <a:r>
              <a:rPr lang="en-US" sz="2800" b="1" i="1" u="none" dirty="0">
                <a:solidFill>
                  <a:schemeClr val="dk1"/>
                </a:solidFill>
                <a:latin typeface="Calibri"/>
                <a:ea typeface="Calibri"/>
                <a:cs typeface="Calibri"/>
                <a:sym typeface="Calibri"/>
              </a:rPr>
              <a:t>P3</a:t>
            </a:r>
            <a:r>
              <a:rPr lang="en-US" sz="2800" b="1" i="0" u="none" dirty="0">
                <a:solidFill>
                  <a:schemeClr val="dk1"/>
                </a:solidFill>
                <a:latin typeface="Calibri"/>
                <a:ea typeface="Calibri"/>
                <a:cs typeface="Calibri"/>
                <a:sym typeface="Calibri"/>
              </a:rPr>
              <a:t>			4.0			1</a:t>
            </a:r>
            <a:endParaRPr dirty="0"/>
          </a:p>
          <a:p>
            <a:pPr marL="228600" marR="0" lvl="0" indent="-228600" algn="l" rtl="0">
              <a:lnSpc>
                <a:spcPct val="80000"/>
              </a:lnSpc>
              <a:spcBef>
                <a:spcPts val="1000"/>
              </a:spcBef>
              <a:spcAft>
                <a:spcPts val="0"/>
              </a:spcAft>
              <a:buClr>
                <a:schemeClr val="dk1"/>
              </a:buClr>
              <a:buSzPts val="2800"/>
              <a:buFont typeface="Arial"/>
              <a:buNone/>
            </a:pPr>
            <a:r>
              <a:rPr lang="en-US" sz="2800" b="1" i="0" u="none" dirty="0">
                <a:solidFill>
                  <a:schemeClr val="dk1"/>
                </a:solidFill>
                <a:latin typeface="Calibri"/>
                <a:ea typeface="Calibri"/>
                <a:cs typeface="Calibri"/>
                <a:sym typeface="Calibri"/>
              </a:rPr>
              <a:t>		 </a:t>
            </a:r>
            <a:r>
              <a:rPr lang="en-US" sz="2800" b="1" i="1" u="none" dirty="0">
                <a:solidFill>
                  <a:schemeClr val="dk1"/>
                </a:solidFill>
                <a:latin typeface="Calibri"/>
                <a:ea typeface="Calibri"/>
                <a:cs typeface="Calibri"/>
                <a:sym typeface="Calibri"/>
              </a:rPr>
              <a:t>P4</a:t>
            </a:r>
            <a:r>
              <a:rPr lang="en-US" sz="2800" b="1" i="0" u="none" dirty="0">
                <a:solidFill>
                  <a:schemeClr val="dk1"/>
                </a:solidFill>
                <a:latin typeface="Calibri"/>
                <a:ea typeface="Calibri"/>
                <a:cs typeface="Calibri"/>
                <a:sym typeface="Calibri"/>
              </a:rPr>
              <a:t>			5.0			4</a:t>
            </a:r>
            <a:endParaRPr dirty="0"/>
          </a:p>
        </p:txBody>
      </p:sp>
      <p:grpSp>
        <p:nvGrpSpPr>
          <p:cNvPr id="408" name="Google Shape;408;p24"/>
          <p:cNvGrpSpPr/>
          <p:nvPr/>
        </p:nvGrpSpPr>
        <p:grpSpPr>
          <a:xfrm>
            <a:off x="1635125" y="4310062"/>
            <a:ext cx="7721600" cy="762000"/>
            <a:chOff x="1422400" y="4648200"/>
            <a:chExt cx="7721600" cy="762000"/>
          </a:xfrm>
        </p:grpSpPr>
        <p:sp>
          <p:nvSpPr>
            <p:cNvPr id="409" name="Google Shape;409;p24"/>
            <p:cNvSpPr txBox="1"/>
            <p:nvPr/>
          </p:nvSpPr>
          <p:spPr>
            <a:xfrm>
              <a:off x="1727200" y="4648200"/>
              <a:ext cx="7213600" cy="457200"/>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P1                     P2               P3             P4</a:t>
              </a:r>
              <a:endParaRPr sz="1400" b="0" i="0" u="none" strike="noStrike" cap="none">
                <a:solidFill>
                  <a:srgbClr val="000000"/>
                </a:solidFill>
                <a:latin typeface="Arial"/>
                <a:ea typeface="Arial"/>
                <a:cs typeface="Arial"/>
                <a:sym typeface="Arial"/>
              </a:endParaRPr>
            </a:p>
          </p:txBody>
        </p:sp>
        <p:cxnSp>
          <p:nvCxnSpPr>
            <p:cNvPr id="410" name="Google Shape;410;p24"/>
            <p:cNvCxnSpPr/>
            <p:nvPr/>
          </p:nvCxnSpPr>
          <p:spPr>
            <a:xfrm>
              <a:off x="4064000" y="4648200"/>
              <a:ext cx="0" cy="457200"/>
            </a:xfrm>
            <a:prstGeom prst="straightConnector1">
              <a:avLst/>
            </a:prstGeom>
            <a:noFill/>
            <a:ln w="9525" cap="flat" cmpd="sng">
              <a:solidFill>
                <a:schemeClr val="dk1"/>
              </a:solidFill>
              <a:prstDash val="solid"/>
              <a:miter lim="800000"/>
              <a:headEnd type="none" w="sm" len="sm"/>
              <a:tailEnd type="none" w="sm" len="sm"/>
            </a:ln>
          </p:spPr>
        </p:cxnSp>
        <p:cxnSp>
          <p:nvCxnSpPr>
            <p:cNvPr id="411" name="Google Shape;411;p24"/>
            <p:cNvCxnSpPr/>
            <p:nvPr/>
          </p:nvCxnSpPr>
          <p:spPr>
            <a:xfrm>
              <a:off x="5994400" y="4648200"/>
              <a:ext cx="0" cy="457200"/>
            </a:xfrm>
            <a:prstGeom prst="straightConnector1">
              <a:avLst/>
            </a:prstGeom>
            <a:noFill/>
            <a:ln w="9525" cap="flat" cmpd="sng">
              <a:solidFill>
                <a:schemeClr val="dk1"/>
              </a:solidFill>
              <a:prstDash val="solid"/>
              <a:miter lim="800000"/>
              <a:headEnd type="none" w="sm" len="sm"/>
              <a:tailEnd type="none" w="sm" len="sm"/>
            </a:ln>
          </p:spPr>
        </p:cxnSp>
        <p:cxnSp>
          <p:nvCxnSpPr>
            <p:cNvPr id="412" name="Google Shape;412;p24"/>
            <p:cNvCxnSpPr/>
            <p:nvPr/>
          </p:nvCxnSpPr>
          <p:spPr>
            <a:xfrm>
              <a:off x="6807200" y="4648200"/>
              <a:ext cx="0" cy="457200"/>
            </a:xfrm>
            <a:prstGeom prst="straightConnector1">
              <a:avLst/>
            </a:prstGeom>
            <a:noFill/>
            <a:ln w="9525" cap="flat" cmpd="sng">
              <a:solidFill>
                <a:schemeClr val="dk1"/>
              </a:solidFill>
              <a:prstDash val="solid"/>
              <a:miter lim="800000"/>
              <a:headEnd type="none" w="sm" len="sm"/>
              <a:tailEnd type="none" w="sm" len="sm"/>
            </a:ln>
          </p:spPr>
        </p:cxnSp>
        <p:sp>
          <p:nvSpPr>
            <p:cNvPr id="413" name="Google Shape;413;p24"/>
            <p:cNvSpPr txBox="1"/>
            <p:nvPr/>
          </p:nvSpPr>
          <p:spPr>
            <a:xfrm>
              <a:off x="1422400" y="5181600"/>
              <a:ext cx="609600" cy="228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414" name="Google Shape;414;p24"/>
            <p:cNvSpPr txBox="1"/>
            <p:nvPr/>
          </p:nvSpPr>
          <p:spPr>
            <a:xfrm>
              <a:off x="3759200" y="5181600"/>
              <a:ext cx="609600" cy="228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415" name="Google Shape;415;p24"/>
            <p:cNvSpPr txBox="1"/>
            <p:nvPr/>
          </p:nvSpPr>
          <p:spPr>
            <a:xfrm>
              <a:off x="8534400" y="5181600"/>
              <a:ext cx="609600" cy="228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16</a:t>
              </a:r>
              <a:endParaRPr sz="1400" b="0" i="0" u="none" strike="noStrike" cap="none">
                <a:solidFill>
                  <a:srgbClr val="000000"/>
                </a:solidFill>
                <a:latin typeface="Arial"/>
                <a:ea typeface="Arial"/>
                <a:cs typeface="Arial"/>
                <a:sym typeface="Arial"/>
              </a:endParaRPr>
            </a:p>
          </p:txBody>
        </p:sp>
        <p:sp>
          <p:nvSpPr>
            <p:cNvPr id="416" name="Google Shape;416;p24"/>
            <p:cNvSpPr txBox="1"/>
            <p:nvPr/>
          </p:nvSpPr>
          <p:spPr>
            <a:xfrm>
              <a:off x="5689600" y="5181600"/>
              <a:ext cx="609600" cy="228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11</a:t>
              </a:r>
              <a:endParaRPr sz="1400" b="0" i="0" u="none" strike="noStrike" cap="none">
                <a:solidFill>
                  <a:srgbClr val="000000"/>
                </a:solidFill>
                <a:latin typeface="Arial"/>
                <a:ea typeface="Arial"/>
                <a:cs typeface="Arial"/>
                <a:sym typeface="Arial"/>
              </a:endParaRPr>
            </a:p>
          </p:txBody>
        </p:sp>
        <p:sp>
          <p:nvSpPr>
            <p:cNvPr id="417" name="Google Shape;417;p24"/>
            <p:cNvSpPr txBox="1"/>
            <p:nvPr/>
          </p:nvSpPr>
          <p:spPr>
            <a:xfrm>
              <a:off x="6502400" y="5181600"/>
              <a:ext cx="609600" cy="228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12</a:t>
              </a:r>
              <a:endParaRPr sz="1400" b="0" i="0" u="none" strike="noStrike" cap="none">
                <a:solidFill>
                  <a:srgbClr val="000000"/>
                </a:solidFill>
                <a:latin typeface="Arial"/>
                <a:ea typeface="Arial"/>
                <a:cs typeface="Arial"/>
                <a:sym typeface="Arial"/>
              </a:endParaRPr>
            </a:p>
          </p:txBody>
        </p:sp>
      </p:grpSp>
      <p:sp>
        <p:nvSpPr>
          <p:cNvPr id="418" name="Google Shape;418;p24"/>
          <p:cNvSpPr txBox="1"/>
          <p:nvPr/>
        </p:nvSpPr>
        <p:spPr>
          <a:xfrm>
            <a:off x="1635125" y="5313362"/>
            <a:ext cx="6096000" cy="59055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dk1"/>
              </a:buClr>
              <a:buSzPts val="1800"/>
              <a:buFont typeface="Arial"/>
              <a:buNone/>
            </a:pPr>
            <a:r>
              <a:rPr lang="en-US" sz="1800" b="1" i="0" u="none" strike="noStrike" cap="none" dirty="0">
                <a:solidFill>
                  <a:schemeClr val="dk1"/>
                </a:solidFill>
                <a:latin typeface="Arial"/>
                <a:ea typeface="Arial"/>
                <a:cs typeface="Arial"/>
                <a:sym typeface="Arial"/>
              </a:rPr>
              <a:t>Average waiting time = (0 + 5 + 7 + 7)/4 = 4.75</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1800"/>
              <a:buFont typeface="Arial"/>
              <a:buNone/>
            </a:pPr>
            <a:r>
              <a:rPr lang="en-US" sz="1800" b="1" i="0" u="none" strike="noStrike" cap="none" dirty="0">
                <a:solidFill>
                  <a:schemeClr val="dk1"/>
                </a:solidFill>
                <a:latin typeface="Arial"/>
                <a:ea typeface="Arial"/>
                <a:cs typeface="Arial"/>
                <a:sym typeface="Arial"/>
              </a:rPr>
              <a:t>Average Turnaround Time = (7+9+8+11)/4=8.75</a:t>
            </a:r>
            <a:endParaRPr sz="1400" b="0" i="0" u="none" strike="noStrike" cap="none" dirty="0">
              <a:solidFill>
                <a:srgbClr val="000000"/>
              </a:solidFill>
              <a:latin typeface="Arial"/>
              <a:ea typeface="Arial"/>
              <a:cs typeface="Arial"/>
              <a:sym typeface="Arial"/>
            </a:endParaRPr>
          </a:p>
        </p:txBody>
      </p:sp>
      <p:pic>
        <p:nvPicPr>
          <p:cNvPr id="419" name="Google Shape;419;p24"/>
          <p:cNvPicPr preferRelativeResize="0"/>
          <p:nvPr/>
        </p:nvPicPr>
        <p:blipFill rotWithShape="1">
          <a:blip r:embed="rId3">
            <a:alphaModFix/>
          </a:blip>
          <a:srcRect/>
          <a:stretch/>
        </p:blipFill>
        <p:spPr>
          <a:xfrm>
            <a:off x="195262" y="287337"/>
            <a:ext cx="1270000" cy="1312862"/>
          </a:xfrm>
          <a:prstGeom prst="rect">
            <a:avLst/>
          </a:prstGeom>
          <a:noFill/>
          <a:ln>
            <a:noFill/>
          </a:ln>
        </p:spPr>
      </p:pic>
      <p:sp>
        <p:nvSpPr>
          <p:cNvPr id="420" name="Google Shape;420;p24"/>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21" name="Google Shape;421;p24"/>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2" name="Google Shape;422;p2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117</a:t>
            </a:fld>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1000"/>
                                        <p:tgtEl>
                                          <p:spTgt spid="408"/>
                                        </p:tgtEl>
                                      </p:cBhvr>
                                    </p:animEffect>
                                    <p:anim calcmode="lin" valueType="num">
                                      <p:cBhvr>
                                        <p:cTn id="8" dur="1000" fill="hold"/>
                                        <p:tgtEl>
                                          <p:spTgt spid="408"/>
                                        </p:tgtEl>
                                        <p:attrNameLst>
                                          <p:attrName>ppt_x</p:attrName>
                                        </p:attrNameLst>
                                      </p:cBhvr>
                                      <p:tavLst>
                                        <p:tav tm="0">
                                          <p:val>
                                            <p:strVal val="#ppt_x"/>
                                          </p:val>
                                        </p:tav>
                                        <p:tav tm="100000">
                                          <p:val>
                                            <p:strVal val="#ppt_x"/>
                                          </p:val>
                                        </p:tav>
                                      </p:tavLst>
                                    </p:anim>
                                    <p:anim calcmode="lin" valueType="num">
                                      <p:cBhvr>
                                        <p:cTn id="9" dur="1000" fill="hold"/>
                                        <p:tgtEl>
                                          <p:spTgt spid="4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18"/>
                                        </p:tgtEl>
                                        <p:attrNameLst>
                                          <p:attrName>style.visibility</p:attrName>
                                        </p:attrNameLst>
                                      </p:cBhvr>
                                      <p:to>
                                        <p:strVal val="visible"/>
                                      </p:to>
                                    </p:set>
                                    <p:animEffect transition="in" filter="barn(inVertical)">
                                      <p:cBhvr>
                                        <p:cTn id="14" dur="5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25"/>
          <p:cNvPicPr preferRelativeResize="0"/>
          <p:nvPr/>
        </p:nvPicPr>
        <p:blipFill rotWithShape="1">
          <a:blip r:embed="rId3">
            <a:alphaModFix/>
          </a:blip>
          <a:srcRect/>
          <a:stretch/>
        </p:blipFill>
        <p:spPr>
          <a:xfrm>
            <a:off x="304800" y="347662"/>
            <a:ext cx="952500" cy="900112"/>
          </a:xfrm>
          <a:prstGeom prst="rect">
            <a:avLst/>
          </a:prstGeom>
          <a:noFill/>
          <a:ln>
            <a:noFill/>
          </a:ln>
        </p:spPr>
      </p:pic>
      <p:sp>
        <p:nvSpPr>
          <p:cNvPr id="430" name="Google Shape;430;p25"/>
          <p:cNvSpPr txBox="1"/>
          <p:nvPr/>
        </p:nvSpPr>
        <p:spPr>
          <a:xfrm>
            <a:off x="1050925" y="6237287"/>
            <a:ext cx="1854200" cy="273050"/>
          </a:xfrm>
          <a:prstGeom prst="rect">
            <a:avLst/>
          </a:prstGeom>
          <a:noFill/>
          <a:ln>
            <a:noFill/>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700"/>
              <a:buFont typeface="Times New Roman"/>
              <a:buNone/>
            </a:pPr>
            <a:r>
              <a:rPr lang="en-US" sz="700" b="1"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431" name="Google Shape;431;p25"/>
          <p:cNvSpPr txBox="1"/>
          <p:nvPr/>
        </p:nvSpPr>
        <p:spPr>
          <a:xfrm>
            <a:off x="8948737" y="5702300"/>
            <a:ext cx="984250" cy="273050"/>
          </a:xfrm>
          <a:prstGeom prst="rect">
            <a:avLst/>
          </a:prstGeom>
          <a:noFill/>
          <a:ln>
            <a:noFill/>
          </a:ln>
        </p:spPr>
        <p:txBody>
          <a:bodyPr spcFirstLastPara="1" wrap="square" lIns="68550" tIns="34275" rIns="68550" bIns="34275" anchor="ctr" anchorCtr="0">
            <a:spAutoFit/>
          </a:bodyPr>
          <a:lstStyle/>
          <a:p>
            <a:pPr marL="0" marR="0" lvl="0" indent="0" algn="r" rtl="0">
              <a:lnSpc>
                <a:spcPct val="100000"/>
              </a:lnSpc>
              <a:spcBef>
                <a:spcPts val="0"/>
              </a:spcBef>
              <a:spcAft>
                <a:spcPts val="0"/>
              </a:spcAft>
              <a:buClr>
                <a:srgbClr val="000000"/>
              </a:buClr>
              <a:buSzPts val="900"/>
              <a:buFont typeface="Times New Roman"/>
              <a:buNone/>
            </a:pPr>
            <a:fld id="{00000000-1234-1234-1234-123412341234}" type="slidenum">
              <a:rPr lang="en-US" sz="900" b="0" i="0" u="none" strike="noStrike" cap="none">
                <a:solidFill>
                  <a:srgbClr val="000000"/>
                </a:solidFill>
                <a:latin typeface="Times New Roman"/>
                <a:ea typeface="Times New Roman"/>
                <a:cs typeface="Times New Roman"/>
                <a:sym typeface="Times New Roman"/>
              </a:rPr>
              <a:t>118</a:t>
            </a:fld>
            <a:endParaRPr sz="1400" b="0" i="0" u="none" strike="noStrike" cap="none">
              <a:solidFill>
                <a:srgbClr val="000000"/>
              </a:solidFill>
              <a:latin typeface="Arial"/>
              <a:ea typeface="Arial"/>
              <a:cs typeface="Arial"/>
              <a:sym typeface="Arial"/>
            </a:endParaRPr>
          </a:p>
        </p:txBody>
      </p:sp>
      <p:sp>
        <p:nvSpPr>
          <p:cNvPr id="432" name="Google Shape;432;p25"/>
          <p:cNvSpPr txBox="1">
            <a:spLocks noGrp="1"/>
          </p:cNvSpPr>
          <p:nvPr>
            <p:ph type="title" idx="4294967295"/>
          </p:nvPr>
        </p:nvSpPr>
        <p:spPr>
          <a:xfrm>
            <a:off x="1978025" y="798512"/>
            <a:ext cx="8664575" cy="393700"/>
          </a:xfrm>
          <a:prstGeom prst="rect">
            <a:avLst/>
          </a:prstGeom>
          <a:noFill/>
          <a:ln>
            <a:noFill/>
          </a:ln>
        </p:spPr>
        <p:txBody>
          <a:bodyPr spcFirstLastPara="1" wrap="square" lIns="68550" tIns="34275" rIns="68550" bIns="34275" anchor="b" anchorCtr="0">
            <a:noAutofit/>
          </a:bodyPr>
          <a:lstStyle/>
          <a:p>
            <a:pPr marL="0" marR="0" lvl="0" indent="0" algn="l" rtl="0">
              <a:lnSpc>
                <a:spcPct val="85000"/>
              </a:lnSpc>
              <a:spcBef>
                <a:spcPts val="0"/>
              </a:spcBef>
              <a:spcAft>
                <a:spcPts val="0"/>
              </a:spcAft>
              <a:buClr>
                <a:srgbClr val="7030A0"/>
              </a:buClr>
              <a:buSzPts val="3200"/>
              <a:buFont typeface="Times New Roman"/>
              <a:buNone/>
            </a:pPr>
            <a:r>
              <a:rPr lang="en-US" sz="3200" b="1" i="0" u="none" strike="noStrike" cap="none">
                <a:solidFill>
                  <a:srgbClr val="7030A0"/>
                </a:solidFill>
                <a:latin typeface="Times New Roman"/>
                <a:ea typeface="Times New Roman"/>
                <a:cs typeface="Times New Roman"/>
                <a:sym typeface="Times New Roman"/>
              </a:rPr>
              <a:t>First Come First Serve (FCFS)  ( Non Pre-emptive) Lab implementation</a:t>
            </a:r>
            <a:endParaRPr/>
          </a:p>
        </p:txBody>
      </p:sp>
      <p:sp>
        <p:nvSpPr>
          <p:cNvPr id="433" name="Google Shape;433;p25"/>
          <p:cNvSpPr txBox="1"/>
          <p:nvPr/>
        </p:nvSpPr>
        <p:spPr>
          <a:xfrm>
            <a:off x="544512" y="1543050"/>
            <a:ext cx="5551487" cy="3975100"/>
          </a:xfrm>
          <a:prstGeom prst="rect">
            <a:avLst/>
          </a:prstGeom>
          <a:noFill/>
          <a:ln>
            <a:noFill/>
          </a:ln>
        </p:spPr>
        <p:txBody>
          <a:bodyPr spcFirstLastPara="1" wrap="square" lIns="68550" tIns="34275" rIns="68550" bIns="34275" anchor="t" anchorCtr="0">
            <a:noAutofit/>
          </a:bodyPr>
          <a:lstStyle/>
          <a:p>
            <a:pPr marL="0" marR="0" lvl="0" indent="0" algn="l" rtl="0">
              <a:lnSpc>
                <a:spcPct val="120000"/>
              </a:lnSpc>
              <a:spcBef>
                <a:spcPts val="0"/>
              </a:spcBef>
              <a:spcAft>
                <a:spcPts val="0"/>
              </a:spcAft>
              <a:buClr>
                <a:srgbClr val="000000"/>
              </a:buClr>
              <a:buSzPts val="2400"/>
              <a:buFont typeface="Times New Roman"/>
              <a:buNone/>
            </a:pPr>
            <a:r>
              <a:rPr lang="en-US" sz="2400" b="1" i="0" u="none" strike="noStrike" cap="none">
                <a:solidFill>
                  <a:srgbClr val="000000"/>
                </a:solidFill>
                <a:latin typeface="Times New Roman"/>
                <a:ea typeface="Times New Roman"/>
                <a:cs typeface="Times New Roman"/>
                <a:sym typeface="Times New Roman"/>
              </a:rPr>
              <a:t>I/P</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AutoNum type="arabicPeriod"/>
            </a:pPr>
            <a:r>
              <a:rPr lang="en-US" sz="2400" b="0" i="0" u="none" strike="noStrike" cap="none">
                <a:solidFill>
                  <a:srgbClr val="000000"/>
                </a:solidFill>
                <a:latin typeface="Times New Roman"/>
                <a:ea typeface="Times New Roman"/>
                <a:cs typeface="Times New Roman"/>
                <a:sym typeface="Times New Roman"/>
              </a:rPr>
              <a:t>No of processes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AutoNum type="arabicPeriod"/>
            </a:pPr>
            <a:r>
              <a:rPr lang="en-US" sz="2400" b="0" i="0" u="none" strike="noStrike" cap="none">
                <a:solidFill>
                  <a:srgbClr val="000000"/>
                </a:solidFill>
                <a:latin typeface="Times New Roman"/>
                <a:ea typeface="Times New Roman"/>
                <a:cs typeface="Times New Roman"/>
                <a:sym typeface="Times New Roman"/>
              </a:rPr>
              <a:t>Arrival Time of all processes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AutoNum type="arabicPeriod"/>
            </a:pPr>
            <a:r>
              <a:rPr lang="en-US" sz="2400" b="0" i="0" u="none" strike="noStrike" cap="none">
                <a:solidFill>
                  <a:srgbClr val="000000"/>
                </a:solidFill>
                <a:latin typeface="Times New Roman"/>
                <a:ea typeface="Times New Roman"/>
                <a:cs typeface="Times New Roman"/>
                <a:sym typeface="Times New Roman"/>
              </a:rPr>
              <a:t>Burst time of all processes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None/>
            </a:pPr>
            <a:r>
              <a:rPr lang="en-US" sz="2400" b="1" i="0" u="none" strike="noStrike" cap="none">
                <a:solidFill>
                  <a:srgbClr val="000000"/>
                </a:solidFill>
                <a:latin typeface="Times New Roman"/>
                <a:ea typeface="Times New Roman"/>
                <a:cs typeface="Times New Roman"/>
                <a:sym typeface="Times New Roman"/>
              </a:rPr>
              <a:t>O/P</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AutoNum type="arabicPeriod"/>
            </a:pPr>
            <a:r>
              <a:rPr lang="en-US" sz="2400" b="0" i="0" u="none" strike="noStrike" cap="none">
                <a:solidFill>
                  <a:srgbClr val="000000"/>
                </a:solidFill>
                <a:latin typeface="Times New Roman"/>
                <a:ea typeface="Times New Roman"/>
                <a:cs typeface="Times New Roman"/>
                <a:sym typeface="Times New Roman"/>
              </a:rPr>
              <a:t>Gantt chart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AutoNum type="arabicPeriod"/>
            </a:pPr>
            <a:r>
              <a:rPr lang="en-US" sz="2400" b="0" i="0" u="none" strike="noStrike" cap="none">
                <a:solidFill>
                  <a:srgbClr val="000000"/>
                </a:solidFill>
                <a:latin typeface="Times New Roman"/>
                <a:ea typeface="Times New Roman"/>
                <a:cs typeface="Times New Roman"/>
                <a:sym typeface="Times New Roman"/>
              </a:rPr>
              <a:t>Completion time/Finish Time</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AutoNum type="arabicPeriod"/>
            </a:pPr>
            <a:r>
              <a:rPr lang="en-US" sz="2400" b="0" i="0" u="none" strike="noStrike" cap="none">
                <a:solidFill>
                  <a:srgbClr val="000000"/>
                </a:solidFill>
                <a:latin typeface="Times New Roman"/>
                <a:ea typeface="Times New Roman"/>
                <a:cs typeface="Times New Roman"/>
                <a:sym typeface="Times New Roman"/>
              </a:rPr>
              <a:t>Turnaround time, avg Turnaround time</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AutoNum type="arabicPeriod"/>
            </a:pPr>
            <a:r>
              <a:rPr lang="en-US" sz="2400" b="0" i="0" u="none" strike="noStrike" cap="none">
                <a:solidFill>
                  <a:srgbClr val="000000"/>
                </a:solidFill>
                <a:latin typeface="Times New Roman"/>
                <a:ea typeface="Times New Roman"/>
                <a:cs typeface="Times New Roman"/>
                <a:sym typeface="Times New Roman"/>
              </a:rPr>
              <a:t>Waiting time, avg Waiting time</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434" name="Google Shape;434;p25"/>
          <p:cNvSpPr txBox="1"/>
          <p:nvPr/>
        </p:nvSpPr>
        <p:spPr>
          <a:xfrm>
            <a:off x="5089525" y="6237287"/>
            <a:ext cx="3616325" cy="273050"/>
          </a:xfrm>
          <a:prstGeom prst="rect">
            <a:avLst/>
          </a:prstGeom>
          <a:noFill/>
          <a:ln>
            <a:noFill/>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5" name="Google Shape;435;p25"/>
          <p:cNvSpPr txBox="1"/>
          <p:nvPr/>
        </p:nvSpPr>
        <p:spPr>
          <a:xfrm>
            <a:off x="6183312" y="1695450"/>
            <a:ext cx="5551487" cy="3975100"/>
          </a:xfrm>
          <a:prstGeom prst="rect">
            <a:avLst/>
          </a:prstGeom>
          <a:noFill/>
          <a:ln>
            <a:noFill/>
          </a:ln>
        </p:spPr>
        <p:txBody>
          <a:bodyPr spcFirstLastPara="1" wrap="square" lIns="68550" tIns="34275" rIns="68550" bIns="34275" anchor="t" anchorCtr="0">
            <a:noAutofit/>
          </a:bodyPr>
          <a:lstStyle/>
          <a:p>
            <a:pPr marL="0" marR="0" lvl="0" indent="0" algn="l" rtl="0">
              <a:lnSpc>
                <a:spcPct val="120000"/>
              </a:lnSpc>
              <a:spcBef>
                <a:spcPts val="0"/>
              </a:spcBef>
              <a:spcAft>
                <a:spcPts val="0"/>
              </a:spcAft>
              <a:buClr>
                <a:srgbClr val="000000"/>
              </a:buClr>
              <a:buSzPts val="2400"/>
              <a:buFont typeface="Times New Roman"/>
              <a:buNone/>
            </a:pPr>
            <a:r>
              <a:rPr lang="en-US" sz="2400" b="1" i="0" u="none" strike="noStrike" cap="none">
                <a:solidFill>
                  <a:srgbClr val="000000"/>
                </a:solidFill>
                <a:latin typeface="Times New Roman"/>
                <a:ea typeface="Times New Roman"/>
                <a:cs typeface="Times New Roman"/>
                <a:sym typeface="Times New Roman"/>
              </a:rPr>
              <a:t>Pseudo code for the algorithm</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None/>
            </a:pPr>
            <a:r>
              <a:rPr lang="en-US" sz="2400" b="1" i="0" u="none" strike="noStrike" cap="none">
                <a:solidFill>
                  <a:srgbClr val="000000"/>
                </a:solidFill>
                <a:latin typeface="Times New Roman"/>
                <a:ea typeface="Times New Roman"/>
                <a:cs typeface="Times New Roman"/>
                <a:sym typeface="Times New Roman"/>
              </a:rPr>
              <a:t>ST(0)=AT(0)</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None/>
            </a:pPr>
            <a:r>
              <a:rPr lang="en-US" sz="2400" b="1" i="0" u="none" strike="noStrike" cap="none">
                <a:solidFill>
                  <a:srgbClr val="000000"/>
                </a:solidFill>
                <a:latin typeface="Times New Roman"/>
                <a:ea typeface="Times New Roman"/>
                <a:cs typeface="Times New Roman"/>
                <a:sym typeface="Times New Roman"/>
              </a:rPr>
              <a:t>CT(i)=ST(i)+BT(i)</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None/>
            </a:pPr>
            <a:r>
              <a:rPr lang="en-US" sz="2400" b="1" i="0" u="none" strike="noStrike" cap="none">
                <a:solidFill>
                  <a:srgbClr val="000000"/>
                </a:solidFill>
                <a:latin typeface="Times New Roman"/>
                <a:ea typeface="Times New Roman"/>
                <a:cs typeface="Times New Roman"/>
                <a:sym typeface="Times New Roman"/>
              </a:rPr>
              <a:t>ST(i+1)=CT(i)</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None/>
            </a:pPr>
            <a:r>
              <a:rPr lang="en-US" sz="2400" b="1" i="0" u="none" strike="noStrike" cap="none">
                <a:solidFill>
                  <a:srgbClr val="000000"/>
                </a:solidFill>
                <a:latin typeface="Times New Roman"/>
                <a:ea typeface="Times New Roman"/>
                <a:cs typeface="Times New Roman"/>
                <a:sym typeface="Times New Roman"/>
              </a:rPr>
              <a:t>TAT(i)=CT(i)-AT(i)</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400"/>
              <a:buFont typeface="Times New Roman"/>
              <a:buNone/>
            </a:pPr>
            <a:r>
              <a:rPr lang="en-US" sz="2400" b="1" i="0" u="none" strike="noStrike" cap="none">
                <a:solidFill>
                  <a:srgbClr val="000000"/>
                </a:solidFill>
                <a:latin typeface="Times New Roman"/>
                <a:ea typeface="Times New Roman"/>
                <a:cs typeface="Times New Roman"/>
                <a:sym typeface="Times New Roman"/>
              </a:rPr>
              <a:t>WT(i)=TAT(i)-BT(i)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39001E63-2A8D-B441-EC2B-7E5187CE7B5C}"/>
              </a:ext>
            </a:extLst>
          </p:cNvPr>
          <p:cNvSpPr>
            <a:spLocks noGrp="1" noChangeArrowheads="1"/>
          </p:cNvSpPr>
          <p:nvPr>
            <p:ph type="title"/>
          </p:nvPr>
        </p:nvSpPr>
        <p:spPr>
          <a:xfrm>
            <a:off x="1573213" y="639763"/>
            <a:ext cx="10009187" cy="609600"/>
          </a:xfrm>
        </p:spPr>
        <p:txBody>
          <a:bodyPr/>
          <a:lstStyle/>
          <a:p>
            <a:pPr eaLnBrk="1" hangingPunct="1"/>
            <a:r>
              <a:rPr lang="en-US" altLang="en-US" sz="3200" b="1">
                <a:latin typeface="Times New Roman" panose="02020603050405020304" pitchFamily="18" charset="0"/>
                <a:cs typeface="Times New Roman" panose="02020603050405020304" pitchFamily="18" charset="0"/>
              </a:rPr>
              <a:t>Shortest-Job-First (SJF) Scheduling</a:t>
            </a:r>
          </a:p>
        </p:txBody>
      </p:sp>
      <p:sp>
        <p:nvSpPr>
          <p:cNvPr id="16387" name="Rectangle 5">
            <a:extLst>
              <a:ext uri="{FF2B5EF4-FFF2-40B4-BE49-F238E27FC236}">
                <a16:creationId xmlns:a16="http://schemas.microsoft.com/office/drawing/2014/main" id="{74067D8E-0AC5-1EEA-2E21-D7DDEADC5D84}"/>
              </a:ext>
            </a:extLst>
          </p:cNvPr>
          <p:cNvSpPr>
            <a:spLocks noGrp="1" noChangeArrowheads="1"/>
          </p:cNvSpPr>
          <p:nvPr>
            <p:ph idx="1"/>
          </p:nvPr>
        </p:nvSpPr>
        <p:spPr>
          <a:xfrm>
            <a:off x="368300" y="1600200"/>
            <a:ext cx="11112500" cy="4610100"/>
          </a:xfrm>
        </p:spPr>
        <p:txBody>
          <a:bodyPr rtlCol="0">
            <a:normAutofit/>
          </a:bodyPr>
          <a:lstStyle/>
          <a:p>
            <a:pPr eaLnBrk="1" fontAlgn="auto" hangingPunct="1">
              <a:spcAft>
                <a:spcPts val="0"/>
              </a:spcAft>
              <a:buClr>
                <a:schemeClr val="accent3"/>
              </a:buClr>
              <a:buSzPct val="135000"/>
              <a:buFont typeface="Wingdings" pitchFamily="2" charset="2"/>
              <a:buChar char="§"/>
              <a:defRPr/>
            </a:pPr>
            <a:r>
              <a:rPr lang="en-US" altLang="en-US" dirty="0">
                <a:latin typeface="Times New Roman" panose="02020603050405020304" pitchFamily="18" charset="0"/>
                <a:cs typeface="Times New Roman" panose="02020603050405020304" pitchFamily="18" charset="0"/>
              </a:rPr>
              <a:t>Associate with each process the length of its next CPU burst.  Use these lengths to schedule the process with the shortest time</a:t>
            </a:r>
          </a:p>
          <a:p>
            <a:pPr eaLnBrk="1" fontAlgn="auto" hangingPunct="1">
              <a:spcAft>
                <a:spcPts val="0"/>
              </a:spcAft>
              <a:buClr>
                <a:schemeClr val="accent3"/>
              </a:buClr>
              <a:buSzPct val="135000"/>
              <a:buFont typeface="Wingdings" pitchFamily="2" charset="2"/>
              <a:buChar char="§"/>
              <a:defRPr/>
            </a:pPr>
            <a:r>
              <a:rPr lang="en-US" altLang="en-US" dirty="0">
                <a:latin typeface="Times New Roman" panose="02020603050405020304" pitchFamily="18" charset="0"/>
                <a:cs typeface="Times New Roman" panose="02020603050405020304" pitchFamily="18" charset="0"/>
              </a:rPr>
              <a:t>Two schemes: </a:t>
            </a:r>
          </a:p>
          <a:p>
            <a:pPr lvl="1" eaLnBrk="1" fontAlgn="auto" hangingPunct="1">
              <a:spcAft>
                <a:spcPts val="0"/>
              </a:spcAft>
              <a:buClr>
                <a:schemeClr val="accent3"/>
              </a:buClr>
              <a:buSzPct val="115000"/>
              <a:defRPr/>
            </a:pPr>
            <a:r>
              <a:rPr lang="en-US" altLang="en-US" b="1" dirty="0" err="1">
                <a:solidFill>
                  <a:srgbClr val="FF0000"/>
                </a:solidFill>
                <a:latin typeface="Times New Roman" panose="02020603050405020304" pitchFamily="18" charset="0"/>
                <a:cs typeface="Times New Roman" panose="02020603050405020304" pitchFamily="18" charset="0"/>
              </a:rPr>
              <a:t>Nonpreemptive</a:t>
            </a:r>
            <a:r>
              <a:rPr lang="en-US" altLang="en-US" dirty="0">
                <a:latin typeface="Times New Roman" panose="02020603050405020304" pitchFamily="18" charset="0"/>
                <a:cs typeface="Times New Roman" panose="02020603050405020304" pitchFamily="18" charset="0"/>
              </a:rPr>
              <a:t> – once CPU given to the process it cannot be preempted until completes its CPU burst</a:t>
            </a:r>
          </a:p>
          <a:p>
            <a:pPr lvl="1" eaLnBrk="1" fontAlgn="auto" hangingPunct="1">
              <a:spcAft>
                <a:spcPts val="0"/>
              </a:spcAft>
              <a:buClr>
                <a:schemeClr val="accent3"/>
              </a:buClr>
              <a:buSzPct val="115000"/>
              <a:defRPr/>
            </a:pPr>
            <a:r>
              <a:rPr lang="en-US" altLang="en-US" b="1" dirty="0">
                <a:solidFill>
                  <a:srgbClr val="FF0000"/>
                </a:solidFill>
                <a:latin typeface="Times New Roman" panose="02020603050405020304" pitchFamily="18" charset="0"/>
                <a:cs typeface="Times New Roman" panose="02020603050405020304" pitchFamily="18" charset="0"/>
              </a:rPr>
              <a:t>Preemptive</a:t>
            </a:r>
            <a:r>
              <a:rPr lang="en-US" altLang="en-US" b="1"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If a new process arrives with CPU burst length less than remaining time of current executing process, preempt.  This scheme is know as the </a:t>
            </a:r>
            <a:r>
              <a:rPr lang="en-US" altLang="en-US" b="1" dirty="0">
                <a:solidFill>
                  <a:srgbClr val="FF0000"/>
                </a:solidFill>
                <a:latin typeface="Times New Roman" panose="02020603050405020304" pitchFamily="18" charset="0"/>
                <a:cs typeface="Times New Roman" panose="02020603050405020304" pitchFamily="18" charset="0"/>
              </a:rPr>
              <a:t>Shortest-Remaining-Time-First (SRTF)</a:t>
            </a:r>
          </a:p>
          <a:p>
            <a:pPr eaLnBrk="1" fontAlgn="auto" hangingPunct="1">
              <a:spcAft>
                <a:spcPts val="0"/>
              </a:spcAft>
              <a:buClr>
                <a:schemeClr val="accent3"/>
              </a:buClr>
              <a:buSzPct val="135000"/>
              <a:buFont typeface="Wingdings" pitchFamily="2" charset="2"/>
              <a:buChar char="§"/>
              <a:defRPr/>
            </a:pPr>
            <a:r>
              <a:rPr lang="en-US" altLang="en-US" b="1" dirty="0">
                <a:solidFill>
                  <a:srgbClr val="FF0000"/>
                </a:solidFill>
                <a:latin typeface="Times New Roman" panose="02020603050405020304" pitchFamily="18" charset="0"/>
                <a:cs typeface="Times New Roman" panose="02020603050405020304" pitchFamily="18" charset="0"/>
              </a:rPr>
              <a:t>SJF is optimal</a:t>
            </a:r>
            <a:r>
              <a:rPr lang="en-US" altLang="en-US" dirty="0">
                <a:solidFill>
                  <a:srgbClr val="FF0000"/>
                </a:solidFill>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gives minimum average waiting time for a given set of processes</a:t>
            </a:r>
          </a:p>
        </p:txBody>
      </p:sp>
      <p:pic>
        <p:nvPicPr>
          <p:cNvPr id="46084" name="Picture 6">
            <a:extLst>
              <a:ext uri="{FF2B5EF4-FFF2-40B4-BE49-F238E27FC236}">
                <a16:creationId xmlns:a16="http://schemas.microsoft.com/office/drawing/2014/main" id="{02E3D989-4D7A-45C7-4597-085865D11D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18AE65DD-74DA-7267-2D96-842F18714018}"/>
              </a:ext>
            </a:extLst>
          </p:cNvPr>
          <p:cNvSpPr>
            <a:spLocks noGrp="1"/>
          </p:cNvSpPr>
          <p:nvPr>
            <p:ph type="dt" sz="quarter" idx="10"/>
          </p:nvPr>
        </p:nvSpPr>
        <p:spPr/>
        <p:txBody>
          <a:bodyPr/>
          <a:lstStyle/>
          <a:p>
            <a:pPr>
              <a:defRPr/>
            </a:pPr>
            <a:fld id="{E4E8FA20-BF39-4F79-90E2-6A8DDAF6BC0B}" type="datetime1">
              <a:rPr lang="en-US"/>
              <a:pPr>
                <a:defRPr/>
              </a:pPr>
              <a:t>8/5/2025</a:t>
            </a:fld>
            <a:endParaRPr lang="en-US"/>
          </a:p>
        </p:txBody>
      </p:sp>
      <p:sp>
        <p:nvSpPr>
          <p:cNvPr id="3" name="Footer Placeholder 2">
            <a:extLst>
              <a:ext uri="{FF2B5EF4-FFF2-40B4-BE49-F238E27FC236}">
                <a16:creationId xmlns:a16="http://schemas.microsoft.com/office/drawing/2014/main" id="{0E356026-121E-7FC4-A649-5960A6A82042}"/>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9D2B680B-794C-3D62-BA2E-B240FFBACE47}"/>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3893A35-55F1-46C1-96D9-3FCB2C67919C}" type="slidenum">
              <a:rPr lang="en-US" altLang="en-US">
                <a:solidFill>
                  <a:srgbClr val="898989"/>
                </a:solidFill>
              </a:rPr>
              <a:pPr/>
              <a:t>119</a:t>
            </a:fld>
            <a:endParaRPr lang="en-US" altLang="en-US">
              <a:solidFill>
                <a:srgbClr val="89898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2. Process States(</a:t>
            </a:r>
            <a:r>
              <a:rPr lang="en-US" sz="3200" b="1" i="0" u="none">
                <a:solidFill>
                  <a:schemeClr val="dk1"/>
                </a:solidFill>
                <a:latin typeface="Times New Roman"/>
                <a:ea typeface="Times New Roman"/>
                <a:cs typeface="Times New Roman"/>
                <a:sym typeface="Times New Roman"/>
              </a:rPr>
              <a:t>A Two-State Process Model)…</a:t>
            </a:r>
            <a:endParaRPr/>
          </a:p>
        </p:txBody>
      </p:sp>
      <p:sp>
        <p:nvSpPr>
          <p:cNvPr id="207" name="Google Shape;207;p12"/>
          <p:cNvSpPr txBox="1"/>
          <p:nvPr/>
        </p:nvSpPr>
        <p:spPr>
          <a:xfrm>
            <a:off x="6569075" y="1438275"/>
            <a:ext cx="5303700" cy="4894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The operating system’s principal responsibility is controlling the execution of processes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determining the interleaving pattern for execution and allocating resources to processes.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 process may be in one of two states: Running or Not Running, as shown in Figure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When the OS creates a new process, it creates a process control block for the process and enters that process into the system in the Not Running state. </a:t>
            </a:r>
            <a:endParaRPr sz="1400" b="0" i="0" u="none" strike="noStrike" cap="none">
              <a:solidFill>
                <a:srgbClr val="000000"/>
              </a:solidFill>
              <a:latin typeface="Arial"/>
              <a:ea typeface="Arial"/>
              <a:cs typeface="Arial"/>
              <a:sym typeface="Arial"/>
            </a:endParaRPr>
          </a:p>
        </p:txBody>
      </p:sp>
      <p:pic>
        <p:nvPicPr>
          <p:cNvPr id="208" name="Google Shape;208;p12"/>
          <p:cNvPicPr preferRelativeResize="0"/>
          <p:nvPr/>
        </p:nvPicPr>
        <p:blipFill rotWithShape="1">
          <a:blip r:embed="rId3">
            <a:alphaModFix/>
          </a:blip>
          <a:srcRect/>
          <a:stretch/>
        </p:blipFill>
        <p:spPr>
          <a:xfrm>
            <a:off x="319087" y="1690687"/>
            <a:ext cx="6249987" cy="23050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C758465-0236-2B49-66E5-F7B8D924959E}"/>
              </a:ext>
            </a:extLst>
          </p:cNvPr>
          <p:cNvSpPr>
            <a:spLocks noGrp="1" noChangeArrowheads="1"/>
          </p:cNvSpPr>
          <p:nvPr>
            <p:ph type="title"/>
          </p:nvPr>
        </p:nvSpPr>
        <p:spPr>
          <a:xfrm>
            <a:off x="1587500" y="1055688"/>
            <a:ext cx="9961563" cy="609600"/>
          </a:xfrm>
        </p:spPr>
        <p:txBody>
          <a:bodyPr/>
          <a:lstStyle/>
          <a:p>
            <a:pPr eaLnBrk="1" hangingPunct="1"/>
            <a:r>
              <a:rPr lang="en-US" altLang="en-US" sz="3600" b="1">
                <a:latin typeface="Times New Roman" panose="02020603050405020304" pitchFamily="18" charset="0"/>
                <a:cs typeface="Times New Roman" panose="02020603050405020304" pitchFamily="18" charset="0"/>
              </a:rPr>
              <a:t>Example of Non-Preemptive SJF</a:t>
            </a:r>
          </a:p>
        </p:txBody>
      </p:sp>
      <p:sp>
        <p:nvSpPr>
          <p:cNvPr id="45058" name="Rectangle 4">
            <a:extLst>
              <a:ext uri="{FF2B5EF4-FFF2-40B4-BE49-F238E27FC236}">
                <a16:creationId xmlns:a16="http://schemas.microsoft.com/office/drawing/2014/main" id="{487D2162-2046-3DB7-5E6F-FD06EB60DC78}"/>
              </a:ext>
            </a:extLst>
          </p:cNvPr>
          <p:cNvSpPr>
            <a:spLocks noGrp="1" noChangeArrowheads="1"/>
          </p:cNvSpPr>
          <p:nvPr>
            <p:ph idx="1"/>
          </p:nvPr>
        </p:nvSpPr>
        <p:spPr>
          <a:xfrm>
            <a:off x="1154113" y="2166938"/>
            <a:ext cx="6188075" cy="2501900"/>
          </a:xfrm>
        </p:spPr>
        <p:txBody>
          <a:bodyPr rtlCol="0">
            <a:normAutofit lnSpcReduction="10000"/>
          </a:bodyPr>
          <a:lstStyle/>
          <a:p>
            <a:pPr eaLnBrk="1" fontAlgn="auto" hangingPunct="1">
              <a:spcAft>
                <a:spcPts val="0"/>
              </a:spcAft>
              <a:buFontTx/>
              <a:buNone/>
              <a:tabLst>
                <a:tab pos="1603375" algn="ctr"/>
                <a:tab pos="3254375" algn="ctr"/>
                <a:tab pos="5143500" algn="ctr"/>
              </a:tabLst>
              <a:defRPr/>
            </a:pPr>
            <a:r>
              <a:rPr lang="en-US" altLang="en-US"/>
              <a:t>		</a:t>
            </a:r>
            <a:r>
              <a:rPr lang="en-US" altLang="en-US" b="1" u="sng">
                <a:latin typeface="Times New Roman" panose="02020603050405020304" pitchFamily="18" charset="0"/>
                <a:cs typeface="Times New Roman" panose="02020603050405020304" pitchFamily="18" charset="0"/>
              </a:rPr>
              <a:t>Process</a:t>
            </a:r>
            <a:r>
              <a:rPr lang="en-US" altLang="en-US" b="1">
                <a:latin typeface="Times New Roman" panose="02020603050405020304" pitchFamily="18" charset="0"/>
                <a:cs typeface="Times New Roman" panose="02020603050405020304" pitchFamily="18" charset="0"/>
              </a:rPr>
              <a:t>	</a:t>
            </a:r>
            <a:r>
              <a:rPr lang="en-US" altLang="en-US" b="1" u="sng">
                <a:latin typeface="Times New Roman" panose="02020603050405020304" pitchFamily="18" charset="0"/>
                <a:cs typeface="Times New Roman" panose="02020603050405020304" pitchFamily="18" charset="0"/>
              </a:rPr>
              <a:t>Arrival Time</a:t>
            </a:r>
            <a:r>
              <a:rPr lang="en-US" altLang="en-US" b="1">
                <a:latin typeface="Times New Roman" panose="02020603050405020304" pitchFamily="18" charset="0"/>
                <a:cs typeface="Times New Roman" panose="02020603050405020304" pitchFamily="18" charset="0"/>
              </a:rPr>
              <a:t>	</a:t>
            </a:r>
            <a:r>
              <a:rPr lang="en-US" altLang="en-US" b="1" u="sng">
                <a:latin typeface="Times New Roman" panose="02020603050405020304" pitchFamily="18" charset="0"/>
                <a:cs typeface="Times New Roman" panose="02020603050405020304" pitchFamily="18" charset="0"/>
              </a:rPr>
              <a:t>Burst Time</a:t>
            </a:r>
            <a:endParaRPr lang="en-US" altLang="en-US" b="1">
              <a:latin typeface="Times New Roman" panose="02020603050405020304" pitchFamily="18" charset="0"/>
              <a:cs typeface="Times New Roman" panose="02020603050405020304" pitchFamily="18" charset="0"/>
            </a:endParaRPr>
          </a:p>
          <a:p>
            <a:pPr eaLnBrk="1" fontAlgn="auto" hangingPunct="1">
              <a:spcAft>
                <a:spcPts val="0"/>
              </a:spcAft>
              <a:buFontTx/>
              <a:buNone/>
              <a:tabLst>
                <a:tab pos="1603375" algn="ctr"/>
                <a:tab pos="3254375" algn="ctr"/>
                <a:tab pos="5143500" algn="ctr"/>
              </a:tabLst>
              <a:defRPr/>
            </a:pPr>
            <a:r>
              <a:rPr lang="en-US" altLang="en-US">
                <a:latin typeface="Times New Roman" panose="02020603050405020304" pitchFamily="18" charset="0"/>
                <a:cs typeface="Times New Roman" panose="02020603050405020304" pitchFamily="18" charset="0"/>
              </a:rPr>
              <a:t>		</a:t>
            </a:r>
            <a:r>
              <a:rPr lang="en-US" altLang="en-US" i="1">
                <a:latin typeface="Times New Roman" panose="02020603050405020304" pitchFamily="18" charset="0"/>
                <a:cs typeface="Times New Roman" panose="02020603050405020304" pitchFamily="18" charset="0"/>
              </a:rPr>
              <a:t>P1</a:t>
            </a:r>
            <a:r>
              <a:rPr lang="en-US" altLang="en-US">
                <a:latin typeface="Times New Roman" panose="02020603050405020304" pitchFamily="18" charset="0"/>
                <a:cs typeface="Times New Roman" panose="02020603050405020304" pitchFamily="18" charset="0"/>
              </a:rPr>
              <a:t>	0.0	7</a:t>
            </a:r>
          </a:p>
          <a:p>
            <a:pPr eaLnBrk="1" fontAlgn="auto" hangingPunct="1">
              <a:spcAft>
                <a:spcPts val="0"/>
              </a:spcAft>
              <a:buFontTx/>
              <a:buNone/>
              <a:tabLst>
                <a:tab pos="1603375" algn="ctr"/>
                <a:tab pos="3254375" algn="ctr"/>
                <a:tab pos="5143500" algn="ctr"/>
              </a:tabLst>
              <a:defRPr/>
            </a:pPr>
            <a:r>
              <a:rPr lang="en-US" altLang="en-US">
                <a:latin typeface="Times New Roman" panose="02020603050405020304" pitchFamily="18" charset="0"/>
                <a:cs typeface="Times New Roman" panose="02020603050405020304" pitchFamily="18" charset="0"/>
              </a:rPr>
              <a:t>		 </a:t>
            </a:r>
            <a:r>
              <a:rPr lang="en-US" altLang="en-US" i="1">
                <a:latin typeface="Times New Roman" panose="02020603050405020304" pitchFamily="18" charset="0"/>
                <a:cs typeface="Times New Roman" panose="02020603050405020304" pitchFamily="18" charset="0"/>
              </a:rPr>
              <a:t>P2	</a:t>
            </a:r>
            <a:r>
              <a:rPr lang="en-US" altLang="en-US">
                <a:latin typeface="Times New Roman" panose="02020603050405020304" pitchFamily="18" charset="0"/>
                <a:cs typeface="Times New Roman" panose="02020603050405020304" pitchFamily="18" charset="0"/>
              </a:rPr>
              <a:t>2.0	4</a:t>
            </a:r>
          </a:p>
          <a:p>
            <a:pPr eaLnBrk="1" fontAlgn="auto" hangingPunct="1">
              <a:spcAft>
                <a:spcPts val="0"/>
              </a:spcAft>
              <a:buFontTx/>
              <a:buNone/>
              <a:tabLst>
                <a:tab pos="1603375" algn="ctr"/>
                <a:tab pos="3254375" algn="ctr"/>
                <a:tab pos="5143500" algn="ctr"/>
              </a:tabLst>
              <a:defRPr/>
            </a:pPr>
            <a:r>
              <a:rPr lang="en-US" altLang="en-US">
                <a:latin typeface="Times New Roman" panose="02020603050405020304" pitchFamily="18" charset="0"/>
                <a:cs typeface="Times New Roman" panose="02020603050405020304" pitchFamily="18" charset="0"/>
              </a:rPr>
              <a:t>		 </a:t>
            </a:r>
            <a:r>
              <a:rPr lang="en-US" altLang="en-US" i="1">
                <a:latin typeface="Times New Roman" panose="02020603050405020304" pitchFamily="18" charset="0"/>
                <a:cs typeface="Times New Roman" panose="02020603050405020304" pitchFamily="18" charset="0"/>
              </a:rPr>
              <a:t>P3</a:t>
            </a:r>
            <a:r>
              <a:rPr lang="en-US" altLang="en-US">
                <a:latin typeface="Times New Roman" panose="02020603050405020304" pitchFamily="18" charset="0"/>
                <a:cs typeface="Times New Roman" panose="02020603050405020304" pitchFamily="18" charset="0"/>
              </a:rPr>
              <a:t>	4.0	1</a:t>
            </a:r>
          </a:p>
          <a:p>
            <a:pPr eaLnBrk="1" fontAlgn="auto" hangingPunct="1">
              <a:spcAft>
                <a:spcPts val="0"/>
              </a:spcAft>
              <a:buFontTx/>
              <a:buNone/>
              <a:tabLst>
                <a:tab pos="1603375" algn="ctr"/>
                <a:tab pos="3254375" algn="ctr"/>
                <a:tab pos="5143500" algn="ctr"/>
              </a:tabLst>
              <a:defRPr/>
            </a:pPr>
            <a:r>
              <a:rPr lang="en-US" altLang="en-US">
                <a:latin typeface="Times New Roman" panose="02020603050405020304" pitchFamily="18" charset="0"/>
                <a:cs typeface="Times New Roman" panose="02020603050405020304" pitchFamily="18" charset="0"/>
              </a:rPr>
              <a:t>		 </a:t>
            </a:r>
            <a:r>
              <a:rPr lang="en-US" altLang="en-US" i="1">
                <a:latin typeface="Times New Roman" panose="02020603050405020304" pitchFamily="18" charset="0"/>
                <a:cs typeface="Times New Roman" panose="02020603050405020304" pitchFamily="18" charset="0"/>
              </a:rPr>
              <a:t>P4</a:t>
            </a:r>
            <a:r>
              <a:rPr lang="en-US" altLang="en-US">
                <a:latin typeface="Times New Roman" panose="02020603050405020304" pitchFamily="18" charset="0"/>
                <a:cs typeface="Times New Roman" panose="02020603050405020304" pitchFamily="18" charset="0"/>
              </a:rPr>
              <a:t>	5.0	4</a:t>
            </a:r>
          </a:p>
        </p:txBody>
      </p:sp>
      <p:pic>
        <p:nvPicPr>
          <p:cNvPr id="48132" name="Picture 6">
            <a:extLst>
              <a:ext uri="{FF2B5EF4-FFF2-40B4-BE49-F238E27FC236}">
                <a16:creationId xmlns:a16="http://schemas.microsoft.com/office/drawing/2014/main" id="{D0BCF6E4-15A6-7850-7513-8E20436E7F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69C6A0DE-CAF7-0EED-737F-6CE0289BAF89}"/>
              </a:ext>
            </a:extLst>
          </p:cNvPr>
          <p:cNvSpPr>
            <a:spLocks noGrp="1"/>
          </p:cNvSpPr>
          <p:nvPr>
            <p:ph type="dt" sz="quarter" idx="10"/>
          </p:nvPr>
        </p:nvSpPr>
        <p:spPr/>
        <p:txBody>
          <a:bodyPr/>
          <a:lstStyle/>
          <a:p>
            <a:pPr>
              <a:defRPr/>
            </a:pPr>
            <a:fld id="{8315C58D-AB30-4ACC-8EBC-0D36816D9540}" type="datetime1">
              <a:rPr lang="en-US"/>
              <a:pPr>
                <a:defRPr/>
              </a:pPr>
              <a:t>8/5/2025</a:t>
            </a:fld>
            <a:endParaRPr lang="en-US"/>
          </a:p>
        </p:txBody>
      </p:sp>
      <p:sp>
        <p:nvSpPr>
          <p:cNvPr id="3" name="Footer Placeholder 2">
            <a:extLst>
              <a:ext uri="{FF2B5EF4-FFF2-40B4-BE49-F238E27FC236}">
                <a16:creationId xmlns:a16="http://schemas.microsoft.com/office/drawing/2014/main" id="{A63647BF-85C3-8824-F7A0-A5553B2ED6AA}"/>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BCDBE113-580C-A84D-4EC4-489A8FC2586D}"/>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D0E9130-6241-4428-924B-6F5B54840F6D}" type="slidenum">
              <a:rPr lang="en-US" altLang="en-US">
                <a:solidFill>
                  <a:srgbClr val="898989"/>
                </a:solidFill>
              </a:rPr>
              <a:pPr/>
              <a:t>120</a:t>
            </a:fld>
            <a:endParaRPr lang="en-US" altLang="en-US">
              <a:solidFill>
                <a:srgbClr val="898989"/>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1DB5EC38-3C02-1B03-4D58-37FACE170C91}"/>
              </a:ext>
            </a:extLst>
          </p:cNvPr>
          <p:cNvSpPr>
            <a:spLocks noGrp="1" noChangeArrowheads="1"/>
          </p:cNvSpPr>
          <p:nvPr>
            <p:ph type="title"/>
          </p:nvPr>
        </p:nvSpPr>
        <p:spPr>
          <a:xfrm>
            <a:off x="2119313" y="334963"/>
            <a:ext cx="9509125" cy="609600"/>
          </a:xfrm>
        </p:spPr>
        <p:txBody>
          <a:bodyPr/>
          <a:lstStyle/>
          <a:p>
            <a:pPr eaLnBrk="1" hangingPunct="1"/>
            <a:r>
              <a:rPr lang="en-US" altLang="en-US" sz="3600" b="1">
                <a:latin typeface="Times New Roman" panose="02020603050405020304" pitchFamily="18" charset="0"/>
                <a:cs typeface="Times New Roman" panose="02020603050405020304" pitchFamily="18" charset="0"/>
              </a:rPr>
              <a:t>Example of Non-Preemptive SJF</a:t>
            </a:r>
          </a:p>
        </p:txBody>
      </p:sp>
      <p:sp>
        <p:nvSpPr>
          <p:cNvPr id="47106" name="Rectangle 4">
            <a:extLst>
              <a:ext uri="{FF2B5EF4-FFF2-40B4-BE49-F238E27FC236}">
                <a16:creationId xmlns:a16="http://schemas.microsoft.com/office/drawing/2014/main" id="{603A94A6-5424-B0FC-3BA0-4FAF163440A2}"/>
              </a:ext>
            </a:extLst>
          </p:cNvPr>
          <p:cNvSpPr>
            <a:spLocks noGrp="1" noChangeArrowheads="1"/>
          </p:cNvSpPr>
          <p:nvPr>
            <p:ph idx="1"/>
          </p:nvPr>
        </p:nvSpPr>
        <p:spPr>
          <a:xfrm>
            <a:off x="5440363" y="1171575"/>
            <a:ext cx="6188075" cy="2501900"/>
          </a:xfrm>
        </p:spPr>
        <p:txBody>
          <a:bodyPr rtlCol="0">
            <a:normAutofit lnSpcReduction="10000"/>
          </a:bodyPr>
          <a:lstStyle/>
          <a:p>
            <a:pPr eaLnBrk="1" fontAlgn="auto" hangingPunct="1">
              <a:spcAft>
                <a:spcPts val="0"/>
              </a:spcAft>
              <a:buFontTx/>
              <a:buNone/>
              <a:tabLst>
                <a:tab pos="1603375" algn="ctr"/>
                <a:tab pos="3254375" algn="ctr"/>
                <a:tab pos="5143500" algn="ctr"/>
              </a:tabLst>
              <a:defRPr/>
            </a:pPr>
            <a:r>
              <a:rPr lang="en-US" altLang="en-US"/>
              <a:t>		</a:t>
            </a:r>
            <a:r>
              <a:rPr lang="en-US" altLang="en-US" b="1" u="sng">
                <a:latin typeface="Times New Roman" panose="02020603050405020304" pitchFamily="18" charset="0"/>
                <a:cs typeface="Times New Roman" panose="02020603050405020304" pitchFamily="18" charset="0"/>
              </a:rPr>
              <a:t>Process</a:t>
            </a:r>
            <a:r>
              <a:rPr lang="en-US" altLang="en-US" b="1">
                <a:latin typeface="Times New Roman" panose="02020603050405020304" pitchFamily="18" charset="0"/>
                <a:cs typeface="Times New Roman" panose="02020603050405020304" pitchFamily="18" charset="0"/>
              </a:rPr>
              <a:t>	</a:t>
            </a:r>
            <a:r>
              <a:rPr lang="en-US" altLang="en-US" b="1" u="sng">
                <a:latin typeface="Times New Roman" panose="02020603050405020304" pitchFamily="18" charset="0"/>
                <a:cs typeface="Times New Roman" panose="02020603050405020304" pitchFamily="18" charset="0"/>
              </a:rPr>
              <a:t>Arrival Time</a:t>
            </a:r>
            <a:r>
              <a:rPr lang="en-US" altLang="en-US" b="1">
                <a:latin typeface="Times New Roman" panose="02020603050405020304" pitchFamily="18" charset="0"/>
                <a:cs typeface="Times New Roman" panose="02020603050405020304" pitchFamily="18" charset="0"/>
              </a:rPr>
              <a:t>	</a:t>
            </a:r>
            <a:r>
              <a:rPr lang="en-US" altLang="en-US" b="1" u="sng">
                <a:latin typeface="Times New Roman" panose="02020603050405020304" pitchFamily="18" charset="0"/>
                <a:cs typeface="Times New Roman" panose="02020603050405020304" pitchFamily="18" charset="0"/>
              </a:rPr>
              <a:t>Burst Time</a:t>
            </a:r>
            <a:endParaRPr lang="en-US" altLang="en-US" b="1">
              <a:latin typeface="Times New Roman" panose="02020603050405020304" pitchFamily="18" charset="0"/>
              <a:cs typeface="Times New Roman" panose="02020603050405020304" pitchFamily="18" charset="0"/>
            </a:endParaRPr>
          </a:p>
          <a:p>
            <a:pPr eaLnBrk="1" fontAlgn="auto" hangingPunct="1">
              <a:spcAft>
                <a:spcPts val="0"/>
              </a:spcAft>
              <a:buFontTx/>
              <a:buNone/>
              <a:tabLst>
                <a:tab pos="1603375" algn="ctr"/>
                <a:tab pos="3254375" algn="ctr"/>
                <a:tab pos="5143500" algn="ctr"/>
              </a:tabLst>
              <a:defRPr/>
            </a:pPr>
            <a:r>
              <a:rPr lang="en-US" altLang="en-US">
                <a:latin typeface="Times New Roman" panose="02020603050405020304" pitchFamily="18" charset="0"/>
                <a:cs typeface="Times New Roman" panose="02020603050405020304" pitchFamily="18" charset="0"/>
              </a:rPr>
              <a:t>		</a:t>
            </a:r>
            <a:r>
              <a:rPr lang="en-US" altLang="en-US" i="1">
                <a:latin typeface="Times New Roman" panose="02020603050405020304" pitchFamily="18" charset="0"/>
                <a:cs typeface="Times New Roman" panose="02020603050405020304" pitchFamily="18" charset="0"/>
              </a:rPr>
              <a:t>P1</a:t>
            </a:r>
            <a:r>
              <a:rPr lang="en-US" altLang="en-US">
                <a:latin typeface="Times New Roman" panose="02020603050405020304" pitchFamily="18" charset="0"/>
                <a:cs typeface="Times New Roman" panose="02020603050405020304" pitchFamily="18" charset="0"/>
              </a:rPr>
              <a:t>	0.0	7</a:t>
            </a:r>
          </a:p>
          <a:p>
            <a:pPr eaLnBrk="1" fontAlgn="auto" hangingPunct="1">
              <a:spcAft>
                <a:spcPts val="0"/>
              </a:spcAft>
              <a:buFontTx/>
              <a:buNone/>
              <a:tabLst>
                <a:tab pos="1603375" algn="ctr"/>
                <a:tab pos="3254375" algn="ctr"/>
                <a:tab pos="5143500" algn="ctr"/>
              </a:tabLst>
              <a:defRPr/>
            </a:pPr>
            <a:r>
              <a:rPr lang="en-US" altLang="en-US">
                <a:latin typeface="Times New Roman" panose="02020603050405020304" pitchFamily="18" charset="0"/>
                <a:cs typeface="Times New Roman" panose="02020603050405020304" pitchFamily="18" charset="0"/>
              </a:rPr>
              <a:t>		 </a:t>
            </a:r>
            <a:r>
              <a:rPr lang="en-US" altLang="en-US" i="1">
                <a:latin typeface="Times New Roman" panose="02020603050405020304" pitchFamily="18" charset="0"/>
                <a:cs typeface="Times New Roman" panose="02020603050405020304" pitchFamily="18" charset="0"/>
              </a:rPr>
              <a:t>P2	</a:t>
            </a:r>
            <a:r>
              <a:rPr lang="en-US" altLang="en-US">
                <a:latin typeface="Times New Roman" panose="02020603050405020304" pitchFamily="18" charset="0"/>
                <a:cs typeface="Times New Roman" panose="02020603050405020304" pitchFamily="18" charset="0"/>
              </a:rPr>
              <a:t>2.0	4</a:t>
            </a:r>
          </a:p>
          <a:p>
            <a:pPr eaLnBrk="1" fontAlgn="auto" hangingPunct="1">
              <a:spcAft>
                <a:spcPts val="0"/>
              </a:spcAft>
              <a:buFontTx/>
              <a:buNone/>
              <a:tabLst>
                <a:tab pos="1603375" algn="ctr"/>
                <a:tab pos="3254375" algn="ctr"/>
                <a:tab pos="5143500" algn="ctr"/>
              </a:tabLst>
              <a:defRPr/>
            </a:pPr>
            <a:r>
              <a:rPr lang="en-US" altLang="en-US">
                <a:latin typeface="Times New Roman" panose="02020603050405020304" pitchFamily="18" charset="0"/>
                <a:cs typeface="Times New Roman" panose="02020603050405020304" pitchFamily="18" charset="0"/>
              </a:rPr>
              <a:t>		 </a:t>
            </a:r>
            <a:r>
              <a:rPr lang="en-US" altLang="en-US" i="1">
                <a:latin typeface="Times New Roman" panose="02020603050405020304" pitchFamily="18" charset="0"/>
                <a:cs typeface="Times New Roman" panose="02020603050405020304" pitchFamily="18" charset="0"/>
              </a:rPr>
              <a:t>P3</a:t>
            </a:r>
            <a:r>
              <a:rPr lang="en-US" altLang="en-US">
                <a:latin typeface="Times New Roman" panose="02020603050405020304" pitchFamily="18" charset="0"/>
                <a:cs typeface="Times New Roman" panose="02020603050405020304" pitchFamily="18" charset="0"/>
              </a:rPr>
              <a:t>	4.0	1</a:t>
            </a:r>
          </a:p>
          <a:p>
            <a:pPr eaLnBrk="1" fontAlgn="auto" hangingPunct="1">
              <a:spcAft>
                <a:spcPts val="0"/>
              </a:spcAft>
              <a:buFontTx/>
              <a:buNone/>
              <a:tabLst>
                <a:tab pos="1603375" algn="ctr"/>
                <a:tab pos="3254375" algn="ctr"/>
                <a:tab pos="5143500" algn="ctr"/>
              </a:tabLst>
              <a:defRPr/>
            </a:pPr>
            <a:r>
              <a:rPr lang="en-US" altLang="en-US">
                <a:latin typeface="Times New Roman" panose="02020603050405020304" pitchFamily="18" charset="0"/>
                <a:cs typeface="Times New Roman" panose="02020603050405020304" pitchFamily="18" charset="0"/>
              </a:rPr>
              <a:t>		 </a:t>
            </a:r>
            <a:r>
              <a:rPr lang="en-US" altLang="en-US" i="1">
                <a:latin typeface="Times New Roman" panose="02020603050405020304" pitchFamily="18" charset="0"/>
                <a:cs typeface="Times New Roman" panose="02020603050405020304" pitchFamily="18" charset="0"/>
              </a:rPr>
              <a:t>P4</a:t>
            </a:r>
            <a:r>
              <a:rPr lang="en-US" altLang="en-US">
                <a:latin typeface="Times New Roman" panose="02020603050405020304" pitchFamily="18" charset="0"/>
                <a:cs typeface="Times New Roman" panose="02020603050405020304" pitchFamily="18" charset="0"/>
              </a:rPr>
              <a:t>	5.0	4</a:t>
            </a:r>
          </a:p>
        </p:txBody>
      </p:sp>
      <p:grpSp>
        <p:nvGrpSpPr>
          <p:cNvPr id="50180" name="Group 6">
            <a:extLst>
              <a:ext uri="{FF2B5EF4-FFF2-40B4-BE49-F238E27FC236}">
                <a16:creationId xmlns:a16="http://schemas.microsoft.com/office/drawing/2014/main" id="{9A8142EE-99F7-AAFD-6C8A-B005784826C9}"/>
              </a:ext>
            </a:extLst>
          </p:cNvPr>
          <p:cNvGrpSpPr>
            <a:grpSpLocks/>
          </p:cNvGrpSpPr>
          <p:nvPr/>
        </p:nvGrpSpPr>
        <p:grpSpPr bwMode="auto">
          <a:xfrm>
            <a:off x="1027113" y="3902075"/>
            <a:ext cx="7310437" cy="1130300"/>
            <a:chOff x="888" y="2325"/>
            <a:chExt cx="3454" cy="712"/>
          </a:xfrm>
        </p:grpSpPr>
        <p:sp>
          <p:nvSpPr>
            <p:cNvPr id="50186" name="Rectangle 7">
              <a:extLst>
                <a:ext uri="{FF2B5EF4-FFF2-40B4-BE49-F238E27FC236}">
                  <a16:creationId xmlns:a16="http://schemas.microsoft.com/office/drawing/2014/main" id="{03B7246D-F15C-F653-4F5E-095DE4462CDC}"/>
                </a:ext>
              </a:extLst>
            </p:cNvPr>
            <p:cNvSpPr>
              <a:spLocks noChangeArrowheads="1"/>
            </p:cNvSpPr>
            <p:nvPr/>
          </p:nvSpPr>
          <p:spPr bwMode="auto">
            <a:xfrm flipH="1">
              <a:off x="960" y="2325"/>
              <a:ext cx="3312" cy="384"/>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Arial" panose="020B0604020202020204" pitchFamily="34" charset="0"/>
              </a:endParaRPr>
            </a:p>
          </p:txBody>
        </p:sp>
        <p:sp>
          <p:nvSpPr>
            <p:cNvPr id="50187" name="Text Box 8">
              <a:extLst>
                <a:ext uri="{FF2B5EF4-FFF2-40B4-BE49-F238E27FC236}">
                  <a16:creationId xmlns:a16="http://schemas.microsoft.com/office/drawing/2014/main" id="{6A93D151-CE10-0B96-1472-1AA1678A98B6}"/>
                </a:ext>
              </a:extLst>
            </p:cNvPr>
            <p:cNvSpPr txBox="1">
              <a:spLocks noChangeArrowheads="1"/>
            </p:cNvSpPr>
            <p:nvPr/>
          </p:nvSpPr>
          <p:spPr bwMode="auto">
            <a:xfrm flipH="1">
              <a:off x="1424" y="2372"/>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1</a:t>
              </a:r>
              <a:endParaRPr lang="en-US" altLang="en-US" sz="1800">
                <a:latin typeface="Helvetica" panose="020B0604020202020204" pitchFamily="34" charset="0"/>
              </a:endParaRPr>
            </a:p>
          </p:txBody>
        </p:sp>
        <p:sp>
          <p:nvSpPr>
            <p:cNvPr id="50188" name="Text Box 9">
              <a:extLst>
                <a:ext uri="{FF2B5EF4-FFF2-40B4-BE49-F238E27FC236}">
                  <a16:creationId xmlns:a16="http://schemas.microsoft.com/office/drawing/2014/main" id="{5F8E4852-E44A-FECE-7CF8-6A39E1776E05}"/>
                </a:ext>
              </a:extLst>
            </p:cNvPr>
            <p:cNvSpPr txBox="1">
              <a:spLocks noChangeArrowheads="1"/>
            </p:cNvSpPr>
            <p:nvPr/>
          </p:nvSpPr>
          <p:spPr bwMode="auto">
            <a:xfrm flipH="1">
              <a:off x="2432" y="2372"/>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3</a:t>
              </a:r>
              <a:endParaRPr lang="en-US" altLang="en-US" sz="1800">
                <a:latin typeface="Helvetica" panose="020B0604020202020204" pitchFamily="34" charset="0"/>
              </a:endParaRPr>
            </a:p>
          </p:txBody>
        </p:sp>
        <p:sp>
          <p:nvSpPr>
            <p:cNvPr id="50189" name="Text Box 10">
              <a:extLst>
                <a:ext uri="{FF2B5EF4-FFF2-40B4-BE49-F238E27FC236}">
                  <a16:creationId xmlns:a16="http://schemas.microsoft.com/office/drawing/2014/main" id="{C6233416-7962-8DDE-2D85-A9FDF587FF4B}"/>
                </a:ext>
              </a:extLst>
            </p:cNvPr>
            <p:cNvSpPr txBox="1">
              <a:spLocks noChangeArrowheads="1"/>
            </p:cNvSpPr>
            <p:nvPr/>
          </p:nvSpPr>
          <p:spPr bwMode="auto">
            <a:xfrm flipH="1">
              <a:off x="3008" y="2372"/>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2</a:t>
              </a:r>
              <a:endParaRPr lang="en-US" altLang="en-US" sz="1800">
                <a:latin typeface="Helvetica" panose="020B0604020202020204" pitchFamily="34" charset="0"/>
              </a:endParaRPr>
            </a:p>
          </p:txBody>
        </p:sp>
        <p:sp>
          <p:nvSpPr>
            <p:cNvPr id="50190" name="Line 11">
              <a:extLst>
                <a:ext uri="{FF2B5EF4-FFF2-40B4-BE49-F238E27FC236}">
                  <a16:creationId xmlns:a16="http://schemas.microsoft.com/office/drawing/2014/main" id="{6D513124-E049-CF94-4A14-22B5C4DCEA80}"/>
                </a:ext>
              </a:extLst>
            </p:cNvPr>
            <p:cNvSpPr>
              <a:spLocks noChangeShapeType="1"/>
            </p:cNvSpPr>
            <p:nvPr/>
          </p:nvSpPr>
          <p:spPr bwMode="auto">
            <a:xfrm flipH="1">
              <a:off x="4272" y="270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191" name="Line 12">
              <a:extLst>
                <a:ext uri="{FF2B5EF4-FFF2-40B4-BE49-F238E27FC236}">
                  <a16:creationId xmlns:a16="http://schemas.microsoft.com/office/drawing/2014/main" id="{8BAFFBE2-81B0-1223-9E84-6F00CBA4E1CC}"/>
                </a:ext>
              </a:extLst>
            </p:cNvPr>
            <p:cNvSpPr>
              <a:spLocks noChangeShapeType="1"/>
            </p:cNvSpPr>
            <p:nvPr/>
          </p:nvSpPr>
          <p:spPr bwMode="auto">
            <a:xfrm flipH="1">
              <a:off x="960" y="270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192" name="Line 13">
              <a:extLst>
                <a:ext uri="{FF2B5EF4-FFF2-40B4-BE49-F238E27FC236}">
                  <a16:creationId xmlns:a16="http://schemas.microsoft.com/office/drawing/2014/main" id="{5227E9DC-9AA6-2725-2D3A-2D494A4246E9}"/>
                </a:ext>
              </a:extLst>
            </p:cNvPr>
            <p:cNvSpPr>
              <a:spLocks noChangeShapeType="1"/>
            </p:cNvSpPr>
            <p:nvPr/>
          </p:nvSpPr>
          <p:spPr bwMode="auto">
            <a:xfrm flipH="1">
              <a:off x="2688" y="232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193" name="Line 14">
              <a:extLst>
                <a:ext uri="{FF2B5EF4-FFF2-40B4-BE49-F238E27FC236}">
                  <a16:creationId xmlns:a16="http://schemas.microsoft.com/office/drawing/2014/main" id="{3F5D6DD2-FA1D-6EC2-F0B8-3AB68BFB685C}"/>
                </a:ext>
              </a:extLst>
            </p:cNvPr>
            <p:cNvSpPr>
              <a:spLocks noChangeShapeType="1"/>
            </p:cNvSpPr>
            <p:nvPr/>
          </p:nvSpPr>
          <p:spPr bwMode="auto">
            <a:xfrm flipH="1">
              <a:off x="2400" y="232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194" name="Line 15">
              <a:extLst>
                <a:ext uri="{FF2B5EF4-FFF2-40B4-BE49-F238E27FC236}">
                  <a16:creationId xmlns:a16="http://schemas.microsoft.com/office/drawing/2014/main" id="{0123F57C-BACF-D8E7-462F-7FD442D0CB14}"/>
                </a:ext>
              </a:extLst>
            </p:cNvPr>
            <p:cNvSpPr>
              <a:spLocks noChangeShapeType="1"/>
            </p:cNvSpPr>
            <p:nvPr/>
          </p:nvSpPr>
          <p:spPr bwMode="auto">
            <a:xfrm flipH="1">
              <a:off x="2400" y="270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195" name="Line 16">
              <a:extLst>
                <a:ext uri="{FF2B5EF4-FFF2-40B4-BE49-F238E27FC236}">
                  <a16:creationId xmlns:a16="http://schemas.microsoft.com/office/drawing/2014/main" id="{ECAB6562-D9E7-AF06-4882-7263913CCB98}"/>
                </a:ext>
              </a:extLst>
            </p:cNvPr>
            <p:cNvSpPr>
              <a:spLocks noChangeShapeType="1"/>
            </p:cNvSpPr>
            <p:nvPr/>
          </p:nvSpPr>
          <p:spPr bwMode="auto">
            <a:xfrm flipH="1">
              <a:off x="1392"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196" name="Text Box 17">
              <a:extLst>
                <a:ext uri="{FF2B5EF4-FFF2-40B4-BE49-F238E27FC236}">
                  <a16:creationId xmlns:a16="http://schemas.microsoft.com/office/drawing/2014/main" id="{555125E3-CE08-583A-72BC-893C6C6CC361}"/>
                </a:ext>
              </a:extLst>
            </p:cNvPr>
            <p:cNvSpPr txBox="1">
              <a:spLocks noChangeArrowheads="1"/>
            </p:cNvSpPr>
            <p:nvPr/>
          </p:nvSpPr>
          <p:spPr bwMode="auto">
            <a:xfrm flipH="1">
              <a:off x="2328" y="2804"/>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7</a:t>
              </a:r>
            </a:p>
          </p:txBody>
        </p:sp>
        <p:sp>
          <p:nvSpPr>
            <p:cNvPr id="50197" name="Text Box 18">
              <a:extLst>
                <a:ext uri="{FF2B5EF4-FFF2-40B4-BE49-F238E27FC236}">
                  <a16:creationId xmlns:a16="http://schemas.microsoft.com/office/drawing/2014/main" id="{79D8409F-48B1-337D-7734-CDBD799DD84B}"/>
                </a:ext>
              </a:extLst>
            </p:cNvPr>
            <p:cNvSpPr txBox="1">
              <a:spLocks noChangeArrowheads="1"/>
            </p:cNvSpPr>
            <p:nvPr/>
          </p:nvSpPr>
          <p:spPr bwMode="auto">
            <a:xfrm flipH="1">
              <a:off x="1516" y="2804"/>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3</a:t>
              </a:r>
            </a:p>
          </p:txBody>
        </p:sp>
        <p:sp>
          <p:nvSpPr>
            <p:cNvPr id="50198" name="Text Box 19">
              <a:extLst>
                <a:ext uri="{FF2B5EF4-FFF2-40B4-BE49-F238E27FC236}">
                  <a16:creationId xmlns:a16="http://schemas.microsoft.com/office/drawing/2014/main" id="{5B6A1583-9091-947F-9AB7-270B24C4D4C4}"/>
                </a:ext>
              </a:extLst>
            </p:cNvPr>
            <p:cNvSpPr txBox="1">
              <a:spLocks noChangeArrowheads="1"/>
            </p:cNvSpPr>
            <p:nvPr/>
          </p:nvSpPr>
          <p:spPr bwMode="auto">
            <a:xfrm flipH="1">
              <a:off x="4134" y="2804"/>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16</a:t>
              </a:r>
            </a:p>
          </p:txBody>
        </p:sp>
        <p:sp>
          <p:nvSpPr>
            <p:cNvPr id="50199" name="Text Box 20">
              <a:extLst>
                <a:ext uri="{FF2B5EF4-FFF2-40B4-BE49-F238E27FC236}">
                  <a16:creationId xmlns:a16="http://schemas.microsoft.com/office/drawing/2014/main" id="{D9AB8DBD-8AC9-3485-76B3-251594C2E36A}"/>
                </a:ext>
              </a:extLst>
            </p:cNvPr>
            <p:cNvSpPr txBox="1">
              <a:spLocks noChangeArrowheads="1"/>
            </p:cNvSpPr>
            <p:nvPr/>
          </p:nvSpPr>
          <p:spPr bwMode="auto">
            <a:xfrm flipH="1">
              <a:off x="888" y="2804"/>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0</a:t>
              </a:r>
            </a:p>
          </p:txBody>
        </p:sp>
        <p:sp>
          <p:nvSpPr>
            <p:cNvPr id="50200" name="Text Box 21">
              <a:extLst>
                <a:ext uri="{FF2B5EF4-FFF2-40B4-BE49-F238E27FC236}">
                  <a16:creationId xmlns:a16="http://schemas.microsoft.com/office/drawing/2014/main" id="{459E6C01-2476-C403-FB1F-66906FA2CED1}"/>
                </a:ext>
              </a:extLst>
            </p:cNvPr>
            <p:cNvSpPr txBox="1">
              <a:spLocks noChangeArrowheads="1"/>
            </p:cNvSpPr>
            <p:nvPr/>
          </p:nvSpPr>
          <p:spPr bwMode="auto">
            <a:xfrm flipH="1">
              <a:off x="3728" y="2372"/>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4</a:t>
              </a:r>
              <a:endParaRPr lang="en-US" altLang="en-US" sz="1800">
                <a:latin typeface="Helvetica" panose="020B0604020202020204" pitchFamily="34" charset="0"/>
              </a:endParaRPr>
            </a:p>
          </p:txBody>
        </p:sp>
        <p:sp>
          <p:nvSpPr>
            <p:cNvPr id="50201" name="Line 22">
              <a:extLst>
                <a:ext uri="{FF2B5EF4-FFF2-40B4-BE49-F238E27FC236}">
                  <a16:creationId xmlns:a16="http://schemas.microsoft.com/office/drawing/2014/main" id="{0A87F57D-E1CD-91F8-3755-068B04084D7F}"/>
                </a:ext>
              </a:extLst>
            </p:cNvPr>
            <p:cNvSpPr>
              <a:spLocks noChangeShapeType="1"/>
            </p:cNvSpPr>
            <p:nvPr/>
          </p:nvSpPr>
          <p:spPr bwMode="auto">
            <a:xfrm flipH="1">
              <a:off x="3456" y="232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02" name="Line 23">
              <a:extLst>
                <a:ext uri="{FF2B5EF4-FFF2-40B4-BE49-F238E27FC236}">
                  <a16:creationId xmlns:a16="http://schemas.microsoft.com/office/drawing/2014/main" id="{EB24D4D3-59B7-86B4-96B5-359269AA91C9}"/>
                </a:ext>
              </a:extLst>
            </p:cNvPr>
            <p:cNvSpPr>
              <a:spLocks noChangeShapeType="1"/>
            </p:cNvSpPr>
            <p:nvPr/>
          </p:nvSpPr>
          <p:spPr bwMode="auto">
            <a:xfrm flipH="1">
              <a:off x="1152"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03" name="Line 24">
              <a:extLst>
                <a:ext uri="{FF2B5EF4-FFF2-40B4-BE49-F238E27FC236}">
                  <a16:creationId xmlns:a16="http://schemas.microsoft.com/office/drawing/2014/main" id="{CF475C39-D1CB-3F0B-157A-4D89284075D8}"/>
                </a:ext>
              </a:extLst>
            </p:cNvPr>
            <p:cNvSpPr>
              <a:spLocks noChangeShapeType="1"/>
            </p:cNvSpPr>
            <p:nvPr/>
          </p:nvSpPr>
          <p:spPr bwMode="auto">
            <a:xfrm flipH="1">
              <a:off x="1632"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04" name="Line 25">
              <a:extLst>
                <a:ext uri="{FF2B5EF4-FFF2-40B4-BE49-F238E27FC236}">
                  <a16:creationId xmlns:a16="http://schemas.microsoft.com/office/drawing/2014/main" id="{04DA93CF-3C45-F85D-596F-717D0D4B9E77}"/>
                </a:ext>
              </a:extLst>
            </p:cNvPr>
            <p:cNvSpPr>
              <a:spLocks noChangeShapeType="1"/>
            </p:cNvSpPr>
            <p:nvPr/>
          </p:nvSpPr>
          <p:spPr bwMode="auto">
            <a:xfrm flipH="1">
              <a:off x="1872"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05" name="Line 26">
              <a:extLst>
                <a:ext uri="{FF2B5EF4-FFF2-40B4-BE49-F238E27FC236}">
                  <a16:creationId xmlns:a16="http://schemas.microsoft.com/office/drawing/2014/main" id="{C205858B-F66C-66FC-8488-0A963F5B6C17}"/>
                </a:ext>
              </a:extLst>
            </p:cNvPr>
            <p:cNvSpPr>
              <a:spLocks noChangeShapeType="1"/>
            </p:cNvSpPr>
            <p:nvPr/>
          </p:nvSpPr>
          <p:spPr bwMode="auto">
            <a:xfrm flipH="1">
              <a:off x="2064"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06" name="Line 27">
              <a:extLst>
                <a:ext uri="{FF2B5EF4-FFF2-40B4-BE49-F238E27FC236}">
                  <a16:creationId xmlns:a16="http://schemas.microsoft.com/office/drawing/2014/main" id="{A02A73E9-35A2-1EF0-99B3-01F64FACAAEA}"/>
                </a:ext>
              </a:extLst>
            </p:cNvPr>
            <p:cNvSpPr>
              <a:spLocks noChangeShapeType="1"/>
            </p:cNvSpPr>
            <p:nvPr/>
          </p:nvSpPr>
          <p:spPr bwMode="auto">
            <a:xfrm flipH="1">
              <a:off x="2256"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07" name="Line 28">
              <a:extLst>
                <a:ext uri="{FF2B5EF4-FFF2-40B4-BE49-F238E27FC236}">
                  <a16:creationId xmlns:a16="http://schemas.microsoft.com/office/drawing/2014/main" id="{306B2DAA-82F7-C396-5045-70BF59A0283C}"/>
                </a:ext>
              </a:extLst>
            </p:cNvPr>
            <p:cNvSpPr>
              <a:spLocks noChangeShapeType="1"/>
            </p:cNvSpPr>
            <p:nvPr/>
          </p:nvSpPr>
          <p:spPr bwMode="auto">
            <a:xfrm flipH="1">
              <a:off x="2688" y="270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08" name="Text Box 29">
              <a:extLst>
                <a:ext uri="{FF2B5EF4-FFF2-40B4-BE49-F238E27FC236}">
                  <a16:creationId xmlns:a16="http://schemas.microsoft.com/office/drawing/2014/main" id="{9E3461EF-FEC2-D71A-30B0-ACB6FBBF90F0}"/>
                </a:ext>
              </a:extLst>
            </p:cNvPr>
            <p:cNvSpPr txBox="1">
              <a:spLocks noChangeArrowheads="1"/>
            </p:cNvSpPr>
            <p:nvPr/>
          </p:nvSpPr>
          <p:spPr bwMode="auto">
            <a:xfrm flipH="1">
              <a:off x="2616" y="2804"/>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8</a:t>
              </a:r>
            </a:p>
          </p:txBody>
        </p:sp>
        <p:sp>
          <p:nvSpPr>
            <p:cNvPr id="50209" name="Line 30">
              <a:extLst>
                <a:ext uri="{FF2B5EF4-FFF2-40B4-BE49-F238E27FC236}">
                  <a16:creationId xmlns:a16="http://schemas.microsoft.com/office/drawing/2014/main" id="{19C337CA-2C65-E826-8A12-CAC6EB62163F}"/>
                </a:ext>
              </a:extLst>
            </p:cNvPr>
            <p:cNvSpPr>
              <a:spLocks noChangeShapeType="1"/>
            </p:cNvSpPr>
            <p:nvPr/>
          </p:nvSpPr>
          <p:spPr bwMode="auto">
            <a:xfrm flipH="1">
              <a:off x="2928"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10" name="Line 31">
              <a:extLst>
                <a:ext uri="{FF2B5EF4-FFF2-40B4-BE49-F238E27FC236}">
                  <a16:creationId xmlns:a16="http://schemas.microsoft.com/office/drawing/2014/main" id="{C1EB44D5-62DE-506D-20B3-344C412C2143}"/>
                </a:ext>
              </a:extLst>
            </p:cNvPr>
            <p:cNvSpPr>
              <a:spLocks noChangeShapeType="1"/>
            </p:cNvSpPr>
            <p:nvPr/>
          </p:nvSpPr>
          <p:spPr bwMode="auto">
            <a:xfrm flipH="1">
              <a:off x="3120"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11" name="Line 32">
              <a:extLst>
                <a:ext uri="{FF2B5EF4-FFF2-40B4-BE49-F238E27FC236}">
                  <a16:creationId xmlns:a16="http://schemas.microsoft.com/office/drawing/2014/main" id="{ADE48C12-6CAA-E9DD-B471-6FE82EF3BF30}"/>
                </a:ext>
              </a:extLst>
            </p:cNvPr>
            <p:cNvSpPr>
              <a:spLocks noChangeShapeType="1"/>
            </p:cNvSpPr>
            <p:nvPr/>
          </p:nvSpPr>
          <p:spPr bwMode="auto">
            <a:xfrm flipH="1">
              <a:off x="3312"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12" name="Line 33">
              <a:extLst>
                <a:ext uri="{FF2B5EF4-FFF2-40B4-BE49-F238E27FC236}">
                  <a16:creationId xmlns:a16="http://schemas.microsoft.com/office/drawing/2014/main" id="{4DF69657-5B81-F792-9199-D3C97412161C}"/>
                </a:ext>
              </a:extLst>
            </p:cNvPr>
            <p:cNvSpPr>
              <a:spLocks noChangeShapeType="1"/>
            </p:cNvSpPr>
            <p:nvPr/>
          </p:nvSpPr>
          <p:spPr bwMode="auto">
            <a:xfrm flipH="1">
              <a:off x="3456" y="270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13" name="Text Box 34">
              <a:extLst>
                <a:ext uri="{FF2B5EF4-FFF2-40B4-BE49-F238E27FC236}">
                  <a16:creationId xmlns:a16="http://schemas.microsoft.com/office/drawing/2014/main" id="{EFB53EA3-ACA0-E92C-8E99-3982742F9068}"/>
                </a:ext>
              </a:extLst>
            </p:cNvPr>
            <p:cNvSpPr txBox="1">
              <a:spLocks noChangeArrowheads="1"/>
            </p:cNvSpPr>
            <p:nvPr/>
          </p:nvSpPr>
          <p:spPr bwMode="auto">
            <a:xfrm flipH="1">
              <a:off x="3346" y="2804"/>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12</a:t>
              </a:r>
            </a:p>
          </p:txBody>
        </p:sp>
        <p:sp>
          <p:nvSpPr>
            <p:cNvPr id="50214" name="Line 35">
              <a:extLst>
                <a:ext uri="{FF2B5EF4-FFF2-40B4-BE49-F238E27FC236}">
                  <a16:creationId xmlns:a16="http://schemas.microsoft.com/office/drawing/2014/main" id="{9E6D6293-6617-2985-9CD4-071FB7FB4375}"/>
                </a:ext>
              </a:extLst>
            </p:cNvPr>
            <p:cNvSpPr>
              <a:spLocks noChangeShapeType="1"/>
            </p:cNvSpPr>
            <p:nvPr/>
          </p:nvSpPr>
          <p:spPr bwMode="auto">
            <a:xfrm flipH="1">
              <a:off x="3696"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15" name="Line 36">
              <a:extLst>
                <a:ext uri="{FF2B5EF4-FFF2-40B4-BE49-F238E27FC236}">
                  <a16:creationId xmlns:a16="http://schemas.microsoft.com/office/drawing/2014/main" id="{4A3E57D6-2951-2C93-902D-010E81011807}"/>
                </a:ext>
              </a:extLst>
            </p:cNvPr>
            <p:cNvSpPr>
              <a:spLocks noChangeShapeType="1"/>
            </p:cNvSpPr>
            <p:nvPr/>
          </p:nvSpPr>
          <p:spPr bwMode="auto">
            <a:xfrm flipH="1">
              <a:off x="3888"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216" name="Line 37">
              <a:extLst>
                <a:ext uri="{FF2B5EF4-FFF2-40B4-BE49-F238E27FC236}">
                  <a16:creationId xmlns:a16="http://schemas.microsoft.com/office/drawing/2014/main" id="{4C87EF22-FE9B-8063-7955-BB128E160394}"/>
                </a:ext>
              </a:extLst>
            </p:cNvPr>
            <p:cNvSpPr>
              <a:spLocks noChangeShapeType="1"/>
            </p:cNvSpPr>
            <p:nvPr/>
          </p:nvSpPr>
          <p:spPr bwMode="auto">
            <a:xfrm flipH="1">
              <a:off x="4080"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36" name="Rectangle 35">
            <a:extLst>
              <a:ext uri="{FF2B5EF4-FFF2-40B4-BE49-F238E27FC236}">
                <a16:creationId xmlns:a16="http://schemas.microsoft.com/office/drawing/2014/main" id="{AC3DE4C8-FCD3-245D-8E9B-A9E9DCE136C9}"/>
              </a:ext>
            </a:extLst>
          </p:cNvPr>
          <p:cNvSpPr/>
          <p:nvPr/>
        </p:nvSpPr>
        <p:spPr>
          <a:xfrm>
            <a:off x="2460625" y="5237163"/>
            <a:ext cx="7820025" cy="1230312"/>
          </a:xfrm>
          <a:prstGeom prst="rect">
            <a:avLst/>
          </a:prstGeom>
        </p:spPr>
        <p:txBody>
          <a:bodyPr>
            <a:spAutoFit/>
          </a:bodyPr>
          <a:lstStyle/>
          <a:p>
            <a:pPr eaLnBrk="1" hangingPunct="1">
              <a:buClr>
                <a:schemeClr val="accent3"/>
              </a:buClr>
              <a:buSzPct val="135000"/>
              <a:buFont typeface="Wingdings" pitchFamily="2" charset="2"/>
              <a:buChar char="§"/>
              <a:tabLst>
                <a:tab pos="1603375" algn="ctr"/>
                <a:tab pos="3254375" algn="ctr"/>
                <a:tab pos="5143500" algn="ctr"/>
              </a:tabLst>
              <a:defRPr/>
            </a:pPr>
            <a:r>
              <a:rPr lang="en-US" altLang="en-US" sz="2800" b="1" dirty="0">
                <a:latin typeface="Times New Roman" panose="02020603050405020304" pitchFamily="18" charset="0"/>
                <a:cs typeface="Times New Roman" panose="02020603050405020304" pitchFamily="18" charset="0"/>
              </a:rPr>
              <a:t>Average waiting time = (0 + 6 + 3 + 7)/4 = 4</a:t>
            </a:r>
          </a:p>
          <a:p>
            <a:pPr eaLnBrk="1" hangingPunct="1">
              <a:buClr>
                <a:schemeClr val="accent3"/>
              </a:buClr>
              <a:buSzPct val="135000"/>
              <a:buFont typeface="Wingdings" pitchFamily="2" charset="2"/>
              <a:buChar char="§"/>
              <a:tabLst>
                <a:tab pos="1603375" algn="ctr"/>
                <a:tab pos="3254375" algn="ctr"/>
                <a:tab pos="5143500" algn="ctr"/>
              </a:tabLst>
              <a:defRPr/>
            </a:pPr>
            <a:r>
              <a:rPr lang="en-US" altLang="en-US" sz="2800" b="1" dirty="0">
                <a:latin typeface="Times New Roman" panose="02020603050405020304" pitchFamily="18" charset="0"/>
                <a:cs typeface="Times New Roman" panose="02020603050405020304" pitchFamily="18" charset="0"/>
              </a:rPr>
              <a:t>Average Turnaround Time = (7+10+4+11)/4=8</a:t>
            </a:r>
          </a:p>
          <a:p>
            <a:pPr eaLnBrk="1" hangingPunct="1">
              <a:buClr>
                <a:schemeClr val="accent3"/>
              </a:buClr>
              <a:buSzPct val="135000"/>
              <a:buFont typeface="Wingdings" pitchFamily="2" charset="2"/>
              <a:buChar char="§"/>
              <a:tabLst>
                <a:tab pos="1603375" algn="ctr"/>
                <a:tab pos="3254375" algn="ctr"/>
                <a:tab pos="5143500" algn="ctr"/>
              </a:tabLst>
              <a:defRPr/>
            </a:pPr>
            <a:endParaRPr lang="en-US" altLang="en-US" b="1" dirty="0">
              <a:latin typeface="+mn-lt"/>
            </a:endParaRPr>
          </a:p>
        </p:txBody>
      </p:sp>
      <p:pic>
        <p:nvPicPr>
          <p:cNvPr id="50182" name="Picture 6">
            <a:extLst>
              <a:ext uri="{FF2B5EF4-FFF2-40B4-BE49-F238E27FC236}">
                <a16:creationId xmlns:a16="http://schemas.microsoft.com/office/drawing/2014/main" id="{4B193D40-1B18-CE18-FFB2-88259E58DA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6BDC520A-4341-991B-C1A9-BBDCD118C6BC}"/>
              </a:ext>
            </a:extLst>
          </p:cNvPr>
          <p:cNvSpPr>
            <a:spLocks noGrp="1"/>
          </p:cNvSpPr>
          <p:nvPr>
            <p:ph type="dt" sz="quarter" idx="10"/>
          </p:nvPr>
        </p:nvSpPr>
        <p:spPr/>
        <p:txBody>
          <a:bodyPr/>
          <a:lstStyle/>
          <a:p>
            <a:pPr>
              <a:defRPr/>
            </a:pPr>
            <a:fld id="{8D050190-EFD2-4156-857A-D3F59744B198}" type="datetime1">
              <a:rPr lang="en-US"/>
              <a:pPr>
                <a:defRPr/>
              </a:pPr>
              <a:t>8/5/2025</a:t>
            </a:fld>
            <a:endParaRPr lang="en-US"/>
          </a:p>
        </p:txBody>
      </p:sp>
      <p:sp>
        <p:nvSpPr>
          <p:cNvPr id="3" name="Footer Placeholder 2">
            <a:extLst>
              <a:ext uri="{FF2B5EF4-FFF2-40B4-BE49-F238E27FC236}">
                <a16:creationId xmlns:a16="http://schemas.microsoft.com/office/drawing/2014/main" id="{42A2C360-443D-F649-8530-5178B2F9738E}"/>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DE5F5A68-261C-59D3-176F-7AB80CD9FD5B}"/>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ADB4F1-071D-45F5-B70F-D39282BFAB04}" type="slidenum">
              <a:rPr lang="en-US" altLang="en-US">
                <a:solidFill>
                  <a:srgbClr val="898989"/>
                </a:solidFill>
              </a:rPr>
              <a:pPr/>
              <a:t>121</a:t>
            </a:fld>
            <a:endParaRPr lang="en-US" altLang="en-US">
              <a:solidFill>
                <a:srgbClr val="898989"/>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9"/>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400" b="1" i="0" u="none">
                <a:solidFill>
                  <a:schemeClr val="dk1"/>
                </a:solidFill>
                <a:latin typeface="Calibri"/>
                <a:ea typeface="Calibri"/>
                <a:cs typeface="Calibri"/>
                <a:sym typeface="Calibri"/>
              </a:rPr>
              <a:t>Non Preemptive SJF Ex2</a:t>
            </a:r>
            <a:endParaRPr/>
          </a:p>
        </p:txBody>
      </p:sp>
      <p:sp>
        <p:nvSpPr>
          <p:cNvPr id="507" name="Google Shape;507;p29"/>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08" name="Google Shape;508;p29"/>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9" name="Google Shape;509;p2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122</a:t>
            </a:fld>
            <a:endParaRPr sz="1400" b="0" i="0" u="none" strike="noStrike" cap="none">
              <a:solidFill>
                <a:srgbClr val="000000"/>
              </a:solidFill>
              <a:latin typeface="Arial"/>
              <a:ea typeface="Arial"/>
              <a:cs typeface="Arial"/>
              <a:sym typeface="Arial"/>
            </a:endParaRPr>
          </a:p>
        </p:txBody>
      </p:sp>
      <p:graphicFrame>
        <p:nvGraphicFramePr>
          <p:cNvPr id="510" name="Google Shape;510;p29"/>
          <p:cNvGraphicFramePr/>
          <p:nvPr>
            <p:extLst>
              <p:ext uri="{D42A27DB-BD31-4B8C-83A1-F6EECF244321}">
                <p14:modId xmlns:p14="http://schemas.microsoft.com/office/powerpoint/2010/main" val="2017796693"/>
              </p:ext>
            </p:extLst>
          </p:nvPr>
        </p:nvGraphicFramePr>
        <p:xfrm>
          <a:off x="1271587" y="1944687"/>
          <a:ext cx="7775888" cy="3270200"/>
        </p:xfrm>
        <a:graphic>
          <a:graphicData uri="http://schemas.openxmlformats.org/drawingml/2006/table">
            <a:tbl>
              <a:tblPr>
                <a:noFill/>
              </a:tblPr>
              <a:tblGrid>
                <a:gridCol w="962363">
                  <a:extLst>
                    <a:ext uri="{9D8B030D-6E8A-4147-A177-3AD203B41FA5}">
                      <a16:colId xmlns:a16="http://schemas.microsoft.com/office/drawing/2014/main" val="20000"/>
                    </a:ext>
                  </a:extLst>
                </a:gridCol>
                <a:gridCol w="126205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1387475">
                  <a:extLst>
                    <a:ext uri="{9D8B030D-6E8A-4147-A177-3AD203B41FA5}">
                      <a16:colId xmlns:a16="http://schemas.microsoft.com/office/drawing/2014/main" val="20004"/>
                    </a:ext>
                  </a:extLst>
                </a:gridCol>
                <a:gridCol w="1389050">
                  <a:extLst>
                    <a:ext uri="{9D8B030D-6E8A-4147-A177-3AD203B41FA5}">
                      <a16:colId xmlns:a16="http://schemas.microsoft.com/office/drawing/2014/main" val="20005"/>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Process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BT</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CT</a:t>
                      </a:r>
                      <a:endParaRPr lang="en-US"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lang="en-US"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lang="en-US"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lang="en-US"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9"/>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400" b="1" i="0" u="none">
                <a:solidFill>
                  <a:schemeClr val="dk1"/>
                </a:solidFill>
                <a:latin typeface="Calibri"/>
                <a:ea typeface="Calibri"/>
                <a:cs typeface="Calibri"/>
                <a:sym typeface="Calibri"/>
              </a:rPr>
              <a:t>Non Preemptive SJF Ex2</a:t>
            </a:r>
            <a:endParaRPr/>
          </a:p>
        </p:txBody>
      </p:sp>
      <p:sp>
        <p:nvSpPr>
          <p:cNvPr id="507" name="Google Shape;507;p29"/>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08" name="Google Shape;508;p29"/>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9" name="Google Shape;509;p2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123</a:t>
            </a:fld>
            <a:endParaRPr sz="1400" b="0" i="0" u="none" strike="noStrike" cap="none">
              <a:solidFill>
                <a:srgbClr val="000000"/>
              </a:solidFill>
              <a:latin typeface="Arial"/>
              <a:ea typeface="Arial"/>
              <a:cs typeface="Arial"/>
              <a:sym typeface="Arial"/>
            </a:endParaRPr>
          </a:p>
        </p:txBody>
      </p:sp>
      <p:graphicFrame>
        <p:nvGraphicFramePr>
          <p:cNvPr id="510" name="Google Shape;510;p29"/>
          <p:cNvGraphicFramePr/>
          <p:nvPr>
            <p:extLst>
              <p:ext uri="{D42A27DB-BD31-4B8C-83A1-F6EECF244321}">
                <p14:modId xmlns:p14="http://schemas.microsoft.com/office/powerpoint/2010/main" val="533345978"/>
              </p:ext>
            </p:extLst>
          </p:nvPr>
        </p:nvGraphicFramePr>
        <p:xfrm>
          <a:off x="1271587" y="1944687"/>
          <a:ext cx="8328000" cy="3270200"/>
        </p:xfrm>
        <a:graphic>
          <a:graphicData uri="http://schemas.openxmlformats.org/drawingml/2006/table">
            <a:tbl>
              <a:tblPr>
                <a:noFill/>
              </a:tblPr>
              <a:tblGrid>
                <a:gridCol w="1514475">
                  <a:extLst>
                    <a:ext uri="{9D8B030D-6E8A-4147-A177-3AD203B41FA5}">
                      <a16:colId xmlns:a16="http://schemas.microsoft.com/office/drawing/2014/main" val="20000"/>
                    </a:ext>
                  </a:extLst>
                </a:gridCol>
                <a:gridCol w="126205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1387475">
                  <a:extLst>
                    <a:ext uri="{9D8B030D-6E8A-4147-A177-3AD203B41FA5}">
                      <a16:colId xmlns:a16="http://schemas.microsoft.com/office/drawing/2014/main" val="20004"/>
                    </a:ext>
                  </a:extLst>
                </a:gridCol>
                <a:gridCol w="1389050">
                  <a:extLst>
                    <a:ext uri="{9D8B030D-6E8A-4147-A177-3AD203B41FA5}">
                      <a16:colId xmlns:a16="http://schemas.microsoft.com/office/drawing/2014/main" val="20005"/>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Process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BT</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9</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92B51475-96C0-65FD-820C-D7E4F3878623}"/>
              </a:ext>
            </a:extLst>
          </p:cNvPr>
          <p:cNvSpPr>
            <a:spLocks noGrp="1" noChangeArrowheads="1"/>
          </p:cNvSpPr>
          <p:nvPr>
            <p:ph type="title"/>
          </p:nvPr>
        </p:nvSpPr>
        <p:spPr>
          <a:xfrm>
            <a:off x="1465263" y="919163"/>
            <a:ext cx="10142537" cy="488950"/>
          </a:xfrm>
        </p:spPr>
        <p:txBody>
          <a:bodyPr/>
          <a:lstStyle/>
          <a:p>
            <a:pPr eaLnBrk="1" hangingPunct="1"/>
            <a:r>
              <a:rPr lang="en-US" altLang="zh-TW" b="1">
                <a:latin typeface="Times New Roman" panose="02020603050405020304" pitchFamily="18" charset="0"/>
                <a:cs typeface="Times New Roman" panose="02020603050405020304" pitchFamily="18" charset="0"/>
              </a:rPr>
              <a:t>Shortest Job First Preemptive or Shortest Remaining Time</a:t>
            </a:r>
            <a:endParaRPr lang="en-US" altLang="en-US" b="1">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4" name="Date Placeholder 3">
            <a:extLst>
              <a:ext uri="{FF2B5EF4-FFF2-40B4-BE49-F238E27FC236}">
                <a16:creationId xmlns:a16="http://schemas.microsoft.com/office/drawing/2014/main" id="{13A2F0C1-55BC-E317-E87F-663DF6436B09}"/>
              </a:ext>
            </a:extLst>
          </p:cNvPr>
          <p:cNvSpPr>
            <a:spLocks noGrp="1"/>
          </p:cNvSpPr>
          <p:nvPr>
            <p:ph type="dt" sz="quarter" idx="10"/>
          </p:nvPr>
        </p:nvSpPr>
        <p:spPr/>
        <p:txBody>
          <a:bodyPr/>
          <a:lstStyle/>
          <a:p>
            <a:pPr>
              <a:defRPr/>
            </a:pPr>
            <a:fld id="{8126D999-2CCA-438D-A2DB-1893C717320C}" type="datetime1">
              <a:rPr lang="en-US"/>
              <a:pPr>
                <a:defRPr/>
              </a:pPr>
              <a:t>8/5/2025</a:t>
            </a:fld>
            <a:endParaRPr lang="en-US"/>
          </a:p>
        </p:txBody>
      </p:sp>
      <p:sp>
        <p:nvSpPr>
          <p:cNvPr id="5" name="Footer Placeholder 4">
            <a:extLst>
              <a:ext uri="{FF2B5EF4-FFF2-40B4-BE49-F238E27FC236}">
                <a16:creationId xmlns:a16="http://schemas.microsoft.com/office/drawing/2014/main" id="{CE5BAFF1-A6D7-F29F-625D-773ED513F1F6}"/>
              </a:ext>
            </a:extLst>
          </p:cNvPr>
          <p:cNvSpPr>
            <a:spLocks noGrp="1"/>
          </p:cNvSpPr>
          <p:nvPr>
            <p:ph type="ftr" sz="quarter" idx="11"/>
          </p:nvPr>
        </p:nvSpPr>
        <p:spPr/>
        <p:txBody>
          <a:bodyPr/>
          <a:lstStyle/>
          <a:p>
            <a:pPr>
              <a:defRPr/>
            </a:pPr>
            <a:endParaRPr lang="en-US"/>
          </a:p>
        </p:txBody>
      </p:sp>
      <p:sp>
        <p:nvSpPr>
          <p:cNvPr id="52229" name="Slide Number Placeholder 5">
            <a:extLst>
              <a:ext uri="{FF2B5EF4-FFF2-40B4-BE49-F238E27FC236}">
                <a16:creationId xmlns:a16="http://schemas.microsoft.com/office/drawing/2014/main" id="{334091B7-5B61-6379-651C-D1F0D50634F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209D9BDF-7B11-4753-93DD-8AA051DF66D8}" type="slidenum">
              <a:rPr lang="en-US" altLang="en-US" sz="1000">
                <a:solidFill>
                  <a:srgbClr val="FFFFFF"/>
                </a:solidFill>
              </a:rPr>
              <a:pPr>
                <a:lnSpc>
                  <a:spcPct val="100000"/>
                </a:lnSpc>
                <a:spcBef>
                  <a:spcPct val="0"/>
                </a:spcBef>
                <a:buFontTx/>
                <a:buNone/>
              </a:pPr>
              <a:t>124</a:t>
            </a:fld>
            <a:endParaRPr lang="en-US" altLang="en-US" sz="1000">
              <a:solidFill>
                <a:srgbClr val="FFFFFF"/>
              </a:solidFill>
            </a:endParaRPr>
          </a:p>
        </p:txBody>
      </p:sp>
      <p:sp>
        <p:nvSpPr>
          <p:cNvPr id="52230" name="Rectangle 7">
            <a:extLst>
              <a:ext uri="{FF2B5EF4-FFF2-40B4-BE49-F238E27FC236}">
                <a16:creationId xmlns:a16="http://schemas.microsoft.com/office/drawing/2014/main" id="{58FA24A2-B705-EDFD-B720-2ADB32750B2E}"/>
              </a:ext>
            </a:extLst>
          </p:cNvPr>
          <p:cNvSpPr>
            <a:spLocks noChangeArrowheads="1"/>
          </p:cNvSpPr>
          <p:nvPr/>
        </p:nvSpPr>
        <p:spPr bwMode="auto">
          <a:xfrm>
            <a:off x="330200" y="1958975"/>
            <a:ext cx="11618913"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pPr>
            <a:r>
              <a:rPr lang="en-US" altLang="zh-TW">
                <a:latin typeface="Times New Roman" panose="02020603050405020304" pitchFamily="18" charset="0"/>
                <a:cs typeface="Times New Roman" panose="02020603050405020304" pitchFamily="18" charset="0"/>
              </a:rPr>
              <a:t>It is a preemptive version of SJF. In this policy, scheduler always chooses the process that has the </a:t>
            </a:r>
            <a:r>
              <a:rPr lang="en-US" altLang="zh-TW" b="1">
                <a:solidFill>
                  <a:srgbClr val="FF0000"/>
                </a:solidFill>
                <a:latin typeface="Times New Roman" panose="02020603050405020304" pitchFamily="18" charset="0"/>
                <a:cs typeface="Times New Roman" panose="02020603050405020304" pitchFamily="18" charset="0"/>
              </a:rPr>
              <a:t>shortest expected remaining processing time. </a:t>
            </a:r>
          </a:p>
          <a:p>
            <a:pPr eaLnBrk="1" hangingPunct="1">
              <a:lnSpc>
                <a:spcPct val="80000"/>
              </a:lnSpc>
              <a:spcBef>
                <a:spcPct val="0"/>
              </a:spcBef>
            </a:pPr>
            <a:endParaRPr lang="en-US" altLang="zh-TW">
              <a:latin typeface="Times New Roman" panose="02020603050405020304" pitchFamily="18" charset="0"/>
              <a:cs typeface="Times New Roman" panose="02020603050405020304" pitchFamily="18" charset="0"/>
            </a:endParaRPr>
          </a:p>
          <a:p>
            <a:pPr eaLnBrk="1" hangingPunct="1">
              <a:lnSpc>
                <a:spcPct val="80000"/>
              </a:lnSpc>
              <a:spcBef>
                <a:spcPct val="0"/>
              </a:spcBef>
            </a:pPr>
            <a:r>
              <a:rPr lang="en-US" altLang="zh-TW">
                <a:latin typeface="Times New Roman" panose="02020603050405020304" pitchFamily="18" charset="0"/>
                <a:cs typeface="Times New Roman" panose="02020603050405020304" pitchFamily="18" charset="0"/>
              </a:rPr>
              <a:t>When a new process arrives in the ready queue, it may in fact have a shorter remaining time than the currently running process. </a:t>
            </a:r>
          </a:p>
          <a:p>
            <a:pPr eaLnBrk="1" hangingPunct="1">
              <a:lnSpc>
                <a:spcPct val="80000"/>
              </a:lnSpc>
              <a:spcBef>
                <a:spcPct val="0"/>
              </a:spcBef>
            </a:pPr>
            <a:endParaRPr lang="en-US" altLang="zh-TW">
              <a:latin typeface="Times New Roman" panose="02020603050405020304" pitchFamily="18" charset="0"/>
              <a:cs typeface="Times New Roman" panose="02020603050405020304" pitchFamily="18" charset="0"/>
            </a:endParaRPr>
          </a:p>
          <a:p>
            <a:pPr eaLnBrk="1" hangingPunct="1">
              <a:lnSpc>
                <a:spcPct val="80000"/>
              </a:lnSpc>
              <a:spcBef>
                <a:spcPct val="0"/>
              </a:spcBef>
            </a:pPr>
            <a:r>
              <a:rPr lang="en-US" altLang="zh-TW">
                <a:latin typeface="Times New Roman" panose="02020603050405020304" pitchFamily="18" charset="0"/>
                <a:cs typeface="Times New Roman" panose="02020603050405020304" pitchFamily="18" charset="0"/>
              </a:rPr>
              <a:t>Accordingly, the scheduler may preempt whenever a new process becomes ready. </a:t>
            </a:r>
          </a:p>
          <a:p>
            <a:pPr eaLnBrk="1" hangingPunct="1">
              <a:lnSpc>
                <a:spcPct val="80000"/>
              </a:lnSpc>
              <a:spcBef>
                <a:spcPct val="0"/>
              </a:spcBef>
            </a:pPr>
            <a:endParaRPr lang="en-US" altLang="zh-TW">
              <a:latin typeface="Times New Roman" panose="02020603050405020304" pitchFamily="18" charset="0"/>
              <a:cs typeface="Times New Roman" panose="02020603050405020304" pitchFamily="18" charset="0"/>
            </a:endParaRPr>
          </a:p>
          <a:p>
            <a:pPr eaLnBrk="1" hangingPunct="1">
              <a:lnSpc>
                <a:spcPct val="80000"/>
              </a:lnSpc>
              <a:spcBef>
                <a:spcPct val="0"/>
              </a:spcBef>
            </a:pPr>
            <a:r>
              <a:rPr lang="en-US" altLang="zh-TW">
                <a:latin typeface="Times New Roman" panose="02020603050405020304" pitchFamily="18" charset="0"/>
                <a:cs typeface="Times New Roman" panose="02020603050405020304" pitchFamily="18" charset="0"/>
              </a:rPr>
              <a:t>Scheduler must have an estimate of processing time to perform the selection function</a:t>
            </a:r>
            <a:r>
              <a:rPr lang="en-US" altLang="zh-TW" sz="1800">
                <a:latin typeface="Arial" panose="020B0604020202020204" pitchFamily="34" charset="0"/>
              </a:rPr>
              <a:t>.</a:t>
            </a:r>
            <a:endParaRPr lang="en-US" altLang="zh-TW" sz="1800" b="1">
              <a:latin typeface="Arial" panose="020B0604020202020204" pitchFamily="34" charset="0"/>
            </a:endParaRPr>
          </a:p>
        </p:txBody>
      </p:sp>
      <p:pic>
        <p:nvPicPr>
          <p:cNvPr id="52231" name="Picture 6">
            <a:extLst>
              <a:ext uri="{FF2B5EF4-FFF2-40B4-BE49-F238E27FC236}">
                <a16:creationId xmlns:a16="http://schemas.microsoft.com/office/drawing/2014/main" id="{C56C009F-5D87-58BE-0EDB-05028973F5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8403C-9920-9868-EE2D-FF755A462202}"/>
              </a:ext>
            </a:extLst>
          </p:cNvPr>
          <p:cNvSpPr>
            <a:spLocks noGrp="1" noChangeArrowheads="1"/>
          </p:cNvSpPr>
          <p:nvPr>
            <p:ph type="title"/>
          </p:nvPr>
        </p:nvSpPr>
        <p:spPr>
          <a:xfrm>
            <a:off x="1562100" y="677863"/>
            <a:ext cx="10428288" cy="487362"/>
          </a:xfrm>
        </p:spPr>
        <p:txBody>
          <a:bodyPr/>
          <a:lstStyle/>
          <a:p>
            <a:pPr eaLnBrk="1" hangingPunct="1"/>
            <a:r>
              <a:rPr lang="en-US" altLang="zh-TW" sz="3200" b="1">
                <a:latin typeface="Times New Roman" panose="02020603050405020304" pitchFamily="18" charset="0"/>
                <a:cs typeface="Times New Roman" panose="02020603050405020304" pitchFamily="18" charset="0"/>
              </a:rPr>
              <a:t>Shortest Job First Preemptive or Shortest Remaining Time: characteristics </a:t>
            </a:r>
            <a:endParaRPr lang="en-US" altLang="en-US" sz="3200" b="1">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4" name="Date Placeholder 3">
            <a:extLst>
              <a:ext uri="{FF2B5EF4-FFF2-40B4-BE49-F238E27FC236}">
                <a16:creationId xmlns:a16="http://schemas.microsoft.com/office/drawing/2014/main" id="{42360676-F2C0-F162-EDC9-725B736AB305}"/>
              </a:ext>
            </a:extLst>
          </p:cNvPr>
          <p:cNvSpPr>
            <a:spLocks noGrp="1"/>
          </p:cNvSpPr>
          <p:nvPr>
            <p:ph type="dt" sz="quarter" idx="10"/>
          </p:nvPr>
        </p:nvSpPr>
        <p:spPr/>
        <p:txBody>
          <a:bodyPr/>
          <a:lstStyle/>
          <a:p>
            <a:pPr>
              <a:defRPr/>
            </a:pPr>
            <a:fld id="{149B1984-61EC-493E-8893-30EB71407AFC}" type="datetime1">
              <a:rPr lang="en-US"/>
              <a:pPr>
                <a:defRPr/>
              </a:pPr>
              <a:t>8/5/2025</a:t>
            </a:fld>
            <a:endParaRPr lang="en-US"/>
          </a:p>
        </p:txBody>
      </p:sp>
      <p:sp>
        <p:nvSpPr>
          <p:cNvPr id="5" name="Footer Placeholder 4">
            <a:extLst>
              <a:ext uri="{FF2B5EF4-FFF2-40B4-BE49-F238E27FC236}">
                <a16:creationId xmlns:a16="http://schemas.microsoft.com/office/drawing/2014/main" id="{DF5E7487-04BA-C62F-12C9-C58FE99B849C}"/>
              </a:ext>
            </a:extLst>
          </p:cNvPr>
          <p:cNvSpPr>
            <a:spLocks noGrp="1"/>
          </p:cNvSpPr>
          <p:nvPr>
            <p:ph type="ftr" sz="quarter" idx="11"/>
          </p:nvPr>
        </p:nvSpPr>
        <p:spPr/>
        <p:txBody>
          <a:bodyPr/>
          <a:lstStyle/>
          <a:p>
            <a:pPr>
              <a:defRPr/>
            </a:pPr>
            <a:endParaRPr lang="en-US"/>
          </a:p>
        </p:txBody>
      </p:sp>
      <p:sp>
        <p:nvSpPr>
          <p:cNvPr id="53253" name="Slide Number Placeholder 5">
            <a:extLst>
              <a:ext uri="{FF2B5EF4-FFF2-40B4-BE49-F238E27FC236}">
                <a16:creationId xmlns:a16="http://schemas.microsoft.com/office/drawing/2014/main" id="{5515212E-7272-966F-0EC1-C5DE6E8871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B09F98A1-D6F4-466A-AE5F-4E87D848159C}" type="slidenum">
              <a:rPr lang="en-US" altLang="en-US" sz="1000">
                <a:solidFill>
                  <a:srgbClr val="FFFFFF"/>
                </a:solidFill>
              </a:rPr>
              <a:pPr>
                <a:lnSpc>
                  <a:spcPct val="100000"/>
                </a:lnSpc>
                <a:spcBef>
                  <a:spcPct val="0"/>
                </a:spcBef>
                <a:buFontTx/>
                <a:buNone/>
              </a:pPr>
              <a:t>125</a:t>
            </a:fld>
            <a:endParaRPr lang="en-US" altLang="en-US" sz="1000">
              <a:solidFill>
                <a:srgbClr val="FFFFFF"/>
              </a:solidFill>
            </a:endParaRPr>
          </a:p>
        </p:txBody>
      </p:sp>
      <p:sp>
        <p:nvSpPr>
          <p:cNvPr id="53254" name="Rectangle 6">
            <a:extLst>
              <a:ext uri="{FF2B5EF4-FFF2-40B4-BE49-F238E27FC236}">
                <a16:creationId xmlns:a16="http://schemas.microsoft.com/office/drawing/2014/main" id="{4EC13A04-76DD-8FEE-FE21-A5CD8FE48D07}"/>
              </a:ext>
            </a:extLst>
          </p:cNvPr>
          <p:cNvSpPr>
            <a:spLocks noChangeArrowheads="1"/>
          </p:cNvSpPr>
          <p:nvPr/>
        </p:nvSpPr>
        <p:spPr bwMode="auto">
          <a:xfrm>
            <a:off x="117475" y="1878013"/>
            <a:ext cx="11644313"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pPr>
            <a:r>
              <a:rPr lang="en-US" altLang="zh-TW" sz="2000" b="1">
                <a:solidFill>
                  <a:srgbClr val="FF0000"/>
                </a:solidFill>
                <a:latin typeface="Arial" panose="020B0604020202020204" pitchFamily="34" charset="0"/>
              </a:rPr>
              <a:t>Selection Function</a:t>
            </a:r>
            <a:r>
              <a:rPr lang="en-US" altLang="zh-TW" sz="2000">
                <a:latin typeface="Arial" panose="020B0604020202020204" pitchFamily="34" charset="0"/>
              </a:rPr>
              <a:t>: minimum total service time required by the process, minus time </a:t>
            </a:r>
            <a:r>
              <a:rPr lang="en-US" altLang="zh-TW" sz="2000" b="1">
                <a:latin typeface="Arial" panose="020B0604020202020204" pitchFamily="34" charset="0"/>
              </a:rPr>
              <a:t> </a:t>
            </a:r>
            <a:r>
              <a:rPr lang="en-US" altLang="zh-TW" sz="2000">
                <a:latin typeface="Arial" panose="020B0604020202020204" pitchFamily="34" charset="0"/>
              </a:rPr>
              <a:t>spent in execution so far.</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Decision Mode</a:t>
            </a:r>
            <a:r>
              <a:rPr lang="en-US" altLang="zh-TW" sz="2000" b="1">
                <a:latin typeface="Arial" panose="020B0604020202020204" pitchFamily="34" charset="0"/>
              </a:rPr>
              <a:t> : </a:t>
            </a:r>
            <a:r>
              <a:rPr lang="en-US" altLang="zh-TW" sz="2000">
                <a:latin typeface="Arial" panose="020B0604020202020204" pitchFamily="34" charset="0"/>
              </a:rPr>
              <a:t>Preemptive ( At arrival time)</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Throughput:</a:t>
            </a:r>
            <a:r>
              <a:rPr lang="en-US" altLang="zh-TW" sz="2000" b="1">
                <a:latin typeface="Arial" panose="020B0604020202020204" pitchFamily="34" charset="0"/>
              </a:rPr>
              <a:t> </a:t>
            </a:r>
            <a:r>
              <a:rPr lang="en-US" altLang="zh-TW" sz="2000">
                <a:latin typeface="Arial" panose="020B0604020202020204" pitchFamily="34" charset="0"/>
              </a:rPr>
              <a:t>High</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Response Time: </a:t>
            </a:r>
            <a:r>
              <a:rPr lang="en-US" altLang="zh-TW" sz="2000">
                <a:latin typeface="Arial" panose="020B0604020202020204" pitchFamily="34" charset="0"/>
              </a:rPr>
              <a:t>Provides good response time  </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Overhead:</a:t>
            </a:r>
            <a:r>
              <a:rPr lang="en-US" altLang="zh-TW" sz="2000" b="1">
                <a:latin typeface="Arial" panose="020B0604020202020204" pitchFamily="34" charset="0"/>
              </a:rPr>
              <a:t> </a:t>
            </a:r>
            <a:r>
              <a:rPr lang="en-US" altLang="zh-TW" sz="2000">
                <a:latin typeface="Arial" panose="020B0604020202020204" pitchFamily="34" charset="0"/>
              </a:rPr>
              <a:t>Can be high</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Effect on Processes:</a:t>
            </a:r>
            <a:r>
              <a:rPr lang="en-US" altLang="zh-TW" sz="2000">
                <a:solidFill>
                  <a:srgbClr val="FF0000"/>
                </a:solidFill>
                <a:latin typeface="Arial" panose="020B0604020202020204" pitchFamily="34" charset="0"/>
              </a:rPr>
              <a:t> </a:t>
            </a:r>
            <a:r>
              <a:rPr lang="en-US" altLang="zh-TW" sz="2000">
                <a:latin typeface="Arial" panose="020B0604020202020204" pitchFamily="34" charset="0"/>
              </a:rPr>
              <a:t>Penalizes long processes.</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Starvation</a:t>
            </a:r>
            <a:r>
              <a:rPr lang="en-US" altLang="zh-TW" sz="2000" b="1">
                <a:latin typeface="Arial" panose="020B0604020202020204" pitchFamily="34" charset="0"/>
              </a:rPr>
              <a:t>:</a:t>
            </a:r>
            <a:r>
              <a:rPr lang="en-US" altLang="zh-TW" sz="2000">
                <a:latin typeface="Arial" panose="020B0604020202020204" pitchFamily="34" charset="0"/>
              </a:rPr>
              <a:t> Possible</a:t>
            </a:r>
            <a:endParaRPr lang="en-US" altLang="en-US" sz="2000">
              <a:latin typeface="Arial" panose="020B0604020202020204" pitchFamily="34" charset="0"/>
              <a:ea typeface="PMingLiU" panose="02020500000000000000" pitchFamily="18" charset="-120"/>
            </a:endParaRPr>
          </a:p>
        </p:txBody>
      </p:sp>
      <p:pic>
        <p:nvPicPr>
          <p:cNvPr id="53255" name="Picture 6">
            <a:extLst>
              <a:ext uri="{FF2B5EF4-FFF2-40B4-BE49-F238E27FC236}">
                <a16:creationId xmlns:a16="http://schemas.microsoft.com/office/drawing/2014/main" id="{97DBC5E2-60C1-BF63-980B-477C2A02F9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138237"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89B41E7-A9E9-246A-D0EE-671CEA1DE2BD}"/>
              </a:ext>
            </a:extLst>
          </p:cNvPr>
          <p:cNvSpPr>
            <a:spLocks noGrp="1" noChangeArrowheads="1"/>
          </p:cNvSpPr>
          <p:nvPr>
            <p:ph type="title"/>
          </p:nvPr>
        </p:nvSpPr>
        <p:spPr>
          <a:xfrm>
            <a:off x="1917700" y="300038"/>
            <a:ext cx="7251700" cy="487362"/>
          </a:xfrm>
        </p:spPr>
        <p:txBody>
          <a:bodyPr/>
          <a:lstStyle/>
          <a:p>
            <a:pPr eaLnBrk="1" hangingPunct="1"/>
            <a:r>
              <a:rPr lang="en-US" altLang="en-US" b="1">
                <a:latin typeface="Times New Roman" panose="02020603050405020304" pitchFamily="18" charset="0"/>
                <a:cs typeface="Times New Roman" panose="02020603050405020304" pitchFamily="18" charset="0"/>
              </a:rPr>
              <a:t>Example of Preemptive SJF</a:t>
            </a:r>
          </a:p>
        </p:txBody>
      </p:sp>
      <p:sp>
        <p:nvSpPr>
          <p:cNvPr id="4" name="Date Placeholder 3">
            <a:extLst>
              <a:ext uri="{FF2B5EF4-FFF2-40B4-BE49-F238E27FC236}">
                <a16:creationId xmlns:a16="http://schemas.microsoft.com/office/drawing/2014/main" id="{3C964509-3DB7-C73E-0FF6-48A44FFD4F22}"/>
              </a:ext>
            </a:extLst>
          </p:cNvPr>
          <p:cNvSpPr>
            <a:spLocks noGrp="1"/>
          </p:cNvSpPr>
          <p:nvPr>
            <p:ph type="dt" sz="quarter" idx="10"/>
          </p:nvPr>
        </p:nvSpPr>
        <p:spPr/>
        <p:txBody>
          <a:bodyPr/>
          <a:lstStyle/>
          <a:p>
            <a:pPr>
              <a:defRPr/>
            </a:pPr>
            <a:fld id="{9FF4AA10-6893-4107-A377-A84E209654F2}" type="datetime1">
              <a:rPr lang="en-US"/>
              <a:pPr>
                <a:defRPr/>
              </a:pPr>
              <a:t>8/5/2025</a:t>
            </a:fld>
            <a:endParaRPr lang="en-US"/>
          </a:p>
        </p:txBody>
      </p:sp>
      <p:sp>
        <p:nvSpPr>
          <p:cNvPr id="5" name="Footer Placeholder 4">
            <a:extLst>
              <a:ext uri="{FF2B5EF4-FFF2-40B4-BE49-F238E27FC236}">
                <a16:creationId xmlns:a16="http://schemas.microsoft.com/office/drawing/2014/main" id="{9FE1CE40-1845-8DB0-A763-DA7C911A5152}"/>
              </a:ext>
            </a:extLst>
          </p:cNvPr>
          <p:cNvSpPr>
            <a:spLocks noGrp="1"/>
          </p:cNvSpPr>
          <p:nvPr>
            <p:ph type="ftr" sz="quarter" idx="11"/>
          </p:nvPr>
        </p:nvSpPr>
        <p:spPr/>
        <p:txBody>
          <a:bodyPr/>
          <a:lstStyle/>
          <a:p>
            <a:pPr>
              <a:defRPr/>
            </a:pPr>
            <a:endParaRPr lang="en-US"/>
          </a:p>
        </p:txBody>
      </p:sp>
      <p:sp>
        <p:nvSpPr>
          <p:cNvPr id="54277" name="Slide Number Placeholder 5">
            <a:extLst>
              <a:ext uri="{FF2B5EF4-FFF2-40B4-BE49-F238E27FC236}">
                <a16:creationId xmlns:a16="http://schemas.microsoft.com/office/drawing/2014/main" id="{B1D2CFD1-CF42-A2D4-EC3B-B196E30BA59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DEC02CD9-7C9D-4EF0-B2D6-74DFDB6567F7}" type="slidenum">
              <a:rPr lang="en-US" altLang="en-US" sz="1000">
                <a:solidFill>
                  <a:srgbClr val="FFFFFF"/>
                </a:solidFill>
              </a:rPr>
              <a:pPr>
                <a:lnSpc>
                  <a:spcPct val="100000"/>
                </a:lnSpc>
                <a:spcBef>
                  <a:spcPct val="0"/>
                </a:spcBef>
                <a:buFontTx/>
                <a:buNone/>
              </a:pPr>
              <a:t>126</a:t>
            </a:fld>
            <a:endParaRPr lang="en-US" altLang="en-US" sz="1000">
              <a:solidFill>
                <a:srgbClr val="FFFFFF"/>
              </a:solidFill>
            </a:endParaRPr>
          </a:p>
        </p:txBody>
      </p:sp>
      <p:grpSp>
        <p:nvGrpSpPr>
          <p:cNvPr id="49158" name="Group 5">
            <a:extLst>
              <a:ext uri="{FF2B5EF4-FFF2-40B4-BE49-F238E27FC236}">
                <a16:creationId xmlns:a16="http://schemas.microsoft.com/office/drawing/2014/main" id="{4C5145FA-B282-0E98-9DC0-730D4058AD9D}"/>
              </a:ext>
            </a:extLst>
          </p:cNvPr>
          <p:cNvGrpSpPr>
            <a:grpSpLocks/>
          </p:cNvGrpSpPr>
          <p:nvPr/>
        </p:nvGrpSpPr>
        <p:grpSpPr bwMode="auto">
          <a:xfrm>
            <a:off x="2584450" y="4519613"/>
            <a:ext cx="5924550" cy="1204912"/>
            <a:chOff x="864" y="2364"/>
            <a:chExt cx="3732" cy="759"/>
          </a:xfrm>
        </p:grpSpPr>
        <p:sp>
          <p:nvSpPr>
            <p:cNvPr id="54281" name="Rectangle 6">
              <a:extLst>
                <a:ext uri="{FF2B5EF4-FFF2-40B4-BE49-F238E27FC236}">
                  <a16:creationId xmlns:a16="http://schemas.microsoft.com/office/drawing/2014/main" id="{C859C755-74F9-0959-1C88-EB54B3C0BD8F}"/>
                </a:ext>
              </a:extLst>
            </p:cNvPr>
            <p:cNvSpPr>
              <a:spLocks noChangeArrowheads="1"/>
            </p:cNvSpPr>
            <p:nvPr/>
          </p:nvSpPr>
          <p:spPr bwMode="auto">
            <a:xfrm flipH="1">
              <a:off x="960" y="2373"/>
              <a:ext cx="3504" cy="384"/>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endParaRPr lang="en-US" altLang="en-US" sz="1800">
                <a:latin typeface="Arial" panose="020B0604020202020204" pitchFamily="34" charset="0"/>
              </a:endParaRPr>
            </a:p>
          </p:txBody>
        </p:sp>
        <p:sp>
          <p:nvSpPr>
            <p:cNvPr id="54282" name="Text Box 7">
              <a:extLst>
                <a:ext uri="{FF2B5EF4-FFF2-40B4-BE49-F238E27FC236}">
                  <a16:creationId xmlns:a16="http://schemas.microsoft.com/office/drawing/2014/main" id="{72E5BA9A-156F-3929-D31E-781689F251E2}"/>
                </a:ext>
              </a:extLst>
            </p:cNvPr>
            <p:cNvSpPr txBox="1">
              <a:spLocks noChangeArrowheads="1"/>
            </p:cNvSpPr>
            <p:nvPr/>
          </p:nvSpPr>
          <p:spPr bwMode="auto">
            <a:xfrm flipH="1">
              <a:off x="1008"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1</a:t>
              </a:r>
              <a:endParaRPr lang="en-US" altLang="en-US" sz="1800">
                <a:latin typeface="Helvetica" panose="020B0604020202020204" pitchFamily="34" charset="0"/>
              </a:endParaRPr>
            </a:p>
          </p:txBody>
        </p:sp>
        <p:sp>
          <p:nvSpPr>
            <p:cNvPr id="54283" name="Text Box 8">
              <a:extLst>
                <a:ext uri="{FF2B5EF4-FFF2-40B4-BE49-F238E27FC236}">
                  <a16:creationId xmlns:a16="http://schemas.microsoft.com/office/drawing/2014/main" id="{74BAE5C9-C4D1-D1A0-547F-3C2592CDE9BF}"/>
                </a:ext>
              </a:extLst>
            </p:cNvPr>
            <p:cNvSpPr txBox="1">
              <a:spLocks noChangeArrowheads="1"/>
            </p:cNvSpPr>
            <p:nvPr/>
          </p:nvSpPr>
          <p:spPr bwMode="auto">
            <a:xfrm flipH="1">
              <a:off x="1824"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3</a:t>
              </a:r>
              <a:endParaRPr lang="en-US" altLang="en-US" sz="1800">
                <a:latin typeface="Helvetica" panose="020B0604020202020204" pitchFamily="34" charset="0"/>
              </a:endParaRPr>
            </a:p>
          </p:txBody>
        </p:sp>
        <p:sp>
          <p:nvSpPr>
            <p:cNvPr id="54284" name="Text Box 9">
              <a:extLst>
                <a:ext uri="{FF2B5EF4-FFF2-40B4-BE49-F238E27FC236}">
                  <a16:creationId xmlns:a16="http://schemas.microsoft.com/office/drawing/2014/main" id="{EE81EEDD-EF1B-B589-962D-CF757EB4761F}"/>
                </a:ext>
              </a:extLst>
            </p:cNvPr>
            <p:cNvSpPr txBox="1">
              <a:spLocks noChangeArrowheads="1"/>
            </p:cNvSpPr>
            <p:nvPr/>
          </p:nvSpPr>
          <p:spPr bwMode="auto">
            <a:xfrm flipH="1">
              <a:off x="1488"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2</a:t>
              </a:r>
              <a:endParaRPr lang="en-US" altLang="en-US" sz="1800">
                <a:latin typeface="Helvetica" panose="020B0604020202020204" pitchFamily="34" charset="0"/>
              </a:endParaRPr>
            </a:p>
          </p:txBody>
        </p:sp>
        <p:sp>
          <p:nvSpPr>
            <p:cNvPr id="54285" name="Line 10">
              <a:extLst>
                <a:ext uri="{FF2B5EF4-FFF2-40B4-BE49-F238E27FC236}">
                  <a16:creationId xmlns:a16="http://schemas.microsoft.com/office/drawing/2014/main" id="{0F03D86F-7B80-076D-BC55-A9E046223F75}"/>
                </a:ext>
              </a:extLst>
            </p:cNvPr>
            <p:cNvSpPr>
              <a:spLocks noChangeShapeType="1"/>
            </p:cNvSpPr>
            <p:nvPr/>
          </p:nvSpPr>
          <p:spPr bwMode="auto">
            <a:xfrm flipH="1">
              <a:off x="4452" y="274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286" name="Line 11">
              <a:extLst>
                <a:ext uri="{FF2B5EF4-FFF2-40B4-BE49-F238E27FC236}">
                  <a16:creationId xmlns:a16="http://schemas.microsoft.com/office/drawing/2014/main" id="{165F5F55-51AF-FF7C-5B3B-67D5CB37F427}"/>
                </a:ext>
              </a:extLst>
            </p:cNvPr>
            <p:cNvSpPr>
              <a:spLocks noChangeShapeType="1"/>
            </p:cNvSpPr>
            <p:nvPr/>
          </p:nvSpPr>
          <p:spPr bwMode="auto">
            <a:xfrm flipH="1">
              <a:off x="960" y="275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287" name="Line 12">
              <a:extLst>
                <a:ext uri="{FF2B5EF4-FFF2-40B4-BE49-F238E27FC236}">
                  <a16:creationId xmlns:a16="http://schemas.microsoft.com/office/drawing/2014/main" id="{4E2F7A8D-3484-0F05-A9F2-05652BB4BCC1}"/>
                </a:ext>
              </a:extLst>
            </p:cNvPr>
            <p:cNvSpPr>
              <a:spLocks noChangeShapeType="1"/>
            </p:cNvSpPr>
            <p:nvPr/>
          </p:nvSpPr>
          <p:spPr bwMode="auto">
            <a:xfrm flipH="1">
              <a:off x="2688" y="2373"/>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288" name="Line 13">
              <a:extLst>
                <a:ext uri="{FF2B5EF4-FFF2-40B4-BE49-F238E27FC236}">
                  <a16:creationId xmlns:a16="http://schemas.microsoft.com/office/drawing/2014/main" id="{68B3B68C-4BE8-BE2F-C488-221FD010F540}"/>
                </a:ext>
              </a:extLst>
            </p:cNvPr>
            <p:cNvSpPr>
              <a:spLocks noChangeShapeType="1"/>
            </p:cNvSpPr>
            <p:nvPr/>
          </p:nvSpPr>
          <p:spPr bwMode="auto">
            <a:xfrm flipH="1">
              <a:off x="1344" y="2364"/>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289" name="Line 14">
              <a:extLst>
                <a:ext uri="{FF2B5EF4-FFF2-40B4-BE49-F238E27FC236}">
                  <a16:creationId xmlns:a16="http://schemas.microsoft.com/office/drawing/2014/main" id="{39305243-6793-9F0E-0ABA-A0CA06233297}"/>
                </a:ext>
              </a:extLst>
            </p:cNvPr>
            <p:cNvSpPr>
              <a:spLocks noChangeShapeType="1"/>
            </p:cNvSpPr>
            <p:nvPr/>
          </p:nvSpPr>
          <p:spPr bwMode="auto">
            <a:xfrm flipH="1">
              <a:off x="2400" y="275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290" name="Text Box 15">
              <a:extLst>
                <a:ext uri="{FF2B5EF4-FFF2-40B4-BE49-F238E27FC236}">
                  <a16:creationId xmlns:a16="http://schemas.microsoft.com/office/drawing/2014/main" id="{AC894852-8388-BF72-9ACE-2B62E37B99E2}"/>
                </a:ext>
              </a:extLst>
            </p:cNvPr>
            <p:cNvSpPr txBox="1">
              <a:spLocks noChangeArrowheads="1"/>
            </p:cNvSpPr>
            <p:nvPr/>
          </p:nvSpPr>
          <p:spPr bwMode="auto">
            <a:xfrm flipH="1">
              <a:off x="1728" y="289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4</a:t>
              </a:r>
            </a:p>
          </p:txBody>
        </p:sp>
        <p:sp>
          <p:nvSpPr>
            <p:cNvPr id="54291" name="Text Box 16">
              <a:extLst>
                <a:ext uri="{FF2B5EF4-FFF2-40B4-BE49-F238E27FC236}">
                  <a16:creationId xmlns:a16="http://schemas.microsoft.com/office/drawing/2014/main" id="{819B8F04-0BED-A90F-C0E2-E6C9917C0515}"/>
                </a:ext>
              </a:extLst>
            </p:cNvPr>
            <p:cNvSpPr txBox="1">
              <a:spLocks noChangeArrowheads="1"/>
            </p:cNvSpPr>
            <p:nvPr/>
          </p:nvSpPr>
          <p:spPr bwMode="auto">
            <a:xfrm flipH="1">
              <a:off x="1248" y="289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2</a:t>
              </a:r>
            </a:p>
          </p:txBody>
        </p:sp>
        <p:sp>
          <p:nvSpPr>
            <p:cNvPr id="54292" name="Text Box 17">
              <a:extLst>
                <a:ext uri="{FF2B5EF4-FFF2-40B4-BE49-F238E27FC236}">
                  <a16:creationId xmlns:a16="http://schemas.microsoft.com/office/drawing/2014/main" id="{83B0268F-2E4A-6788-7702-7C063312D10B}"/>
                </a:ext>
              </a:extLst>
            </p:cNvPr>
            <p:cNvSpPr txBox="1">
              <a:spLocks noChangeArrowheads="1"/>
            </p:cNvSpPr>
            <p:nvPr/>
          </p:nvSpPr>
          <p:spPr bwMode="auto">
            <a:xfrm flipH="1">
              <a:off x="3312" y="284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11</a:t>
              </a:r>
            </a:p>
          </p:txBody>
        </p:sp>
        <p:sp>
          <p:nvSpPr>
            <p:cNvPr id="54293" name="Text Box 18">
              <a:extLst>
                <a:ext uri="{FF2B5EF4-FFF2-40B4-BE49-F238E27FC236}">
                  <a16:creationId xmlns:a16="http://schemas.microsoft.com/office/drawing/2014/main" id="{98C4AEEE-B9E9-860D-590E-FC929E7F5857}"/>
                </a:ext>
              </a:extLst>
            </p:cNvPr>
            <p:cNvSpPr txBox="1">
              <a:spLocks noChangeArrowheads="1"/>
            </p:cNvSpPr>
            <p:nvPr/>
          </p:nvSpPr>
          <p:spPr bwMode="auto">
            <a:xfrm flipH="1">
              <a:off x="864" y="285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0</a:t>
              </a:r>
            </a:p>
          </p:txBody>
        </p:sp>
        <p:sp>
          <p:nvSpPr>
            <p:cNvPr id="54294" name="Text Box 19">
              <a:extLst>
                <a:ext uri="{FF2B5EF4-FFF2-40B4-BE49-F238E27FC236}">
                  <a16:creationId xmlns:a16="http://schemas.microsoft.com/office/drawing/2014/main" id="{CD49B265-4CA8-365F-6FFA-01AD1E23306D}"/>
                </a:ext>
              </a:extLst>
            </p:cNvPr>
            <p:cNvSpPr txBox="1">
              <a:spLocks noChangeArrowheads="1"/>
            </p:cNvSpPr>
            <p:nvPr/>
          </p:nvSpPr>
          <p:spPr bwMode="auto">
            <a:xfrm flipH="1">
              <a:off x="2976"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4</a:t>
              </a:r>
              <a:endParaRPr lang="en-US" altLang="en-US" sz="1800">
                <a:latin typeface="Helvetica" panose="020B0604020202020204" pitchFamily="34" charset="0"/>
              </a:endParaRPr>
            </a:p>
          </p:txBody>
        </p:sp>
        <p:sp>
          <p:nvSpPr>
            <p:cNvPr id="54295" name="Line 20">
              <a:extLst>
                <a:ext uri="{FF2B5EF4-FFF2-40B4-BE49-F238E27FC236}">
                  <a16:creationId xmlns:a16="http://schemas.microsoft.com/office/drawing/2014/main" id="{7CA0CF98-052F-776E-395C-5FE398D755E0}"/>
                </a:ext>
              </a:extLst>
            </p:cNvPr>
            <p:cNvSpPr>
              <a:spLocks noChangeShapeType="1"/>
            </p:cNvSpPr>
            <p:nvPr/>
          </p:nvSpPr>
          <p:spPr bwMode="auto">
            <a:xfrm flipH="1">
              <a:off x="3456" y="2373"/>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296" name="Line 21">
              <a:extLst>
                <a:ext uri="{FF2B5EF4-FFF2-40B4-BE49-F238E27FC236}">
                  <a16:creationId xmlns:a16="http://schemas.microsoft.com/office/drawing/2014/main" id="{01609F83-A3F1-EDAB-27BC-4FAF26028FE1}"/>
                </a:ext>
              </a:extLst>
            </p:cNvPr>
            <p:cNvSpPr>
              <a:spLocks noChangeShapeType="1"/>
            </p:cNvSpPr>
            <p:nvPr/>
          </p:nvSpPr>
          <p:spPr bwMode="auto">
            <a:xfrm flipH="1">
              <a:off x="1152"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297" name="Line 22">
              <a:extLst>
                <a:ext uri="{FF2B5EF4-FFF2-40B4-BE49-F238E27FC236}">
                  <a16:creationId xmlns:a16="http://schemas.microsoft.com/office/drawing/2014/main" id="{834B3584-EE31-D97C-CB5E-733AA4DEB883}"/>
                </a:ext>
              </a:extLst>
            </p:cNvPr>
            <p:cNvSpPr>
              <a:spLocks noChangeShapeType="1"/>
            </p:cNvSpPr>
            <p:nvPr/>
          </p:nvSpPr>
          <p:spPr bwMode="auto">
            <a:xfrm flipH="1">
              <a:off x="1632"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298" name="Line 23">
              <a:extLst>
                <a:ext uri="{FF2B5EF4-FFF2-40B4-BE49-F238E27FC236}">
                  <a16:creationId xmlns:a16="http://schemas.microsoft.com/office/drawing/2014/main" id="{362A4076-E455-B728-75F6-DF2EF145B25F}"/>
                </a:ext>
              </a:extLst>
            </p:cNvPr>
            <p:cNvSpPr>
              <a:spLocks noChangeShapeType="1"/>
            </p:cNvSpPr>
            <p:nvPr/>
          </p:nvSpPr>
          <p:spPr bwMode="auto">
            <a:xfrm flipH="1">
              <a:off x="2688" y="275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299" name="Text Box 24">
              <a:extLst>
                <a:ext uri="{FF2B5EF4-FFF2-40B4-BE49-F238E27FC236}">
                  <a16:creationId xmlns:a16="http://schemas.microsoft.com/office/drawing/2014/main" id="{C21A3CDC-3FA9-81B5-02C4-674ABE6EA97B}"/>
                </a:ext>
              </a:extLst>
            </p:cNvPr>
            <p:cNvSpPr txBox="1">
              <a:spLocks noChangeArrowheads="1"/>
            </p:cNvSpPr>
            <p:nvPr/>
          </p:nvSpPr>
          <p:spPr bwMode="auto">
            <a:xfrm flipH="1">
              <a:off x="2064" y="289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5</a:t>
              </a:r>
            </a:p>
          </p:txBody>
        </p:sp>
        <p:sp>
          <p:nvSpPr>
            <p:cNvPr id="54300" name="Line 25">
              <a:extLst>
                <a:ext uri="{FF2B5EF4-FFF2-40B4-BE49-F238E27FC236}">
                  <a16:creationId xmlns:a16="http://schemas.microsoft.com/office/drawing/2014/main" id="{7C4099A5-D919-A1EA-14E0-8D46DB2C4B6D}"/>
                </a:ext>
              </a:extLst>
            </p:cNvPr>
            <p:cNvSpPr>
              <a:spLocks noChangeShapeType="1"/>
            </p:cNvSpPr>
            <p:nvPr/>
          </p:nvSpPr>
          <p:spPr bwMode="auto">
            <a:xfrm flipH="1">
              <a:off x="2928"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301" name="Line 26">
              <a:extLst>
                <a:ext uri="{FF2B5EF4-FFF2-40B4-BE49-F238E27FC236}">
                  <a16:creationId xmlns:a16="http://schemas.microsoft.com/office/drawing/2014/main" id="{B37E5C8E-079C-7EA9-969F-0DC1F4E6DB9E}"/>
                </a:ext>
              </a:extLst>
            </p:cNvPr>
            <p:cNvSpPr>
              <a:spLocks noChangeShapeType="1"/>
            </p:cNvSpPr>
            <p:nvPr/>
          </p:nvSpPr>
          <p:spPr bwMode="auto">
            <a:xfrm flipH="1">
              <a:off x="3120"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302" name="Line 27">
              <a:extLst>
                <a:ext uri="{FF2B5EF4-FFF2-40B4-BE49-F238E27FC236}">
                  <a16:creationId xmlns:a16="http://schemas.microsoft.com/office/drawing/2014/main" id="{BAE023D3-9CC1-484B-BDC4-638B3604064C}"/>
                </a:ext>
              </a:extLst>
            </p:cNvPr>
            <p:cNvSpPr>
              <a:spLocks noChangeShapeType="1"/>
            </p:cNvSpPr>
            <p:nvPr/>
          </p:nvSpPr>
          <p:spPr bwMode="auto">
            <a:xfrm flipH="1">
              <a:off x="3312"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303" name="Line 28">
              <a:extLst>
                <a:ext uri="{FF2B5EF4-FFF2-40B4-BE49-F238E27FC236}">
                  <a16:creationId xmlns:a16="http://schemas.microsoft.com/office/drawing/2014/main" id="{A041ED23-DCCC-DF5F-8F31-5912A0B3415B}"/>
                </a:ext>
              </a:extLst>
            </p:cNvPr>
            <p:cNvSpPr>
              <a:spLocks noChangeShapeType="1"/>
            </p:cNvSpPr>
            <p:nvPr/>
          </p:nvSpPr>
          <p:spPr bwMode="auto">
            <a:xfrm flipH="1">
              <a:off x="3456" y="275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304" name="Text Box 29">
              <a:extLst>
                <a:ext uri="{FF2B5EF4-FFF2-40B4-BE49-F238E27FC236}">
                  <a16:creationId xmlns:a16="http://schemas.microsoft.com/office/drawing/2014/main" id="{71C1807F-3099-702A-EFA2-0F49AA4249C6}"/>
                </a:ext>
              </a:extLst>
            </p:cNvPr>
            <p:cNvSpPr txBox="1">
              <a:spLocks noChangeArrowheads="1"/>
            </p:cNvSpPr>
            <p:nvPr/>
          </p:nvSpPr>
          <p:spPr bwMode="auto">
            <a:xfrm flipH="1">
              <a:off x="2592" y="289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7</a:t>
              </a:r>
            </a:p>
          </p:txBody>
        </p:sp>
        <p:sp>
          <p:nvSpPr>
            <p:cNvPr id="54305" name="Line 30">
              <a:extLst>
                <a:ext uri="{FF2B5EF4-FFF2-40B4-BE49-F238E27FC236}">
                  <a16:creationId xmlns:a16="http://schemas.microsoft.com/office/drawing/2014/main" id="{96EAB503-ABF7-351D-90D5-41D8591490D7}"/>
                </a:ext>
              </a:extLst>
            </p:cNvPr>
            <p:cNvSpPr>
              <a:spLocks noChangeShapeType="1"/>
            </p:cNvSpPr>
            <p:nvPr/>
          </p:nvSpPr>
          <p:spPr bwMode="auto">
            <a:xfrm flipH="1">
              <a:off x="3696"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306" name="Line 31">
              <a:extLst>
                <a:ext uri="{FF2B5EF4-FFF2-40B4-BE49-F238E27FC236}">
                  <a16:creationId xmlns:a16="http://schemas.microsoft.com/office/drawing/2014/main" id="{D4195F40-2AE2-0B6C-118E-B17085B71E04}"/>
                </a:ext>
              </a:extLst>
            </p:cNvPr>
            <p:cNvSpPr>
              <a:spLocks noChangeShapeType="1"/>
            </p:cNvSpPr>
            <p:nvPr/>
          </p:nvSpPr>
          <p:spPr bwMode="auto">
            <a:xfrm flipH="1">
              <a:off x="3888"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307" name="Line 32">
              <a:extLst>
                <a:ext uri="{FF2B5EF4-FFF2-40B4-BE49-F238E27FC236}">
                  <a16:creationId xmlns:a16="http://schemas.microsoft.com/office/drawing/2014/main" id="{EBC16A05-74A1-BF73-1B98-D65C8475EEDB}"/>
                </a:ext>
              </a:extLst>
            </p:cNvPr>
            <p:cNvSpPr>
              <a:spLocks noChangeShapeType="1"/>
            </p:cNvSpPr>
            <p:nvPr/>
          </p:nvSpPr>
          <p:spPr bwMode="auto">
            <a:xfrm flipH="1">
              <a:off x="4080"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308" name="Line 33">
              <a:extLst>
                <a:ext uri="{FF2B5EF4-FFF2-40B4-BE49-F238E27FC236}">
                  <a16:creationId xmlns:a16="http://schemas.microsoft.com/office/drawing/2014/main" id="{B1A13455-4A8B-8C5A-7D6A-B1E86AEAB197}"/>
                </a:ext>
              </a:extLst>
            </p:cNvPr>
            <p:cNvSpPr>
              <a:spLocks noChangeShapeType="1"/>
            </p:cNvSpPr>
            <p:nvPr/>
          </p:nvSpPr>
          <p:spPr bwMode="auto">
            <a:xfrm flipH="1">
              <a:off x="1824" y="2364"/>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309" name="Line 34">
              <a:extLst>
                <a:ext uri="{FF2B5EF4-FFF2-40B4-BE49-F238E27FC236}">
                  <a16:creationId xmlns:a16="http://schemas.microsoft.com/office/drawing/2014/main" id="{1AC18B23-3CB8-10F5-6B22-D70F8221FD3A}"/>
                </a:ext>
              </a:extLst>
            </p:cNvPr>
            <p:cNvSpPr>
              <a:spLocks noChangeShapeType="1"/>
            </p:cNvSpPr>
            <p:nvPr/>
          </p:nvSpPr>
          <p:spPr bwMode="auto">
            <a:xfrm flipH="1">
              <a:off x="2160" y="2364"/>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310" name="Text Box 35">
              <a:extLst>
                <a:ext uri="{FF2B5EF4-FFF2-40B4-BE49-F238E27FC236}">
                  <a16:creationId xmlns:a16="http://schemas.microsoft.com/office/drawing/2014/main" id="{38A03693-6C67-1A8F-3657-1A3F1A22E9E8}"/>
                </a:ext>
              </a:extLst>
            </p:cNvPr>
            <p:cNvSpPr txBox="1">
              <a:spLocks noChangeArrowheads="1"/>
            </p:cNvSpPr>
            <p:nvPr/>
          </p:nvSpPr>
          <p:spPr bwMode="auto">
            <a:xfrm flipH="1">
              <a:off x="2256"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2</a:t>
              </a:r>
              <a:endParaRPr lang="en-US" altLang="en-US" sz="1800">
                <a:latin typeface="Helvetica" panose="020B0604020202020204" pitchFamily="34" charset="0"/>
              </a:endParaRPr>
            </a:p>
          </p:txBody>
        </p:sp>
        <p:sp>
          <p:nvSpPr>
            <p:cNvPr id="54311" name="Text Box 36">
              <a:extLst>
                <a:ext uri="{FF2B5EF4-FFF2-40B4-BE49-F238E27FC236}">
                  <a16:creationId xmlns:a16="http://schemas.microsoft.com/office/drawing/2014/main" id="{EE580A85-922C-B558-8235-E65CDF085B96}"/>
                </a:ext>
              </a:extLst>
            </p:cNvPr>
            <p:cNvSpPr txBox="1">
              <a:spLocks noChangeArrowheads="1"/>
            </p:cNvSpPr>
            <p:nvPr/>
          </p:nvSpPr>
          <p:spPr bwMode="auto">
            <a:xfrm flipH="1">
              <a:off x="3840"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1</a:t>
              </a:r>
              <a:endParaRPr lang="en-US" altLang="en-US" sz="1800">
                <a:latin typeface="Helvetica" panose="020B0604020202020204" pitchFamily="34" charset="0"/>
              </a:endParaRPr>
            </a:p>
          </p:txBody>
        </p:sp>
        <p:sp>
          <p:nvSpPr>
            <p:cNvPr id="54312" name="Line 37">
              <a:extLst>
                <a:ext uri="{FF2B5EF4-FFF2-40B4-BE49-F238E27FC236}">
                  <a16:creationId xmlns:a16="http://schemas.microsoft.com/office/drawing/2014/main" id="{57EC9312-AC97-0AC2-8E75-D56D2DE39188}"/>
                </a:ext>
              </a:extLst>
            </p:cNvPr>
            <p:cNvSpPr>
              <a:spLocks noChangeShapeType="1"/>
            </p:cNvSpPr>
            <p:nvPr/>
          </p:nvSpPr>
          <p:spPr bwMode="auto">
            <a:xfrm flipH="1">
              <a:off x="4272"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4313" name="Text Box 38">
              <a:extLst>
                <a:ext uri="{FF2B5EF4-FFF2-40B4-BE49-F238E27FC236}">
                  <a16:creationId xmlns:a16="http://schemas.microsoft.com/office/drawing/2014/main" id="{9047DAC3-1110-7231-D6FD-1DE14E3DAFE7}"/>
                </a:ext>
              </a:extLst>
            </p:cNvPr>
            <p:cNvSpPr txBox="1">
              <a:spLocks noChangeArrowheads="1"/>
            </p:cNvSpPr>
            <p:nvPr/>
          </p:nvSpPr>
          <p:spPr bwMode="auto">
            <a:xfrm flipH="1">
              <a:off x="4320" y="284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Helvetica" panose="020B0604020202020204" pitchFamily="34" charset="0"/>
                </a:rPr>
                <a:t>16</a:t>
              </a:r>
            </a:p>
          </p:txBody>
        </p:sp>
      </p:grpSp>
      <p:sp>
        <p:nvSpPr>
          <p:cNvPr id="54279" name="Rectangle 42">
            <a:extLst>
              <a:ext uri="{FF2B5EF4-FFF2-40B4-BE49-F238E27FC236}">
                <a16:creationId xmlns:a16="http://schemas.microsoft.com/office/drawing/2014/main" id="{7E853114-1CEE-3A8E-A0A3-DFF9CBBE6485}"/>
              </a:ext>
            </a:extLst>
          </p:cNvPr>
          <p:cNvSpPr>
            <a:spLocks noChangeArrowheads="1"/>
          </p:cNvSpPr>
          <p:nvPr/>
        </p:nvSpPr>
        <p:spPr bwMode="auto">
          <a:xfrm>
            <a:off x="973394" y="2009775"/>
            <a:ext cx="103804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dirty="0">
                <a:latin typeface="Arial" panose="020B0604020202020204" pitchFamily="34" charset="0"/>
              </a:rPr>
              <a:t>		Process	 Arrival Time 	Burst Time</a:t>
            </a:r>
          </a:p>
          <a:p>
            <a:pPr eaLnBrk="1" hangingPunct="1">
              <a:lnSpc>
                <a:spcPct val="100000"/>
              </a:lnSpc>
              <a:spcBef>
                <a:spcPct val="0"/>
              </a:spcBef>
              <a:buFontTx/>
              <a:buNone/>
            </a:pPr>
            <a:r>
              <a:rPr lang="en-US" altLang="en-US" sz="2400" b="1" dirty="0">
                <a:latin typeface="Arial" panose="020B0604020202020204" pitchFamily="34" charset="0"/>
              </a:rPr>
              <a:t>		      </a:t>
            </a:r>
            <a:r>
              <a:rPr lang="en-US" altLang="en-US" sz="2400" b="1" i="1" dirty="0">
                <a:latin typeface="Arial" panose="020B0604020202020204" pitchFamily="34" charset="0"/>
              </a:rPr>
              <a:t>P</a:t>
            </a:r>
            <a:r>
              <a:rPr lang="en-US" altLang="en-US" sz="2400" b="1" i="1" baseline="-25000" dirty="0">
                <a:latin typeface="Arial" panose="020B0604020202020204" pitchFamily="34" charset="0"/>
              </a:rPr>
              <a:t>1</a:t>
            </a:r>
            <a:r>
              <a:rPr lang="en-US" altLang="en-US" sz="2400" b="1" dirty="0">
                <a:latin typeface="Arial" panose="020B0604020202020204" pitchFamily="34" charset="0"/>
              </a:rPr>
              <a:t>		         0.0		         7</a:t>
            </a:r>
          </a:p>
          <a:p>
            <a:pPr eaLnBrk="1" hangingPunct="1">
              <a:lnSpc>
                <a:spcPct val="100000"/>
              </a:lnSpc>
              <a:spcBef>
                <a:spcPct val="0"/>
              </a:spcBef>
              <a:buFontTx/>
              <a:buNone/>
            </a:pPr>
            <a:r>
              <a:rPr lang="en-US" altLang="en-US" sz="2400" b="1" dirty="0">
                <a:latin typeface="Arial" panose="020B0604020202020204" pitchFamily="34" charset="0"/>
              </a:rPr>
              <a:t>		      </a:t>
            </a:r>
            <a:r>
              <a:rPr lang="en-US" altLang="en-US" sz="2400" b="1" i="1" dirty="0">
                <a:latin typeface="Arial" panose="020B0604020202020204" pitchFamily="34" charset="0"/>
              </a:rPr>
              <a:t>P</a:t>
            </a:r>
            <a:r>
              <a:rPr lang="en-US" altLang="en-US" sz="2400" b="1" i="1" baseline="-25000" dirty="0">
                <a:latin typeface="Arial" panose="020B0604020202020204" pitchFamily="34" charset="0"/>
              </a:rPr>
              <a:t>2		</a:t>
            </a:r>
            <a:r>
              <a:rPr lang="en-US" altLang="en-US" sz="2400" b="1" i="1" dirty="0">
                <a:latin typeface="Arial" panose="020B0604020202020204" pitchFamily="34" charset="0"/>
              </a:rPr>
              <a:t>         </a:t>
            </a:r>
            <a:r>
              <a:rPr lang="en-US" altLang="en-US" sz="2400" b="1" dirty="0">
                <a:latin typeface="Arial" panose="020B0604020202020204" pitchFamily="34" charset="0"/>
              </a:rPr>
              <a:t>2.0		         4</a:t>
            </a:r>
          </a:p>
          <a:p>
            <a:pPr eaLnBrk="1" hangingPunct="1">
              <a:lnSpc>
                <a:spcPct val="100000"/>
              </a:lnSpc>
              <a:spcBef>
                <a:spcPct val="0"/>
              </a:spcBef>
              <a:buFontTx/>
              <a:buNone/>
            </a:pPr>
            <a:r>
              <a:rPr lang="en-US" altLang="en-US" sz="2400" b="1" dirty="0">
                <a:latin typeface="Arial" panose="020B0604020202020204" pitchFamily="34" charset="0"/>
              </a:rPr>
              <a:t>		      </a:t>
            </a:r>
            <a:r>
              <a:rPr lang="en-US" altLang="en-US" sz="2400" b="1" i="1" dirty="0">
                <a:latin typeface="Arial" panose="020B0604020202020204" pitchFamily="34" charset="0"/>
              </a:rPr>
              <a:t>P</a:t>
            </a:r>
            <a:r>
              <a:rPr lang="en-US" altLang="en-US" sz="2400" b="1" i="1" baseline="-25000" dirty="0">
                <a:latin typeface="Arial" panose="020B0604020202020204" pitchFamily="34" charset="0"/>
              </a:rPr>
              <a:t>3</a:t>
            </a:r>
            <a:r>
              <a:rPr lang="en-US" altLang="en-US" sz="2400" b="1" dirty="0">
                <a:latin typeface="Arial" panose="020B0604020202020204" pitchFamily="34" charset="0"/>
              </a:rPr>
              <a:t>		         4.0		         1</a:t>
            </a:r>
          </a:p>
          <a:p>
            <a:pPr eaLnBrk="1" hangingPunct="1">
              <a:lnSpc>
                <a:spcPct val="100000"/>
              </a:lnSpc>
              <a:spcBef>
                <a:spcPct val="0"/>
              </a:spcBef>
              <a:buFontTx/>
              <a:buNone/>
            </a:pPr>
            <a:r>
              <a:rPr lang="en-US" altLang="en-US" sz="2400" b="1" dirty="0">
                <a:latin typeface="Arial" panose="020B0604020202020204" pitchFamily="34" charset="0"/>
              </a:rPr>
              <a:t>		      </a:t>
            </a:r>
            <a:r>
              <a:rPr lang="en-US" altLang="en-US" sz="2400" b="1" i="1" dirty="0">
                <a:latin typeface="Arial" panose="020B0604020202020204" pitchFamily="34" charset="0"/>
              </a:rPr>
              <a:t>P</a:t>
            </a:r>
            <a:r>
              <a:rPr lang="en-US" altLang="en-US" sz="2400" b="1" i="1" baseline="-25000" dirty="0">
                <a:latin typeface="Arial" panose="020B0604020202020204" pitchFamily="34" charset="0"/>
              </a:rPr>
              <a:t>4</a:t>
            </a:r>
            <a:r>
              <a:rPr lang="en-US" altLang="en-US" sz="2400" b="1" dirty="0">
                <a:latin typeface="Arial" panose="020B0604020202020204" pitchFamily="34" charset="0"/>
              </a:rPr>
              <a:t>		         5.0	 	         4</a:t>
            </a:r>
          </a:p>
        </p:txBody>
      </p:sp>
      <p:pic>
        <p:nvPicPr>
          <p:cNvPr id="54280" name="Picture 6">
            <a:extLst>
              <a:ext uri="{FF2B5EF4-FFF2-40B4-BE49-F238E27FC236}">
                <a16:creationId xmlns:a16="http://schemas.microsoft.com/office/drawing/2014/main" id="{4731776E-F3CC-2D00-679A-E181B43C7A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9158"/>
                                        </p:tgtEl>
                                        <p:attrNameLst>
                                          <p:attrName>style.visibility</p:attrName>
                                        </p:attrNameLst>
                                      </p:cBhvr>
                                      <p:to>
                                        <p:strVal val="visible"/>
                                      </p:to>
                                    </p:set>
                                    <p:anim calcmode="lin" valueType="num">
                                      <p:cBhvr additive="base">
                                        <p:cTn id="7" dur="500" fill="hold"/>
                                        <p:tgtEl>
                                          <p:spTgt spid="49158"/>
                                        </p:tgtEl>
                                        <p:attrNameLst>
                                          <p:attrName>ppt_x</p:attrName>
                                        </p:attrNameLst>
                                      </p:cBhvr>
                                      <p:tavLst>
                                        <p:tav tm="0">
                                          <p:val>
                                            <p:strVal val="#ppt_x"/>
                                          </p:val>
                                        </p:tav>
                                        <p:tav tm="100000">
                                          <p:val>
                                            <p:strVal val="#ppt_x"/>
                                          </p:val>
                                        </p:tav>
                                      </p:tavLst>
                                    </p:anim>
                                    <p:anim calcmode="lin" valueType="num">
                                      <p:cBhvr additive="base">
                                        <p:cTn id="8" dur="500" fill="hold"/>
                                        <p:tgtEl>
                                          <p:spTgt spid="49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3"/>
          <p:cNvSpPr txBox="1">
            <a:spLocks noGrp="1"/>
          </p:cNvSpPr>
          <p:nvPr>
            <p:ph type="title"/>
          </p:nvPr>
        </p:nvSpPr>
        <p:spPr>
          <a:xfrm>
            <a:off x="2057400" y="300037"/>
            <a:ext cx="8224837" cy="4873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Example of Preemptive SJF Ex1</a:t>
            </a:r>
            <a:endParaRPr/>
          </a:p>
        </p:txBody>
      </p:sp>
      <p:sp>
        <p:nvSpPr>
          <p:cNvPr id="580" name="Google Shape;580;p33"/>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81" name="Google Shape;581;p33"/>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2" name="Google Shape;582;p3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Calibri"/>
              <a:buNone/>
            </a:pPr>
            <a:fld id="{00000000-1234-1234-1234-123412341234}" type="slidenum">
              <a:rPr lang="en-US" sz="1000" b="0" i="0" u="none" strike="noStrike" cap="none">
                <a:solidFill>
                  <a:srgbClr val="FFFFFF"/>
                </a:solidFill>
                <a:latin typeface="Calibri"/>
                <a:ea typeface="Calibri"/>
                <a:cs typeface="Calibri"/>
                <a:sym typeface="Calibri"/>
              </a:rPr>
              <a:t>127</a:t>
            </a:fld>
            <a:endParaRPr sz="1400" b="0" i="0" u="none" strike="noStrike" cap="none">
              <a:solidFill>
                <a:srgbClr val="000000"/>
              </a:solidFill>
              <a:latin typeface="Arial"/>
              <a:ea typeface="Arial"/>
              <a:cs typeface="Arial"/>
              <a:sym typeface="Arial"/>
            </a:endParaRPr>
          </a:p>
        </p:txBody>
      </p:sp>
      <p:grpSp>
        <p:nvGrpSpPr>
          <p:cNvPr id="583" name="Google Shape;583;p33"/>
          <p:cNvGrpSpPr/>
          <p:nvPr/>
        </p:nvGrpSpPr>
        <p:grpSpPr>
          <a:xfrm>
            <a:off x="4872037" y="3609975"/>
            <a:ext cx="5924550" cy="1204912"/>
            <a:chOff x="864" y="2364"/>
            <a:chExt cx="3732" cy="759"/>
          </a:xfrm>
        </p:grpSpPr>
        <p:sp>
          <p:nvSpPr>
            <p:cNvPr id="584" name="Google Shape;584;p33"/>
            <p:cNvSpPr txBox="1"/>
            <p:nvPr/>
          </p:nvSpPr>
          <p:spPr>
            <a:xfrm flipH="1">
              <a:off x="960" y="2373"/>
              <a:ext cx="3504" cy="38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5" name="Google Shape;585;p33"/>
            <p:cNvSpPr txBox="1"/>
            <p:nvPr/>
          </p:nvSpPr>
          <p:spPr>
            <a:xfrm flipH="1">
              <a:off x="1008" y="2412"/>
              <a:ext cx="265"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P</a:t>
              </a:r>
              <a:r>
                <a:rPr lang="en-US" sz="1800" b="0" i="0" u="none" strike="noStrike" cap="none" baseline="-25000">
                  <a:solidFill>
                    <a:schemeClr val="dk1"/>
                  </a:solidFill>
                  <a:latin typeface="Helvetica Neue"/>
                  <a:ea typeface="Helvetica Neue"/>
                  <a:cs typeface="Helvetica Neue"/>
                  <a:sym typeface="Helvetica Neue"/>
                </a:rPr>
                <a:t>1</a:t>
              </a:r>
              <a:endParaRPr sz="1400" b="0" i="0" u="none" strike="noStrike" cap="none">
                <a:solidFill>
                  <a:srgbClr val="000000"/>
                </a:solidFill>
                <a:latin typeface="Arial"/>
                <a:ea typeface="Arial"/>
                <a:cs typeface="Arial"/>
                <a:sym typeface="Arial"/>
              </a:endParaRPr>
            </a:p>
          </p:txBody>
        </p:sp>
        <p:sp>
          <p:nvSpPr>
            <p:cNvPr id="586" name="Google Shape;586;p33"/>
            <p:cNvSpPr txBox="1"/>
            <p:nvPr/>
          </p:nvSpPr>
          <p:spPr>
            <a:xfrm flipH="1">
              <a:off x="1824" y="2412"/>
              <a:ext cx="265"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P</a:t>
              </a:r>
              <a:r>
                <a:rPr lang="en-US" sz="1800" b="0" i="0" u="none" strike="noStrike" cap="none" baseline="-25000">
                  <a:solidFill>
                    <a:schemeClr val="dk1"/>
                  </a:solidFill>
                  <a:latin typeface="Helvetica Neue"/>
                  <a:ea typeface="Helvetica Neue"/>
                  <a:cs typeface="Helvetica Neue"/>
                  <a:sym typeface="Helvetica Neue"/>
                </a:rPr>
                <a:t>3</a:t>
              </a:r>
              <a:endParaRPr sz="1400" b="0" i="0" u="none" strike="noStrike" cap="none">
                <a:solidFill>
                  <a:srgbClr val="000000"/>
                </a:solidFill>
                <a:latin typeface="Arial"/>
                <a:ea typeface="Arial"/>
                <a:cs typeface="Arial"/>
                <a:sym typeface="Arial"/>
              </a:endParaRPr>
            </a:p>
          </p:txBody>
        </p:sp>
        <p:sp>
          <p:nvSpPr>
            <p:cNvPr id="587" name="Google Shape;587;p33"/>
            <p:cNvSpPr txBox="1"/>
            <p:nvPr/>
          </p:nvSpPr>
          <p:spPr>
            <a:xfrm flipH="1">
              <a:off x="1488" y="2412"/>
              <a:ext cx="265"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P</a:t>
              </a:r>
              <a:r>
                <a:rPr lang="en-US" sz="1800" b="0" i="0" u="none" strike="noStrike" cap="none" baseline="-25000">
                  <a:solidFill>
                    <a:schemeClr val="dk1"/>
                  </a:solidFill>
                  <a:latin typeface="Helvetica Neue"/>
                  <a:ea typeface="Helvetica Neue"/>
                  <a:cs typeface="Helvetica Neue"/>
                  <a:sym typeface="Helvetica Neue"/>
                </a:rPr>
                <a:t>2</a:t>
              </a:r>
              <a:endParaRPr sz="1400" b="0" i="0" u="none" strike="noStrike" cap="none">
                <a:solidFill>
                  <a:srgbClr val="000000"/>
                </a:solidFill>
                <a:latin typeface="Arial"/>
                <a:ea typeface="Arial"/>
                <a:cs typeface="Arial"/>
                <a:sym typeface="Arial"/>
              </a:endParaRPr>
            </a:p>
          </p:txBody>
        </p:sp>
        <p:cxnSp>
          <p:nvCxnSpPr>
            <p:cNvPr id="588" name="Google Shape;588;p33"/>
            <p:cNvCxnSpPr/>
            <p:nvPr/>
          </p:nvCxnSpPr>
          <p:spPr>
            <a:xfrm>
              <a:off x="4452" y="2748"/>
              <a:ext cx="0" cy="144"/>
            </a:xfrm>
            <a:prstGeom prst="straightConnector1">
              <a:avLst/>
            </a:prstGeom>
            <a:noFill/>
            <a:ln w="9525" cap="flat" cmpd="sng">
              <a:solidFill>
                <a:schemeClr val="dk1"/>
              </a:solidFill>
              <a:prstDash val="solid"/>
              <a:miter lim="800000"/>
              <a:headEnd type="none" w="sm" len="sm"/>
              <a:tailEnd type="none" w="sm" len="sm"/>
            </a:ln>
          </p:spPr>
        </p:cxnSp>
        <p:cxnSp>
          <p:nvCxnSpPr>
            <p:cNvPr id="589" name="Google Shape;589;p33"/>
            <p:cNvCxnSpPr/>
            <p:nvPr/>
          </p:nvCxnSpPr>
          <p:spPr>
            <a:xfrm>
              <a:off x="960" y="2757"/>
              <a:ext cx="0" cy="144"/>
            </a:xfrm>
            <a:prstGeom prst="straightConnector1">
              <a:avLst/>
            </a:prstGeom>
            <a:noFill/>
            <a:ln w="9525" cap="flat" cmpd="sng">
              <a:solidFill>
                <a:schemeClr val="dk1"/>
              </a:solidFill>
              <a:prstDash val="solid"/>
              <a:miter lim="800000"/>
              <a:headEnd type="none" w="sm" len="sm"/>
              <a:tailEnd type="none" w="sm" len="sm"/>
            </a:ln>
          </p:spPr>
        </p:cxnSp>
        <p:cxnSp>
          <p:nvCxnSpPr>
            <p:cNvPr id="590" name="Google Shape;590;p33"/>
            <p:cNvCxnSpPr/>
            <p:nvPr/>
          </p:nvCxnSpPr>
          <p:spPr>
            <a:xfrm>
              <a:off x="2688" y="2373"/>
              <a:ext cx="0" cy="384"/>
            </a:xfrm>
            <a:prstGeom prst="straightConnector1">
              <a:avLst/>
            </a:prstGeom>
            <a:noFill/>
            <a:ln w="9525" cap="flat" cmpd="sng">
              <a:solidFill>
                <a:schemeClr val="dk1"/>
              </a:solidFill>
              <a:prstDash val="solid"/>
              <a:miter lim="800000"/>
              <a:headEnd type="none" w="sm" len="sm"/>
              <a:tailEnd type="none" w="sm" len="sm"/>
            </a:ln>
          </p:spPr>
        </p:cxnSp>
        <p:cxnSp>
          <p:nvCxnSpPr>
            <p:cNvPr id="591" name="Google Shape;591;p33"/>
            <p:cNvCxnSpPr/>
            <p:nvPr/>
          </p:nvCxnSpPr>
          <p:spPr>
            <a:xfrm>
              <a:off x="1344" y="2364"/>
              <a:ext cx="0" cy="576"/>
            </a:xfrm>
            <a:prstGeom prst="straightConnector1">
              <a:avLst/>
            </a:prstGeom>
            <a:noFill/>
            <a:ln w="9525" cap="flat" cmpd="sng">
              <a:solidFill>
                <a:schemeClr val="dk1"/>
              </a:solidFill>
              <a:prstDash val="solid"/>
              <a:miter lim="800000"/>
              <a:headEnd type="none" w="sm" len="sm"/>
              <a:tailEnd type="none" w="sm" len="sm"/>
            </a:ln>
          </p:spPr>
        </p:cxnSp>
        <p:cxnSp>
          <p:nvCxnSpPr>
            <p:cNvPr id="592" name="Google Shape;592;p33"/>
            <p:cNvCxnSpPr/>
            <p:nvPr/>
          </p:nvCxnSpPr>
          <p:spPr>
            <a:xfrm>
              <a:off x="2400" y="2757"/>
              <a:ext cx="0" cy="144"/>
            </a:xfrm>
            <a:prstGeom prst="straightConnector1">
              <a:avLst/>
            </a:prstGeom>
            <a:noFill/>
            <a:ln w="9525" cap="flat" cmpd="sng">
              <a:solidFill>
                <a:schemeClr val="dk1"/>
              </a:solidFill>
              <a:prstDash val="solid"/>
              <a:miter lim="800000"/>
              <a:headEnd type="none" w="sm" len="sm"/>
              <a:tailEnd type="none" w="sm" len="sm"/>
            </a:ln>
          </p:spPr>
        </p:cxnSp>
        <p:sp>
          <p:nvSpPr>
            <p:cNvPr id="593" name="Google Shape;593;p33"/>
            <p:cNvSpPr txBox="1"/>
            <p:nvPr/>
          </p:nvSpPr>
          <p:spPr>
            <a:xfrm flipH="1">
              <a:off x="1728" y="2892"/>
              <a:ext cx="196"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4</a:t>
              </a:r>
              <a:endParaRPr sz="1400" b="0" i="0" u="none" strike="noStrike" cap="none">
                <a:solidFill>
                  <a:srgbClr val="000000"/>
                </a:solidFill>
                <a:latin typeface="Arial"/>
                <a:ea typeface="Arial"/>
                <a:cs typeface="Arial"/>
                <a:sym typeface="Arial"/>
              </a:endParaRPr>
            </a:p>
          </p:txBody>
        </p:sp>
        <p:sp>
          <p:nvSpPr>
            <p:cNvPr id="594" name="Google Shape;594;p33"/>
            <p:cNvSpPr txBox="1"/>
            <p:nvPr/>
          </p:nvSpPr>
          <p:spPr>
            <a:xfrm flipH="1">
              <a:off x="1248" y="2892"/>
              <a:ext cx="196"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2</a:t>
              </a:r>
              <a:endParaRPr sz="1400" b="0" i="0" u="none" strike="noStrike" cap="none">
                <a:solidFill>
                  <a:srgbClr val="000000"/>
                </a:solidFill>
                <a:latin typeface="Arial"/>
                <a:ea typeface="Arial"/>
                <a:cs typeface="Arial"/>
                <a:sym typeface="Arial"/>
              </a:endParaRPr>
            </a:p>
          </p:txBody>
        </p:sp>
        <p:sp>
          <p:nvSpPr>
            <p:cNvPr id="595" name="Google Shape;595;p33"/>
            <p:cNvSpPr txBox="1"/>
            <p:nvPr/>
          </p:nvSpPr>
          <p:spPr>
            <a:xfrm flipH="1">
              <a:off x="3312" y="2844"/>
              <a:ext cx="276"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11</a:t>
              </a:r>
              <a:endParaRPr sz="1400" b="0" i="0" u="none" strike="noStrike" cap="none">
                <a:solidFill>
                  <a:srgbClr val="000000"/>
                </a:solidFill>
                <a:latin typeface="Arial"/>
                <a:ea typeface="Arial"/>
                <a:cs typeface="Arial"/>
                <a:sym typeface="Arial"/>
              </a:endParaRPr>
            </a:p>
          </p:txBody>
        </p:sp>
        <p:sp>
          <p:nvSpPr>
            <p:cNvPr id="596" name="Google Shape;596;p33"/>
            <p:cNvSpPr txBox="1"/>
            <p:nvPr/>
          </p:nvSpPr>
          <p:spPr>
            <a:xfrm flipH="1">
              <a:off x="864" y="2853"/>
              <a:ext cx="196"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0</a:t>
              </a:r>
              <a:endParaRPr sz="1400" b="0" i="0" u="none" strike="noStrike" cap="none">
                <a:solidFill>
                  <a:srgbClr val="000000"/>
                </a:solidFill>
                <a:latin typeface="Arial"/>
                <a:ea typeface="Arial"/>
                <a:cs typeface="Arial"/>
                <a:sym typeface="Arial"/>
              </a:endParaRPr>
            </a:p>
          </p:txBody>
        </p:sp>
        <p:sp>
          <p:nvSpPr>
            <p:cNvPr id="597" name="Google Shape;597;p33"/>
            <p:cNvSpPr txBox="1"/>
            <p:nvPr/>
          </p:nvSpPr>
          <p:spPr>
            <a:xfrm flipH="1">
              <a:off x="2976" y="2412"/>
              <a:ext cx="265"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P</a:t>
              </a:r>
              <a:r>
                <a:rPr lang="en-US" sz="1800" b="0" i="0" u="none" strike="noStrike" cap="none" baseline="-25000">
                  <a:solidFill>
                    <a:schemeClr val="dk1"/>
                  </a:solidFill>
                  <a:latin typeface="Helvetica Neue"/>
                  <a:ea typeface="Helvetica Neue"/>
                  <a:cs typeface="Helvetica Neue"/>
                  <a:sym typeface="Helvetica Neue"/>
                </a:rPr>
                <a:t>4</a:t>
              </a:r>
              <a:endParaRPr sz="1400" b="0" i="0" u="none" strike="noStrike" cap="none">
                <a:solidFill>
                  <a:srgbClr val="000000"/>
                </a:solidFill>
                <a:latin typeface="Arial"/>
                <a:ea typeface="Arial"/>
                <a:cs typeface="Arial"/>
                <a:sym typeface="Arial"/>
              </a:endParaRPr>
            </a:p>
          </p:txBody>
        </p:sp>
        <p:cxnSp>
          <p:nvCxnSpPr>
            <p:cNvPr id="598" name="Google Shape;598;p33"/>
            <p:cNvCxnSpPr/>
            <p:nvPr/>
          </p:nvCxnSpPr>
          <p:spPr>
            <a:xfrm>
              <a:off x="3456" y="2373"/>
              <a:ext cx="0" cy="384"/>
            </a:xfrm>
            <a:prstGeom prst="straightConnector1">
              <a:avLst/>
            </a:prstGeom>
            <a:noFill/>
            <a:ln w="9525" cap="flat" cmpd="sng">
              <a:solidFill>
                <a:schemeClr val="dk1"/>
              </a:solidFill>
              <a:prstDash val="solid"/>
              <a:miter lim="800000"/>
              <a:headEnd type="none" w="sm" len="sm"/>
              <a:tailEnd type="none" w="sm" len="sm"/>
            </a:ln>
          </p:spPr>
        </p:cxnSp>
        <p:cxnSp>
          <p:nvCxnSpPr>
            <p:cNvPr id="599" name="Google Shape;599;p33"/>
            <p:cNvCxnSpPr/>
            <p:nvPr/>
          </p:nvCxnSpPr>
          <p:spPr>
            <a:xfrm>
              <a:off x="1152" y="2686"/>
              <a:ext cx="0" cy="144"/>
            </a:xfrm>
            <a:prstGeom prst="straightConnector1">
              <a:avLst/>
            </a:prstGeom>
            <a:noFill/>
            <a:ln w="9525" cap="flat" cmpd="sng">
              <a:solidFill>
                <a:schemeClr val="dk1"/>
              </a:solidFill>
              <a:prstDash val="solid"/>
              <a:miter lim="800000"/>
              <a:headEnd type="none" w="sm" len="sm"/>
              <a:tailEnd type="none" w="sm" len="sm"/>
            </a:ln>
          </p:spPr>
        </p:cxnSp>
        <p:cxnSp>
          <p:nvCxnSpPr>
            <p:cNvPr id="600" name="Google Shape;600;p33"/>
            <p:cNvCxnSpPr/>
            <p:nvPr/>
          </p:nvCxnSpPr>
          <p:spPr>
            <a:xfrm>
              <a:off x="1632" y="2686"/>
              <a:ext cx="0" cy="144"/>
            </a:xfrm>
            <a:prstGeom prst="straightConnector1">
              <a:avLst/>
            </a:prstGeom>
            <a:noFill/>
            <a:ln w="9525" cap="flat" cmpd="sng">
              <a:solidFill>
                <a:schemeClr val="dk1"/>
              </a:solidFill>
              <a:prstDash val="solid"/>
              <a:miter lim="800000"/>
              <a:headEnd type="none" w="sm" len="sm"/>
              <a:tailEnd type="none" w="sm" len="sm"/>
            </a:ln>
          </p:spPr>
        </p:cxnSp>
        <p:cxnSp>
          <p:nvCxnSpPr>
            <p:cNvPr id="601" name="Google Shape;601;p33"/>
            <p:cNvCxnSpPr/>
            <p:nvPr/>
          </p:nvCxnSpPr>
          <p:spPr>
            <a:xfrm>
              <a:off x="2688" y="2757"/>
              <a:ext cx="0" cy="144"/>
            </a:xfrm>
            <a:prstGeom prst="straightConnector1">
              <a:avLst/>
            </a:prstGeom>
            <a:noFill/>
            <a:ln w="9525" cap="flat" cmpd="sng">
              <a:solidFill>
                <a:schemeClr val="dk1"/>
              </a:solidFill>
              <a:prstDash val="solid"/>
              <a:miter lim="800000"/>
              <a:headEnd type="none" w="sm" len="sm"/>
              <a:tailEnd type="none" w="sm" len="sm"/>
            </a:ln>
          </p:spPr>
        </p:cxnSp>
        <p:sp>
          <p:nvSpPr>
            <p:cNvPr id="602" name="Google Shape;602;p33"/>
            <p:cNvSpPr txBox="1"/>
            <p:nvPr/>
          </p:nvSpPr>
          <p:spPr>
            <a:xfrm flipH="1">
              <a:off x="2064" y="2892"/>
              <a:ext cx="196"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5</a:t>
              </a:r>
              <a:endParaRPr sz="1400" b="0" i="0" u="none" strike="noStrike" cap="none">
                <a:solidFill>
                  <a:srgbClr val="000000"/>
                </a:solidFill>
                <a:latin typeface="Arial"/>
                <a:ea typeface="Arial"/>
                <a:cs typeface="Arial"/>
                <a:sym typeface="Arial"/>
              </a:endParaRPr>
            </a:p>
          </p:txBody>
        </p:sp>
        <p:cxnSp>
          <p:nvCxnSpPr>
            <p:cNvPr id="603" name="Google Shape;603;p33"/>
            <p:cNvCxnSpPr/>
            <p:nvPr/>
          </p:nvCxnSpPr>
          <p:spPr>
            <a:xfrm>
              <a:off x="2928" y="2686"/>
              <a:ext cx="0" cy="144"/>
            </a:xfrm>
            <a:prstGeom prst="straightConnector1">
              <a:avLst/>
            </a:prstGeom>
            <a:noFill/>
            <a:ln w="9525" cap="flat" cmpd="sng">
              <a:solidFill>
                <a:schemeClr val="dk1"/>
              </a:solidFill>
              <a:prstDash val="solid"/>
              <a:miter lim="800000"/>
              <a:headEnd type="none" w="sm" len="sm"/>
              <a:tailEnd type="none" w="sm" len="sm"/>
            </a:ln>
          </p:spPr>
        </p:cxnSp>
        <p:cxnSp>
          <p:nvCxnSpPr>
            <p:cNvPr id="604" name="Google Shape;604;p33"/>
            <p:cNvCxnSpPr/>
            <p:nvPr/>
          </p:nvCxnSpPr>
          <p:spPr>
            <a:xfrm>
              <a:off x="3120" y="2686"/>
              <a:ext cx="0" cy="144"/>
            </a:xfrm>
            <a:prstGeom prst="straightConnector1">
              <a:avLst/>
            </a:prstGeom>
            <a:noFill/>
            <a:ln w="9525" cap="flat" cmpd="sng">
              <a:solidFill>
                <a:schemeClr val="dk1"/>
              </a:solidFill>
              <a:prstDash val="solid"/>
              <a:miter lim="800000"/>
              <a:headEnd type="none" w="sm" len="sm"/>
              <a:tailEnd type="none" w="sm" len="sm"/>
            </a:ln>
          </p:spPr>
        </p:cxnSp>
        <p:cxnSp>
          <p:nvCxnSpPr>
            <p:cNvPr id="605" name="Google Shape;605;p33"/>
            <p:cNvCxnSpPr/>
            <p:nvPr/>
          </p:nvCxnSpPr>
          <p:spPr>
            <a:xfrm>
              <a:off x="3312" y="2686"/>
              <a:ext cx="0" cy="144"/>
            </a:xfrm>
            <a:prstGeom prst="straightConnector1">
              <a:avLst/>
            </a:prstGeom>
            <a:noFill/>
            <a:ln w="9525" cap="flat" cmpd="sng">
              <a:solidFill>
                <a:schemeClr val="dk1"/>
              </a:solidFill>
              <a:prstDash val="solid"/>
              <a:miter lim="800000"/>
              <a:headEnd type="none" w="sm" len="sm"/>
              <a:tailEnd type="none" w="sm" len="sm"/>
            </a:ln>
          </p:spPr>
        </p:cxnSp>
        <p:cxnSp>
          <p:nvCxnSpPr>
            <p:cNvPr id="606" name="Google Shape;606;p33"/>
            <p:cNvCxnSpPr/>
            <p:nvPr/>
          </p:nvCxnSpPr>
          <p:spPr>
            <a:xfrm>
              <a:off x="3456" y="2757"/>
              <a:ext cx="0" cy="144"/>
            </a:xfrm>
            <a:prstGeom prst="straightConnector1">
              <a:avLst/>
            </a:prstGeom>
            <a:noFill/>
            <a:ln w="9525" cap="flat" cmpd="sng">
              <a:solidFill>
                <a:schemeClr val="dk1"/>
              </a:solidFill>
              <a:prstDash val="solid"/>
              <a:miter lim="800000"/>
              <a:headEnd type="none" w="sm" len="sm"/>
              <a:tailEnd type="none" w="sm" len="sm"/>
            </a:ln>
          </p:spPr>
        </p:cxnSp>
        <p:sp>
          <p:nvSpPr>
            <p:cNvPr id="607" name="Google Shape;607;p33"/>
            <p:cNvSpPr txBox="1"/>
            <p:nvPr/>
          </p:nvSpPr>
          <p:spPr>
            <a:xfrm flipH="1">
              <a:off x="2592" y="2892"/>
              <a:ext cx="196"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7</a:t>
              </a:r>
              <a:endParaRPr sz="1400" b="0" i="0" u="none" strike="noStrike" cap="none">
                <a:solidFill>
                  <a:srgbClr val="000000"/>
                </a:solidFill>
                <a:latin typeface="Arial"/>
                <a:ea typeface="Arial"/>
                <a:cs typeface="Arial"/>
                <a:sym typeface="Arial"/>
              </a:endParaRPr>
            </a:p>
          </p:txBody>
        </p:sp>
        <p:cxnSp>
          <p:nvCxnSpPr>
            <p:cNvPr id="608" name="Google Shape;608;p33"/>
            <p:cNvCxnSpPr/>
            <p:nvPr/>
          </p:nvCxnSpPr>
          <p:spPr>
            <a:xfrm>
              <a:off x="3696" y="2686"/>
              <a:ext cx="0" cy="144"/>
            </a:xfrm>
            <a:prstGeom prst="straightConnector1">
              <a:avLst/>
            </a:prstGeom>
            <a:noFill/>
            <a:ln w="9525" cap="flat" cmpd="sng">
              <a:solidFill>
                <a:schemeClr val="dk1"/>
              </a:solidFill>
              <a:prstDash val="solid"/>
              <a:miter lim="800000"/>
              <a:headEnd type="none" w="sm" len="sm"/>
              <a:tailEnd type="none" w="sm" len="sm"/>
            </a:ln>
          </p:spPr>
        </p:cxnSp>
        <p:cxnSp>
          <p:nvCxnSpPr>
            <p:cNvPr id="609" name="Google Shape;609;p33"/>
            <p:cNvCxnSpPr/>
            <p:nvPr/>
          </p:nvCxnSpPr>
          <p:spPr>
            <a:xfrm>
              <a:off x="3888" y="2686"/>
              <a:ext cx="0" cy="144"/>
            </a:xfrm>
            <a:prstGeom prst="straightConnector1">
              <a:avLst/>
            </a:prstGeom>
            <a:noFill/>
            <a:ln w="9525" cap="flat" cmpd="sng">
              <a:solidFill>
                <a:schemeClr val="dk1"/>
              </a:solidFill>
              <a:prstDash val="solid"/>
              <a:miter lim="800000"/>
              <a:headEnd type="none" w="sm" len="sm"/>
              <a:tailEnd type="none" w="sm" len="sm"/>
            </a:ln>
          </p:spPr>
        </p:cxnSp>
        <p:cxnSp>
          <p:nvCxnSpPr>
            <p:cNvPr id="610" name="Google Shape;610;p33"/>
            <p:cNvCxnSpPr/>
            <p:nvPr/>
          </p:nvCxnSpPr>
          <p:spPr>
            <a:xfrm>
              <a:off x="4080" y="2686"/>
              <a:ext cx="0" cy="144"/>
            </a:xfrm>
            <a:prstGeom prst="straightConnector1">
              <a:avLst/>
            </a:prstGeom>
            <a:noFill/>
            <a:ln w="9525" cap="flat" cmpd="sng">
              <a:solidFill>
                <a:schemeClr val="dk1"/>
              </a:solidFill>
              <a:prstDash val="solid"/>
              <a:miter lim="800000"/>
              <a:headEnd type="none" w="sm" len="sm"/>
              <a:tailEnd type="none" w="sm" len="sm"/>
            </a:ln>
          </p:spPr>
        </p:cxnSp>
        <p:cxnSp>
          <p:nvCxnSpPr>
            <p:cNvPr id="611" name="Google Shape;611;p33"/>
            <p:cNvCxnSpPr/>
            <p:nvPr/>
          </p:nvCxnSpPr>
          <p:spPr>
            <a:xfrm>
              <a:off x="1824" y="2364"/>
              <a:ext cx="0" cy="576"/>
            </a:xfrm>
            <a:prstGeom prst="straightConnector1">
              <a:avLst/>
            </a:prstGeom>
            <a:noFill/>
            <a:ln w="9525" cap="flat" cmpd="sng">
              <a:solidFill>
                <a:schemeClr val="dk1"/>
              </a:solidFill>
              <a:prstDash val="solid"/>
              <a:miter lim="800000"/>
              <a:headEnd type="none" w="sm" len="sm"/>
              <a:tailEnd type="none" w="sm" len="sm"/>
            </a:ln>
          </p:spPr>
        </p:cxnSp>
        <p:cxnSp>
          <p:nvCxnSpPr>
            <p:cNvPr id="612" name="Google Shape;612;p33"/>
            <p:cNvCxnSpPr/>
            <p:nvPr/>
          </p:nvCxnSpPr>
          <p:spPr>
            <a:xfrm>
              <a:off x="2160" y="2364"/>
              <a:ext cx="0" cy="576"/>
            </a:xfrm>
            <a:prstGeom prst="straightConnector1">
              <a:avLst/>
            </a:prstGeom>
            <a:noFill/>
            <a:ln w="9525" cap="flat" cmpd="sng">
              <a:solidFill>
                <a:schemeClr val="dk1"/>
              </a:solidFill>
              <a:prstDash val="solid"/>
              <a:miter lim="800000"/>
              <a:headEnd type="none" w="sm" len="sm"/>
              <a:tailEnd type="none" w="sm" len="sm"/>
            </a:ln>
          </p:spPr>
        </p:cxnSp>
        <p:sp>
          <p:nvSpPr>
            <p:cNvPr id="613" name="Google Shape;613;p33"/>
            <p:cNvSpPr txBox="1"/>
            <p:nvPr/>
          </p:nvSpPr>
          <p:spPr>
            <a:xfrm flipH="1">
              <a:off x="2256" y="2412"/>
              <a:ext cx="265"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P</a:t>
              </a:r>
              <a:r>
                <a:rPr lang="en-US" sz="1800" b="0" i="0" u="none" strike="noStrike" cap="none" baseline="-25000">
                  <a:solidFill>
                    <a:schemeClr val="dk1"/>
                  </a:solidFill>
                  <a:latin typeface="Helvetica Neue"/>
                  <a:ea typeface="Helvetica Neue"/>
                  <a:cs typeface="Helvetica Neue"/>
                  <a:sym typeface="Helvetica Neue"/>
                </a:rPr>
                <a:t>2</a:t>
              </a:r>
              <a:endParaRPr sz="1400" b="0" i="0" u="none" strike="noStrike" cap="none">
                <a:solidFill>
                  <a:srgbClr val="000000"/>
                </a:solidFill>
                <a:latin typeface="Arial"/>
                <a:ea typeface="Arial"/>
                <a:cs typeface="Arial"/>
                <a:sym typeface="Arial"/>
              </a:endParaRPr>
            </a:p>
          </p:txBody>
        </p:sp>
        <p:sp>
          <p:nvSpPr>
            <p:cNvPr id="614" name="Google Shape;614;p33"/>
            <p:cNvSpPr txBox="1"/>
            <p:nvPr/>
          </p:nvSpPr>
          <p:spPr>
            <a:xfrm flipH="1">
              <a:off x="3840" y="2412"/>
              <a:ext cx="265"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P</a:t>
              </a:r>
              <a:r>
                <a:rPr lang="en-US" sz="1800" b="0" i="0" u="none" strike="noStrike" cap="none" baseline="-25000">
                  <a:solidFill>
                    <a:schemeClr val="dk1"/>
                  </a:solidFill>
                  <a:latin typeface="Helvetica Neue"/>
                  <a:ea typeface="Helvetica Neue"/>
                  <a:cs typeface="Helvetica Neue"/>
                  <a:sym typeface="Helvetica Neue"/>
                </a:rPr>
                <a:t>1</a:t>
              </a:r>
              <a:endParaRPr sz="1400" b="0" i="0" u="none" strike="noStrike" cap="none">
                <a:solidFill>
                  <a:srgbClr val="000000"/>
                </a:solidFill>
                <a:latin typeface="Arial"/>
                <a:ea typeface="Arial"/>
                <a:cs typeface="Arial"/>
                <a:sym typeface="Arial"/>
              </a:endParaRPr>
            </a:p>
          </p:txBody>
        </p:sp>
        <p:cxnSp>
          <p:nvCxnSpPr>
            <p:cNvPr id="615" name="Google Shape;615;p33"/>
            <p:cNvCxnSpPr/>
            <p:nvPr/>
          </p:nvCxnSpPr>
          <p:spPr>
            <a:xfrm>
              <a:off x="4272" y="2686"/>
              <a:ext cx="0" cy="144"/>
            </a:xfrm>
            <a:prstGeom prst="straightConnector1">
              <a:avLst/>
            </a:prstGeom>
            <a:noFill/>
            <a:ln w="9525" cap="flat" cmpd="sng">
              <a:solidFill>
                <a:schemeClr val="dk1"/>
              </a:solidFill>
              <a:prstDash val="solid"/>
              <a:miter lim="800000"/>
              <a:headEnd type="none" w="sm" len="sm"/>
              <a:tailEnd type="none" w="sm" len="sm"/>
            </a:ln>
          </p:spPr>
        </p:cxnSp>
        <p:sp>
          <p:nvSpPr>
            <p:cNvPr id="616" name="Google Shape;616;p33"/>
            <p:cNvSpPr txBox="1"/>
            <p:nvPr/>
          </p:nvSpPr>
          <p:spPr>
            <a:xfrm flipH="1">
              <a:off x="4320" y="2844"/>
              <a:ext cx="276" cy="2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Helvetica Neue"/>
                <a:buNone/>
              </a:pPr>
              <a:r>
                <a:rPr lang="en-US" sz="1800" b="0" i="0" u="none" strike="noStrike" cap="none">
                  <a:solidFill>
                    <a:schemeClr val="dk1"/>
                  </a:solidFill>
                  <a:latin typeface="Helvetica Neue"/>
                  <a:ea typeface="Helvetica Neue"/>
                  <a:cs typeface="Helvetica Neue"/>
                  <a:sym typeface="Helvetica Neue"/>
                </a:rPr>
                <a:t>16</a:t>
              </a:r>
              <a:endParaRPr sz="1400" b="0" i="0" u="none" strike="noStrike" cap="none">
                <a:solidFill>
                  <a:srgbClr val="000000"/>
                </a:solidFill>
                <a:latin typeface="Arial"/>
                <a:ea typeface="Arial"/>
                <a:cs typeface="Arial"/>
                <a:sym typeface="Arial"/>
              </a:endParaRPr>
            </a:p>
          </p:txBody>
        </p:sp>
      </p:grpSp>
      <p:sp>
        <p:nvSpPr>
          <p:cNvPr id="617" name="Google Shape;617;p33"/>
          <p:cNvSpPr txBox="1"/>
          <p:nvPr/>
        </p:nvSpPr>
        <p:spPr>
          <a:xfrm>
            <a:off x="1627187" y="1041400"/>
            <a:ext cx="8482012" cy="2000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		</a:t>
            </a:r>
            <a:r>
              <a:rPr lang="en-US" sz="2400" b="1" i="0" u="none" strike="noStrike" cap="none">
                <a:solidFill>
                  <a:schemeClr val="dk1"/>
                </a:solidFill>
                <a:latin typeface="Times New Roman"/>
                <a:ea typeface="Times New Roman"/>
                <a:cs typeface="Times New Roman"/>
                <a:sym typeface="Times New Roman"/>
              </a:rPr>
              <a:t>Process	Arrival Time 		Burst Time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		      </a:t>
            </a:r>
            <a:r>
              <a:rPr lang="en-US" sz="2400" b="1" i="1" u="none" strike="noStrike" cap="none">
                <a:solidFill>
                  <a:schemeClr val="dk1"/>
                </a:solidFill>
                <a:latin typeface="Times New Roman"/>
                <a:ea typeface="Times New Roman"/>
                <a:cs typeface="Times New Roman"/>
                <a:sym typeface="Times New Roman"/>
              </a:rPr>
              <a:t>P</a:t>
            </a:r>
            <a:r>
              <a:rPr lang="en-US" sz="2400" b="1" i="1" u="none" strike="noStrike" cap="none" baseline="-25000">
                <a:solidFill>
                  <a:schemeClr val="dk1"/>
                </a:solidFill>
                <a:latin typeface="Times New Roman"/>
                <a:ea typeface="Times New Roman"/>
                <a:cs typeface="Times New Roman"/>
                <a:sym typeface="Times New Roman"/>
              </a:rPr>
              <a:t>1</a:t>
            </a:r>
            <a:r>
              <a:rPr lang="en-US" sz="2400" b="1" i="0" u="none" strike="noStrike" cap="none">
                <a:solidFill>
                  <a:schemeClr val="dk1"/>
                </a:solidFill>
                <a:latin typeface="Times New Roman"/>
                <a:ea typeface="Times New Roman"/>
                <a:cs typeface="Times New Roman"/>
                <a:sym typeface="Times New Roman"/>
              </a:rPr>
              <a:t>		         0.0		         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		      </a:t>
            </a:r>
            <a:r>
              <a:rPr lang="en-US" sz="2400" b="1" i="1" u="none" strike="noStrike" cap="none">
                <a:solidFill>
                  <a:schemeClr val="dk1"/>
                </a:solidFill>
                <a:latin typeface="Times New Roman"/>
                <a:ea typeface="Times New Roman"/>
                <a:cs typeface="Times New Roman"/>
                <a:sym typeface="Times New Roman"/>
              </a:rPr>
              <a:t>P</a:t>
            </a:r>
            <a:r>
              <a:rPr lang="en-US" sz="2400" b="1" i="1" u="none" strike="noStrike" cap="none" baseline="-25000">
                <a:solidFill>
                  <a:schemeClr val="dk1"/>
                </a:solidFill>
                <a:latin typeface="Times New Roman"/>
                <a:ea typeface="Times New Roman"/>
                <a:cs typeface="Times New Roman"/>
                <a:sym typeface="Times New Roman"/>
              </a:rPr>
              <a:t>2		</a:t>
            </a:r>
            <a:r>
              <a:rPr lang="en-US" sz="2400" b="1" i="1" u="none" strike="noStrike" cap="none">
                <a:solidFill>
                  <a:schemeClr val="dk1"/>
                </a:solidFill>
                <a:latin typeface="Times New Roman"/>
                <a:ea typeface="Times New Roman"/>
                <a:cs typeface="Times New Roman"/>
                <a:sym typeface="Times New Roman"/>
              </a:rPr>
              <a:t>         </a:t>
            </a:r>
            <a:r>
              <a:rPr lang="en-US" sz="2400" b="1" i="0" u="none" strike="noStrike" cap="none">
                <a:solidFill>
                  <a:schemeClr val="dk1"/>
                </a:solidFill>
                <a:latin typeface="Times New Roman"/>
                <a:ea typeface="Times New Roman"/>
                <a:cs typeface="Times New Roman"/>
                <a:sym typeface="Times New Roman"/>
              </a:rPr>
              <a:t>2.0		         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		      </a:t>
            </a:r>
            <a:r>
              <a:rPr lang="en-US" sz="2400" b="1" i="1" u="none" strike="noStrike" cap="none">
                <a:solidFill>
                  <a:schemeClr val="dk1"/>
                </a:solidFill>
                <a:latin typeface="Times New Roman"/>
                <a:ea typeface="Times New Roman"/>
                <a:cs typeface="Times New Roman"/>
                <a:sym typeface="Times New Roman"/>
              </a:rPr>
              <a:t>P</a:t>
            </a:r>
            <a:r>
              <a:rPr lang="en-US" sz="2400" b="1" i="1" u="none" strike="noStrike" cap="none" baseline="-25000">
                <a:solidFill>
                  <a:schemeClr val="dk1"/>
                </a:solidFill>
                <a:latin typeface="Times New Roman"/>
                <a:ea typeface="Times New Roman"/>
                <a:cs typeface="Times New Roman"/>
                <a:sym typeface="Times New Roman"/>
              </a:rPr>
              <a:t>3</a:t>
            </a:r>
            <a:r>
              <a:rPr lang="en-US" sz="2400" b="1" i="0" u="none" strike="noStrike" cap="none">
                <a:solidFill>
                  <a:schemeClr val="dk1"/>
                </a:solidFill>
                <a:latin typeface="Times New Roman"/>
                <a:ea typeface="Times New Roman"/>
                <a:cs typeface="Times New Roman"/>
                <a:sym typeface="Times New Roman"/>
              </a:rPr>
              <a:t>		         4.0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		      </a:t>
            </a:r>
            <a:r>
              <a:rPr lang="en-US" sz="2400" b="1" i="1" u="none" strike="noStrike" cap="none">
                <a:solidFill>
                  <a:schemeClr val="dk1"/>
                </a:solidFill>
                <a:latin typeface="Times New Roman"/>
                <a:ea typeface="Times New Roman"/>
                <a:cs typeface="Times New Roman"/>
                <a:sym typeface="Times New Roman"/>
              </a:rPr>
              <a:t>P</a:t>
            </a:r>
            <a:r>
              <a:rPr lang="en-US" sz="2400" b="1" i="1" u="none" strike="noStrike" cap="none" baseline="-25000">
                <a:solidFill>
                  <a:schemeClr val="dk1"/>
                </a:solidFill>
                <a:latin typeface="Times New Roman"/>
                <a:ea typeface="Times New Roman"/>
                <a:cs typeface="Times New Roman"/>
                <a:sym typeface="Times New Roman"/>
              </a:rPr>
              <a:t>4</a:t>
            </a:r>
            <a:r>
              <a:rPr lang="en-US" sz="2400" b="1" i="0" u="none" strike="noStrike" cap="none">
                <a:solidFill>
                  <a:schemeClr val="dk1"/>
                </a:solidFill>
                <a:latin typeface="Times New Roman"/>
                <a:ea typeface="Times New Roman"/>
                <a:cs typeface="Times New Roman"/>
                <a:sym typeface="Times New Roman"/>
              </a:rPr>
              <a:t>		         5.0	 	        </a:t>
            </a:r>
            <a:r>
              <a:rPr lang="en-US" sz="2800" b="1" i="0" u="none" strike="noStrike" cap="none">
                <a:solidFill>
                  <a:schemeClr val="dk1"/>
                </a:solidFill>
                <a:latin typeface="Times New Roman"/>
                <a:ea typeface="Times New Roman"/>
                <a:cs typeface="Times New Roman"/>
                <a:sym typeface="Times New Roman"/>
              </a:rPr>
              <a:t> 4</a:t>
            </a:r>
            <a:endParaRPr sz="1400" b="0" i="0" u="none" strike="noStrike" cap="none">
              <a:solidFill>
                <a:srgbClr val="000000"/>
              </a:solidFill>
              <a:latin typeface="Arial"/>
              <a:ea typeface="Arial"/>
              <a:cs typeface="Arial"/>
              <a:sym typeface="Arial"/>
            </a:endParaRPr>
          </a:p>
        </p:txBody>
      </p:sp>
      <p:sp>
        <p:nvSpPr>
          <p:cNvPr id="618" name="Google Shape;618;p33"/>
          <p:cNvSpPr txBox="1"/>
          <p:nvPr/>
        </p:nvSpPr>
        <p:spPr>
          <a:xfrm>
            <a:off x="195262" y="4814887"/>
            <a:ext cx="11514137" cy="101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Average waiting time = (9 + 1 + 0 +2)/4 = 3</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Average turnaround time= (16+5+1+6)/4=7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pic>
        <p:nvPicPr>
          <p:cNvPr id="619" name="Google Shape;619;p33"/>
          <p:cNvPicPr preferRelativeResize="0"/>
          <p:nvPr/>
        </p:nvPicPr>
        <p:blipFill rotWithShape="1">
          <a:blip r:embed="rId3">
            <a:alphaModFix/>
          </a:blip>
          <a:srcRect/>
          <a:stretch/>
        </p:blipFill>
        <p:spPr>
          <a:xfrm>
            <a:off x="195262" y="287337"/>
            <a:ext cx="1270000" cy="131286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
            <a:extLst>
              <a:ext uri="{FF2B5EF4-FFF2-40B4-BE49-F238E27FC236}">
                <a16:creationId xmlns:a16="http://schemas.microsoft.com/office/drawing/2014/main" id="{6EE71974-2842-3B17-A5F7-E352088E0E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434D1376-877A-0341-0910-92EA2DF5F722}"/>
              </a:ext>
            </a:extLst>
          </p:cNvPr>
          <p:cNvSpPr>
            <a:spLocks noGrp="1"/>
          </p:cNvSpPr>
          <p:nvPr>
            <p:ph type="dt" sz="quarter" idx="10"/>
          </p:nvPr>
        </p:nvSpPr>
        <p:spPr/>
        <p:txBody>
          <a:bodyPr/>
          <a:lstStyle/>
          <a:p>
            <a:pPr>
              <a:defRPr/>
            </a:pPr>
            <a:fld id="{D54CD6D8-2D54-48CC-802B-223475D45748}" type="datetime1">
              <a:rPr lang="en-US" sz="1050" b="1">
                <a:solidFill>
                  <a:schemeClr val="tx1"/>
                </a:solidFill>
                <a:latin typeface="Times New Roman" panose="02020603050405020304" pitchFamily="18" charset="0"/>
                <a:cs typeface="Times New Roman" panose="02020603050405020304" pitchFamily="18" charset="0"/>
              </a:rPr>
              <a:pPr>
                <a:defRPr/>
              </a:pPr>
              <a:t>8/5/2025</a:t>
            </a:fld>
            <a:endParaRPr lang="en-US" sz="1050" b="1" dirty="0">
              <a:solidFill>
                <a:schemeClr val="tx1"/>
              </a:solidFill>
              <a:latin typeface="Times New Roman" panose="02020603050405020304" pitchFamily="18" charset="0"/>
              <a:cs typeface="Times New Roman" panose="02020603050405020304" pitchFamily="18" charset="0"/>
            </a:endParaRPr>
          </a:p>
        </p:txBody>
      </p:sp>
      <p:sp>
        <p:nvSpPr>
          <p:cNvPr id="57348" name="Slide Number Placeholder 5">
            <a:extLst>
              <a:ext uri="{FF2B5EF4-FFF2-40B4-BE49-F238E27FC236}">
                <a16:creationId xmlns:a16="http://schemas.microsoft.com/office/drawing/2014/main" id="{AA8A1195-C0F3-A237-E3DB-AE3FD29A523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848C8CEA-42E7-4ED2-8FA3-AC927329DBE4}" type="slidenum">
              <a:rPr lang="en-US" altLang="en-US" sz="1200">
                <a:latin typeface="Times New Roman" panose="02020603050405020304" pitchFamily="18" charset="0"/>
                <a:cs typeface="Times New Roman" panose="02020603050405020304" pitchFamily="18" charset="0"/>
              </a:rPr>
              <a:pPr>
                <a:lnSpc>
                  <a:spcPct val="100000"/>
                </a:lnSpc>
                <a:spcBef>
                  <a:spcPct val="0"/>
                </a:spcBef>
                <a:buFontTx/>
                <a:buNone/>
              </a:pPr>
              <a:t>128</a:t>
            </a:fld>
            <a:endParaRPr lang="en-US" altLang="en-US" sz="1200">
              <a:latin typeface="Times New Roman" panose="02020603050405020304" pitchFamily="18" charset="0"/>
              <a:cs typeface="Times New Roman" panose="02020603050405020304" pitchFamily="18" charset="0"/>
            </a:endParaRPr>
          </a:p>
        </p:txBody>
      </p:sp>
      <p:sp>
        <p:nvSpPr>
          <p:cNvPr id="57349" name="Title 1">
            <a:extLst>
              <a:ext uri="{FF2B5EF4-FFF2-40B4-BE49-F238E27FC236}">
                <a16:creationId xmlns:a16="http://schemas.microsoft.com/office/drawing/2014/main" id="{0BC590F6-70AB-1529-0713-5EE1FED8CD7D}"/>
              </a:ext>
            </a:extLst>
          </p:cNvPr>
          <p:cNvSpPr>
            <a:spLocks noGrp="1"/>
          </p:cNvSpPr>
          <p:nvPr>
            <p:ph type="title" idx="4294967295"/>
          </p:nvPr>
        </p:nvSpPr>
        <p:spPr>
          <a:xfrm>
            <a:off x="1917700" y="223838"/>
            <a:ext cx="9377363" cy="525462"/>
          </a:xfrm>
        </p:spPr>
        <p:txBody>
          <a:bodyPr/>
          <a:lstStyle/>
          <a:p>
            <a:pPr marL="457200" eaLnBrk="1" hangingPunct="1">
              <a:spcAft>
                <a:spcPts val="600"/>
              </a:spcAft>
            </a:pPr>
            <a:r>
              <a:rPr lang="en-IN" altLang="en-US" sz="2400" b="1">
                <a:solidFill>
                  <a:srgbClr val="7030A0"/>
                </a:solidFill>
                <a:latin typeface="Arial" panose="020B0604020202020204" pitchFamily="34" charset="0"/>
                <a:cs typeface="Arial" panose="020B0604020202020204" pitchFamily="34" charset="0"/>
              </a:rPr>
              <a:t>Shortest Remaining Time Next (SRTN) ( Pre-emptive)_Example</a:t>
            </a:r>
          </a:p>
        </p:txBody>
      </p:sp>
      <p:cxnSp>
        <p:nvCxnSpPr>
          <p:cNvPr id="9" name="Straight Connector 8">
            <a:extLst>
              <a:ext uri="{FF2B5EF4-FFF2-40B4-BE49-F238E27FC236}">
                <a16:creationId xmlns:a16="http://schemas.microsoft.com/office/drawing/2014/main" id="{36A85FDB-31FE-DF2C-5416-8C9BE6F5490D}"/>
              </a:ext>
            </a:extLst>
          </p:cNvPr>
          <p:cNvCxnSpPr/>
          <p:nvPr/>
        </p:nvCxnSpPr>
        <p:spPr>
          <a:xfrm>
            <a:off x="1270000" y="904875"/>
            <a:ext cx="101314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EC48D638-BBED-E2EC-F1AB-17D57471BEC3}"/>
              </a:ext>
            </a:extLst>
          </p:cNvPr>
          <p:cNvSpPr>
            <a:spLocks noGrp="1"/>
          </p:cNvSpPr>
          <p:nvPr>
            <p:ph type="ftr" sz="quarter" idx="11"/>
          </p:nvPr>
        </p:nvSpPr>
        <p:spPr/>
        <p:txBody>
          <a:bodyPr/>
          <a:lstStyle/>
          <a:p>
            <a:pPr>
              <a:defRPr/>
            </a:pPr>
            <a:r>
              <a:rPr lang="en-US" sz="1050" b="1" dirty="0">
                <a:solidFill>
                  <a:schemeClr val="tx1"/>
                </a:solidFill>
                <a:latin typeface="Times New Roman" panose="02020603050405020304" pitchFamily="18" charset="0"/>
                <a:cs typeface="Times New Roman" panose="02020603050405020304" pitchFamily="18" charset="0"/>
              </a:rPr>
              <a:t>OPERATING SYSTEM</a:t>
            </a:r>
          </a:p>
        </p:txBody>
      </p:sp>
      <p:graphicFrame>
        <p:nvGraphicFramePr>
          <p:cNvPr id="5" name="Table 4">
            <a:extLst>
              <a:ext uri="{FF2B5EF4-FFF2-40B4-BE49-F238E27FC236}">
                <a16:creationId xmlns:a16="http://schemas.microsoft.com/office/drawing/2014/main" id="{61234CD0-2087-EC9B-9BE3-6B13B55C5A5A}"/>
              </a:ext>
            </a:extLst>
          </p:cNvPr>
          <p:cNvGraphicFramePr>
            <a:graphicFrameLocks noGrp="1"/>
          </p:cNvGraphicFramePr>
          <p:nvPr/>
        </p:nvGraphicFramePr>
        <p:xfrm>
          <a:off x="2593975" y="1079500"/>
          <a:ext cx="6257925" cy="2652208"/>
        </p:xfrm>
        <a:graphic>
          <a:graphicData uri="http://schemas.openxmlformats.org/drawingml/2006/table">
            <a:tbl>
              <a:tblPr firstRow="1" bandRow="1">
                <a:tableStyleId>{10A1B5D5-9B99-4C35-A422-299274C87663}</a:tableStyleId>
              </a:tblPr>
              <a:tblGrid>
                <a:gridCol w="1025695">
                  <a:extLst>
                    <a:ext uri="{9D8B030D-6E8A-4147-A177-3AD203B41FA5}">
                      <a16:colId xmlns:a16="http://schemas.microsoft.com/office/drawing/2014/main" val="20000"/>
                    </a:ext>
                  </a:extLst>
                </a:gridCol>
                <a:gridCol w="1393462">
                  <a:extLst>
                    <a:ext uri="{9D8B030D-6E8A-4147-A177-3AD203B41FA5}">
                      <a16:colId xmlns:a16="http://schemas.microsoft.com/office/drawing/2014/main" val="20001"/>
                    </a:ext>
                  </a:extLst>
                </a:gridCol>
                <a:gridCol w="3838768">
                  <a:extLst>
                    <a:ext uri="{9D8B030D-6E8A-4147-A177-3AD203B41FA5}">
                      <a16:colId xmlns:a16="http://schemas.microsoft.com/office/drawing/2014/main" val="20002"/>
                    </a:ext>
                  </a:extLst>
                </a:gridCol>
              </a:tblGrid>
              <a:tr h="792692">
                <a:tc>
                  <a:txBody>
                    <a:bodyPr/>
                    <a:lstStyle/>
                    <a:p>
                      <a:pPr algn="ctr"/>
                      <a:endParaRPr lang="en-US" sz="1000" dirty="0">
                        <a:solidFill>
                          <a:srgbClr val="CC04A1"/>
                        </a:solidFill>
                      </a:endParaRPr>
                    </a:p>
                    <a:p>
                      <a:pPr algn="ctr"/>
                      <a:endParaRPr lang="en-US" sz="400" dirty="0">
                        <a:solidFill>
                          <a:srgbClr val="CC04A1"/>
                        </a:solidFill>
                      </a:endParaRPr>
                    </a:p>
                    <a:p>
                      <a:pPr algn="ctr"/>
                      <a:r>
                        <a:rPr lang="en-US" sz="1800" dirty="0">
                          <a:solidFill>
                            <a:srgbClr val="CC04A1"/>
                          </a:solidFill>
                        </a:rPr>
                        <a:t>Process</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dirty="0">
                        <a:solidFill>
                          <a:srgbClr val="CC04A1"/>
                        </a:solidFill>
                      </a:endParaRPr>
                    </a:p>
                    <a:p>
                      <a:pPr algn="ctr"/>
                      <a:r>
                        <a:rPr lang="en-US" sz="1800" dirty="0">
                          <a:solidFill>
                            <a:srgbClr val="CC04A1"/>
                          </a:solidFill>
                        </a:rPr>
                        <a:t>Arrival Time</a:t>
                      </a:r>
                    </a:p>
                    <a:p>
                      <a:pPr algn="ctr"/>
                      <a:r>
                        <a:rPr lang="en-US" sz="1800" dirty="0">
                          <a:solidFill>
                            <a:srgbClr val="CC04A1"/>
                          </a:solidFill>
                        </a:rPr>
                        <a:t>(T0)</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CC04A1"/>
                          </a:solidFill>
                        </a:rPr>
                        <a:t>CPU Burst Time (in milliseconds)</a:t>
                      </a:r>
                    </a:p>
                    <a:p>
                      <a:pPr algn="ctr"/>
                      <a:r>
                        <a:rPr lang="en-US" sz="1800" dirty="0">
                          <a:solidFill>
                            <a:srgbClr val="CC04A1"/>
                          </a:solidFill>
                        </a:rPr>
                        <a:t>(Time</a:t>
                      </a:r>
                      <a:r>
                        <a:rPr lang="en-US" sz="1800" baseline="0" dirty="0">
                          <a:solidFill>
                            <a:srgbClr val="CC04A1"/>
                          </a:solidFill>
                        </a:rPr>
                        <a:t> required for completion ∆T)</a:t>
                      </a:r>
                      <a:endParaRPr lang="en-US" sz="1800" dirty="0">
                        <a:solidFill>
                          <a:srgbClr val="CC04A1"/>
                        </a:solidFill>
                      </a:endParaRP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6346">
                <a:tc>
                  <a:txBody>
                    <a:bodyPr/>
                    <a:lstStyle/>
                    <a:p>
                      <a:pPr algn="ctr"/>
                      <a:r>
                        <a:rPr lang="en-US" sz="2000" dirty="0">
                          <a:solidFill>
                            <a:srgbClr val="002060"/>
                          </a:solidFill>
                        </a:rPr>
                        <a:t>P0</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0</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10</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6346">
                <a:tc>
                  <a:txBody>
                    <a:bodyPr/>
                    <a:lstStyle/>
                    <a:p>
                      <a:pPr algn="ctr"/>
                      <a:r>
                        <a:rPr lang="en-US" sz="2000" dirty="0">
                          <a:solidFill>
                            <a:srgbClr val="002060"/>
                          </a:solidFill>
                        </a:rPr>
                        <a:t>P1</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6</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6346">
                <a:tc>
                  <a:txBody>
                    <a:bodyPr/>
                    <a:lstStyle/>
                    <a:p>
                      <a:pPr algn="ctr"/>
                      <a:r>
                        <a:rPr lang="en-US" sz="2000" dirty="0">
                          <a:solidFill>
                            <a:srgbClr val="002060"/>
                          </a:solidFill>
                        </a:rPr>
                        <a:t>P2</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3</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6346">
                <a:tc>
                  <a:txBody>
                    <a:bodyPr/>
                    <a:lstStyle/>
                    <a:p>
                      <a:pPr algn="ctr"/>
                      <a:r>
                        <a:rPr lang="en-US" sz="2000" dirty="0">
                          <a:solidFill>
                            <a:srgbClr val="002060"/>
                          </a:solidFill>
                        </a:rPr>
                        <a:t>P3</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5</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4</a:t>
                      </a:r>
                    </a:p>
                  </a:txBody>
                  <a:tcPr marL="91441" marR="91441"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7" name="Rectangle 6">
            <a:extLst>
              <a:ext uri="{FF2B5EF4-FFF2-40B4-BE49-F238E27FC236}">
                <a16:creationId xmlns:a16="http://schemas.microsoft.com/office/drawing/2014/main" id="{DF16E7FF-CA1B-7C58-E358-1A20472158DF}"/>
              </a:ext>
            </a:extLst>
          </p:cNvPr>
          <p:cNvSpPr>
            <a:spLocks noChangeArrowheads="1"/>
          </p:cNvSpPr>
          <p:nvPr/>
        </p:nvSpPr>
        <p:spPr bwMode="auto">
          <a:xfrm>
            <a:off x="855663" y="4559300"/>
            <a:ext cx="86995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spcAft>
                <a:spcPts val="600"/>
              </a:spcAft>
              <a:buFont typeface="Wingdings" panose="05000000000000000000" pitchFamily="2" charset="2"/>
              <a:buChar char="§"/>
            </a:pPr>
            <a:r>
              <a:rPr lang="en-IN" altLang="en-US" sz="1800">
                <a:solidFill>
                  <a:srgbClr val="000000"/>
                </a:solidFill>
              </a:rPr>
              <a:t>Initially only process P0 is present and it is allowed to run</a:t>
            </a:r>
          </a:p>
          <a:p>
            <a:pPr eaLnBrk="1" hangingPunct="1">
              <a:lnSpc>
                <a:spcPct val="100000"/>
              </a:lnSpc>
              <a:spcBef>
                <a:spcPct val="0"/>
              </a:spcBef>
              <a:spcAft>
                <a:spcPts val="600"/>
              </a:spcAft>
              <a:buFont typeface="Wingdings" panose="05000000000000000000" pitchFamily="2" charset="2"/>
              <a:buChar char="§"/>
            </a:pPr>
            <a:r>
              <a:rPr lang="en-IN" altLang="en-US" sz="1800">
                <a:solidFill>
                  <a:srgbClr val="000000"/>
                </a:solidFill>
              </a:rPr>
              <a:t>But when process P1 comes, it has shortest remaining run time.</a:t>
            </a:r>
          </a:p>
          <a:p>
            <a:pPr eaLnBrk="1" hangingPunct="1">
              <a:lnSpc>
                <a:spcPct val="100000"/>
              </a:lnSpc>
              <a:spcBef>
                <a:spcPct val="0"/>
              </a:spcBef>
              <a:spcAft>
                <a:spcPts val="600"/>
              </a:spcAft>
              <a:buFont typeface="Wingdings" panose="05000000000000000000" pitchFamily="2" charset="2"/>
              <a:buChar char="§"/>
            </a:pPr>
            <a:r>
              <a:rPr lang="en-IN" altLang="en-US" sz="1800">
                <a:solidFill>
                  <a:srgbClr val="000000"/>
                </a:solidFill>
              </a:rPr>
              <a:t>So, P0 is pre-empted and P1 is allowed to run.</a:t>
            </a:r>
          </a:p>
          <a:p>
            <a:pPr eaLnBrk="1" hangingPunct="1">
              <a:lnSpc>
                <a:spcPct val="100000"/>
              </a:lnSpc>
              <a:spcBef>
                <a:spcPct val="0"/>
              </a:spcBef>
              <a:spcAft>
                <a:spcPts val="600"/>
              </a:spcAft>
              <a:buFont typeface="Wingdings" panose="05000000000000000000" pitchFamily="2" charset="2"/>
              <a:buChar char="§"/>
            </a:pPr>
            <a:r>
              <a:rPr lang="en-IN" altLang="en-US" sz="1800">
                <a:solidFill>
                  <a:srgbClr val="000000"/>
                </a:solidFill>
              </a:rPr>
              <a:t>Whenever new process comes or current process blocks, such type of decision is taken.</a:t>
            </a:r>
          </a:p>
          <a:p>
            <a:pPr eaLnBrk="1" hangingPunct="1">
              <a:lnSpc>
                <a:spcPct val="100000"/>
              </a:lnSpc>
              <a:spcBef>
                <a:spcPct val="0"/>
              </a:spcBef>
              <a:spcAft>
                <a:spcPts val="600"/>
              </a:spcAft>
              <a:buFont typeface="Wingdings" panose="05000000000000000000" pitchFamily="2" charset="2"/>
              <a:buChar char="§"/>
            </a:pPr>
            <a:r>
              <a:rPr lang="en-US" altLang="en-US" sz="1800"/>
              <a:t>This procedure is repeated till all processes complete their execution.</a:t>
            </a:r>
          </a:p>
        </p:txBody>
      </p:sp>
      <p:sp>
        <p:nvSpPr>
          <p:cNvPr id="10" name="Rectangle 9">
            <a:extLst>
              <a:ext uri="{FF2B5EF4-FFF2-40B4-BE49-F238E27FC236}">
                <a16:creationId xmlns:a16="http://schemas.microsoft.com/office/drawing/2014/main" id="{A38D0C5D-0490-9A6A-F49D-E459BA7FA698}"/>
              </a:ext>
            </a:extLst>
          </p:cNvPr>
          <p:cNvSpPr>
            <a:spLocks noChangeArrowheads="1"/>
          </p:cNvSpPr>
          <p:nvPr/>
        </p:nvSpPr>
        <p:spPr bwMode="auto">
          <a:xfrm>
            <a:off x="0" y="3640138"/>
            <a:ext cx="1671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IN" altLang="en-US" sz="2400" b="1">
                <a:solidFill>
                  <a:srgbClr val="000000"/>
                </a:solidFill>
              </a:rPr>
              <a:t>Gantt Chart</a:t>
            </a:r>
            <a:endParaRPr lang="en-US" altLang="en-US" sz="2400" b="1"/>
          </a:p>
        </p:txBody>
      </p:sp>
      <p:sp>
        <p:nvSpPr>
          <p:cNvPr id="12" name="Rectangle 11">
            <a:extLst>
              <a:ext uri="{FF2B5EF4-FFF2-40B4-BE49-F238E27FC236}">
                <a16:creationId xmlns:a16="http://schemas.microsoft.com/office/drawing/2014/main" id="{2B97583E-A822-A763-0F62-8241580B62EB}"/>
              </a:ext>
            </a:extLst>
          </p:cNvPr>
          <p:cNvSpPr/>
          <p:nvPr/>
        </p:nvSpPr>
        <p:spPr>
          <a:xfrm>
            <a:off x="1751013" y="3656013"/>
            <a:ext cx="815975" cy="525462"/>
          </a:xfrm>
          <a:prstGeom prst="rect">
            <a:avLst/>
          </a:prstGeom>
          <a:ln w="28575"/>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P0</a:t>
            </a:r>
          </a:p>
        </p:txBody>
      </p:sp>
      <p:sp>
        <p:nvSpPr>
          <p:cNvPr id="13" name="Rectangle 12">
            <a:extLst>
              <a:ext uri="{FF2B5EF4-FFF2-40B4-BE49-F238E27FC236}">
                <a16:creationId xmlns:a16="http://schemas.microsoft.com/office/drawing/2014/main" id="{3E939651-226E-5415-543F-68A1F2B8D8C8}"/>
              </a:ext>
            </a:extLst>
          </p:cNvPr>
          <p:cNvSpPr>
            <a:spLocks noChangeArrowheads="1"/>
          </p:cNvSpPr>
          <p:nvPr/>
        </p:nvSpPr>
        <p:spPr bwMode="auto">
          <a:xfrm>
            <a:off x="1606550" y="4189413"/>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IN" altLang="en-US" sz="1800">
                <a:solidFill>
                  <a:srgbClr val="000000"/>
                </a:solidFill>
              </a:rPr>
              <a:t>0</a:t>
            </a:r>
            <a:endParaRPr lang="en-US" altLang="en-US" sz="1800"/>
          </a:p>
        </p:txBody>
      </p:sp>
      <p:sp>
        <p:nvSpPr>
          <p:cNvPr id="14" name="Rectangle 13">
            <a:extLst>
              <a:ext uri="{FF2B5EF4-FFF2-40B4-BE49-F238E27FC236}">
                <a16:creationId xmlns:a16="http://schemas.microsoft.com/office/drawing/2014/main" id="{7C92F322-2B85-2801-DA45-3EBEC8EDDA7D}"/>
              </a:ext>
            </a:extLst>
          </p:cNvPr>
          <p:cNvSpPr>
            <a:spLocks noChangeArrowheads="1"/>
          </p:cNvSpPr>
          <p:nvPr/>
        </p:nvSpPr>
        <p:spPr bwMode="auto">
          <a:xfrm>
            <a:off x="2416175" y="4221163"/>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IN" altLang="en-US" sz="1800">
                <a:solidFill>
                  <a:srgbClr val="000000"/>
                </a:solidFill>
              </a:rPr>
              <a:t>1</a:t>
            </a:r>
            <a:endParaRPr lang="en-US" altLang="en-US" sz="1800"/>
          </a:p>
        </p:txBody>
      </p:sp>
      <p:sp>
        <p:nvSpPr>
          <p:cNvPr id="16" name="Rectangle 15">
            <a:extLst>
              <a:ext uri="{FF2B5EF4-FFF2-40B4-BE49-F238E27FC236}">
                <a16:creationId xmlns:a16="http://schemas.microsoft.com/office/drawing/2014/main" id="{30AB2956-04C9-FD75-9545-CB90A0AE2982}"/>
              </a:ext>
            </a:extLst>
          </p:cNvPr>
          <p:cNvSpPr/>
          <p:nvPr/>
        </p:nvSpPr>
        <p:spPr>
          <a:xfrm>
            <a:off x="2566988" y="3656013"/>
            <a:ext cx="1077912" cy="525462"/>
          </a:xfrm>
          <a:prstGeom prst="rect">
            <a:avLst/>
          </a:prstGeom>
          <a:ln w="28575"/>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P1</a:t>
            </a:r>
          </a:p>
        </p:txBody>
      </p:sp>
      <p:sp>
        <p:nvSpPr>
          <p:cNvPr id="17" name="Rectangle 16">
            <a:extLst>
              <a:ext uri="{FF2B5EF4-FFF2-40B4-BE49-F238E27FC236}">
                <a16:creationId xmlns:a16="http://schemas.microsoft.com/office/drawing/2014/main" id="{B99500FA-0372-5606-2E0C-43A61A9C382C}"/>
              </a:ext>
            </a:extLst>
          </p:cNvPr>
          <p:cNvSpPr>
            <a:spLocks noChangeArrowheads="1"/>
          </p:cNvSpPr>
          <p:nvPr/>
        </p:nvSpPr>
        <p:spPr bwMode="auto">
          <a:xfrm>
            <a:off x="3494088" y="4221163"/>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3</a:t>
            </a:r>
          </a:p>
        </p:txBody>
      </p:sp>
      <p:graphicFrame>
        <p:nvGraphicFramePr>
          <p:cNvPr id="18" name="Table 17">
            <a:extLst>
              <a:ext uri="{FF2B5EF4-FFF2-40B4-BE49-F238E27FC236}">
                <a16:creationId xmlns:a16="http://schemas.microsoft.com/office/drawing/2014/main" id="{67B066A6-9E96-7992-3731-A65FD20C5F41}"/>
              </a:ext>
            </a:extLst>
          </p:cNvPr>
          <p:cNvGraphicFramePr>
            <a:graphicFrameLocks noGrp="1"/>
          </p:cNvGraphicFramePr>
          <p:nvPr/>
        </p:nvGraphicFramePr>
        <p:xfrm>
          <a:off x="9555163" y="4591050"/>
          <a:ext cx="2454275" cy="1584528"/>
        </p:xfrm>
        <a:graphic>
          <a:graphicData uri="http://schemas.openxmlformats.org/drawingml/2006/table">
            <a:tbl>
              <a:tblPr firstRow="1" bandRow="1">
                <a:tableStyleId>{10A1B5D5-9B99-4C35-A422-299274C87663}</a:tableStyleId>
              </a:tblPr>
              <a:tblGrid>
                <a:gridCol w="1253350">
                  <a:extLst>
                    <a:ext uri="{9D8B030D-6E8A-4147-A177-3AD203B41FA5}">
                      <a16:colId xmlns:a16="http://schemas.microsoft.com/office/drawing/2014/main" val="20000"/>
                    </a:ext>
                  </a:extLst>
                </a:gridCol>
                <a:gridCol w="1200925">
                  <a:extLst>
                    <a:ext uri="{9D8B030D-6E8A-4147-A177-3AD203B41FA5}">
                      <a16:colId xmlns:a16="http://schemas.microsoft.com/office/drawing/2014/main" val="20001"/>
                    </a:ext>
                  </a:extLst>
                </a:gridCol>
              </a:tblGrid>
              <a:tr h="792227">
                <a:tc>
                  <a:txBody>
                    <a:bodyPr/>
                    <a:lstStyle/>
                    <a:p>
                      <a:pPr algn="ctr"/>
                      <a:endParaRPr lang="en-US" sz="1000" dirty="0">
                        <a:solidFill>
                          <a:srgbClr val="CC04A1"/>
                        </a:solidFill>
                      </a:endParaRPr>
                    </a:p>
                    <a:p>
                      <a:pPr algn="ctr"/>
                      <a:endParaRPr lang="en-US" sz="400" dirty="0">
                        <a:solidFill>
                          <a:srgbClr val="CC04A1"/>
                        </a:solidFill>
                      </a:endParaRPr>
                    </a:p>
                    <a:p>
                      <a:pPr algn="ctr"/>
                      <a:r>
                        <a:rPr lang="en-US" sz="1800" dirty="0">
                          <a:solidFill>
                            <a:srgbClr val="CC04A1"/>
                          </a:solidFill>
                        </a:rPr>
                        <a:t>Process</a:t>
                      </a:r>
                    </a:p>
                  </a:txBody>
                  <a:tcPr marL="91467" marR="91467"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dirty="0">
                        <a:solidFill>
                          <a:srgbClr val="CC04A1"/>
                        </a:solidFill>
                      </a:endParaRPr>
                    </a:p>
                    <a:p>
                      <a:pPr algn="ctr"/>
                      <a:r>
                        <a:rPr lang="en-US" sz="1800" dirty="0">
                          <a:solidFill>
                            <a:srgbClr val="CC04A1"/>
                          </a:solidFill>
                        </a:rPr>
                        <a:t>Remaining Time</a:t>
                      </a:r>
                    </a:p>
                  </a:txBody>
                  <a:tcPr marL="91467" marR="91467"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6049">
                <a:tc>
                  <a:txBody>
                    <a:bodyPr/>
                    <a:lstStyle/>
                    <a:p>
                      <a:pPr algn="ctr"/>
                      <a:r>
                        <a:rPr lang="en-US" sz="2000" dirty="0">
                          <a:solidFill>
                            <a:srgbClr val="002060"/>
                          </a:solidFill>
                        </a:rPr>
                        <a:t>P1</a:t>
                      </a:r>
                    </a:p>
                  </a:txBody>
                  <a:tcPr marL="91467" marR="91467"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6</a:t>
                      </a:r>
                    </a:p>
                  </a:txBody>
                  <a:tcPr marL="91467" marR="91467"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6049">
                <a:tc>
                  <a:txBody>
                    <a:bodyPr/>
                    <a:lstStyle/>
                    <a:p>
                      <a:pPr algn="ctr"/>
                      <a:r>
                        <a:rPr lang="en-US" sz="2000" dirty="0">
                          <a:solidFill>
                            <a:srgbClr val="002060"/>
                          </a:solidFill>
                        </a:rPr>
                        <a:t>P0</a:t>
                      </a:r>
                    </a:p>
                  </a:txBody>
                  <a:tcPr marL="91467" marR="91467"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9</a:t>
                      </a:r>
                    </a:p>
                  </a:txBody>
                  <a:tcPr marL="91467" marR="91467"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30" name="Table 29">
            <a:extLst>
              <a:ext uri="{FF2B5EF4-FFF2-40B4-BE49-F238E27FC236}">
                <a16:creationId xmlns:a16="http://schemas.microsoft.com/office/drawing/2014/main" id="{2558C1B0-0149-4263-042E-4C04934621F9}"/>
              </a:ext>
            </a:extLst>
          </p:cNvPr>
          <p:cNvGraphicFramePr>
            <a:graphicFrameLocks noGrp="1"/>
          </p:cNvGraphicFramePr>
          <p:nvPr/>
        </p:nvGraphicFramePr>
        <p:xfrm>
          <a:off x="9344025" y="4221163"/>
          <a:ext cx="2665413" cy="1981200"/>
        </p:xfrm>
        <a:graphic>
          <a:graphicData uri="http://schemas.openxmlformats.org/drawingml/2006/table">
            <a:tbl>
              <a:tblPr firstRow="1" bandRow="1">
                <a:tableStyleId>{10A1B5D5-9B99-4C35-A422-299274C87663}</a:tableStyleId>
              </a:tblPr>
              <a:tblGrid>
                <a:gridCol w="1425293">
                  <a:extLst>
                    <a:ext uri="{9D8B030D-6E8A-4147-A177-3AD203B41FA5}">
                      <a16:colId xmlns:a16="http://schemas.microsoft.com/office/drawing/2014/main" val="20000"/>
                    </a:ext>
                  </a:extLst>
                </a:gridCol>
                <a:gridCol w="1240120">
                  <a:extLst>
                    <a:ext uri="{9D8B030D-6E8A-4147-A177-3AD203B41FA5}">
                      <a16:colId xmlns:a16="http://schemas.microsoft.com/office/drawing/2014/main" val="20001"/>
                    </a:ext>
                  </a:extLst>
                </a:gridCol>
              </a:tblGrid>
              <a:tr h="777423">
                <a:tc>
                  <a:txBody>
                    <a:bodyPr/>
                    <a:lstStyle/>
                    <a:p>
                      <a:pPr algn="ctr"/>
                      <a:endParaRPr lang="en-US" sz="1000" dirty="0">
                        <a:solidFill>
                          <a:srgbClr val="CC04A1"/>
                        </a:solidFill>
                      </a:endParaRPr>
                    </a:p>
                    <a:p>
                      <a:pPr algn="ctr"/>
                      <a:endParaRPr lang="en-US" sz="400" dirty="0">
                        <a:solidFill>
                          <a:srgbClr val="CC04A1"/>
                        </a:solidFill>
                      </a:endParaRPr>
                    </a:p>
                    <a:p>
                      <a:pPr algn="ctr"/>
                      <a:r>
                        <a:rPr lang="en-US" sz="1800" dirty="0">
                          <a:solidFill>
                            <a:srgbClr val="CC04A1"/>
                          </a:solidFill>
                        </a:rPr>
                        <a:t>Process</a:t>
                      </a:r>
                    </a:p>
                  </a:txBody>
                  <a:tcPr marL="91453" marR="914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dirty="0">
                        <a:solidFill>
                          <a:srgbClr val="CC04A1"/>
                        </a:solidFill>
                      </a:endParaRPr>
                    </a:p>
                    <a:p>
                      <a:pPr algn="ctr"/>
                      <a:r>
                        <a:rPr lang="en-US" sz="1800" dirty="0">
                          <a:solidFill>
                            <a:srgbClr val="CC04A1"/>
                          </a:solidFill>
                        </a:rPr>
                        <a:t>Remaining Time</a:t>
                      </a:r>
                    </a:p>
                  </a:txBody>
                  <a:tcPr marL="91453" marR="914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sz="2000" dirty="0">
                          <a:solidFill>
                            <a:srgbClr val="002060"/>
                          </a:solidFill>
                        </a:rPr>
                        <a:t>P0</a:t>
                      </a:r>
                    </a:p>
                  </a:txBody>
                  <a:tcPr marL="91453" marR="914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9</a:t>
                      </a:r>
                    </a:p>
                  </a:txBody>
                  <a:tcPr marL="91453" marR="914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US" sz="2000" dirty="0">
                          <a:solidFill>
                            <a:srgbClr val="002060"/>
                          </a:solidFill>
                        </a:rPr>
                        <a:t>P2</a:t>
                      </a:r>
                    </a:p>
                  </a:txBody>
                  <a:tcPr marL="91453" marR="914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a:t>
                      </a:r>
                    </a:p>
                  </a:txBody>
                  <a:tcPr marL="91453" marR="914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US" sz="2000" dirty="0">
                          <a:solidFill>
                            <a:srgbClr val="002060"/>
                          </a:solidFill>
                        </a:rPr>
                        <a:t>P1</a:t>
                      </a:r>
                    </a:p>
                  </a:txBody>
                  <a:tcPr marL="91453" marR="914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4</a:t>
                      </a:r>
                    </a:p>
                  </a:txBody>
                  <a:tcPr marL="91453" marR="914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31" name="Rectangle 30">
            <a:extLst>
              <a:ext uri="{FF2B5EF4-FFF2-40B4-BE49-F238E27FC236}">
                <a16:creationId xmlns:a16="http://schemas.microsoft.com/office/drawing/2014/main" id="{C5FC70F5-C5FA-8949-0C3A-0697A9F28DF3}"/>
              </a:ext>
            </a:extLst>
          </p:cNvPr>
          <p:cNvSpPr/>
          <p:nvPr/>
        </p:nvSpPr>
        <p:spPr>
          <a:xfrm>
            <a:off x="3644900" y="3656013"/>
            <a:ext cx="1077913" cy="525462"/>
          </a:xfrm>
          <a:prstGeom prst="rect">
            <a:avLst/>
          </a:prstGeom>
          <a:ln w="28575"/>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P2</a:t>
            </a:r>
          </a:p>
        </p:txBody>
      </p:sp>
      <p:sp>
        <p:nvSpPr>
          <p:cNvPr id="32" name="Rectangle 31">
            <a:extLst>
              <a:ext uri="{FF2B5EF4-FFF2-40B4-BE49-F238E27FC236}">
                <a16:creationId xmlns:a16="http://schemas.microsoft.com/office/drawing/2014/main" id="{C6535FD2-8F66-467B-7820-3B323C7B3B42}"/>
              </a:ext>
            </a:extLst>
          </p:cNvPr>
          <p:cNvSpPr>
            <a:spLocks noChangeArrowheads="1"/>
          </p:cNvSpPr>
          <p:nvPr/>
        </p:nvSpPr>
        <p:spPr bwMode="auto">
          <a:xfrm>
            <a:off x="4559300" y="4205288"/>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5</a:t>
            </a:r>
          </a:p>
        </p:txBody>
      </p:sp>
      <p:graphicFrame>
        <p:nvGraphicFramePr>
          <p:cNvPr id="33" name="Table 32">
            <a:extLst>
              <a:ext uri="{FF2B5EF4-FFF2-40B4-BE49-F238E27FC236}">
                <a16:creationId xmlns:a16="http://schemas.microsoft.com/office/drawing/2014/main" id="{75B92C03-75AA-8D7E-E286-72E87673D53F}"/>
              </a:ext>
            </a:extLst>
          </p:cNvPr>
          <p:cNvGraphicFramePr>
            <a:graphicFrameLocks noGrp="1"/>
          </p:cNvGraphicFramePr>
          <p:nvPr/>
        </p:nvGraphicFramePr>
        <p:xfrm>
          <a:off x="9107488" y="4362450"/>
          <a:ext cx="2293937" cy="2042160"/>
        </p:xfrm>
        <a:graphic>
          <a:graphicData uri="http://schemas.openxmlformats.org/drawingml/2006/table">
            <a:tbl>
              <a:tblPr firstRow="1" bandRow="1">
                <a:tableStyleId>{10A1B5D5-9B99-4C35-A422-299274C87663}</a:tableStyleId>
              </a:tblPr>
              <a:tblGrid>
                <a:gridCol w="914576">
                  <a:extLst>
                    <a:ext uri="{9D8B030D-6E8A-4147-A177-3AD203B41FA5}">
                      <a16:colId xmlns:a16="http://schemas.microsoft.com/office/drawing/2014/main" val="20000"/>
                    </a:ext>
                  </a:extLst>
                </a:gridCol>
                <a:gridCol w="1379361">
                  <a:extLst>
                    <a:ext uri="{9D8B030D-6E8A-4147-A177-3AD203B41FA5}">
                      <a16:colId xmlns:a16="http://schemas.microsoft.com/office/drawing/2014/main" val="20001"/>
                    </a:ext>
                  </a:extLst>
                </a:gridCol>
              </a:tblGrid>
              <a:tr h="777423">
                <a:tc>
                  <a:txBody>
                    <a:bodyPr/>
                    <a:lstStyle/>
                    <a:p>
                      <a:pPr algn="ctr"/>
                      <a:endParaRPr lang="en-US" sz="1000" dirty="0">
                        <a:solidFill>
                          <a:srgbClr val="CC04A1"/>
                        </a:solidFill>
                      </a:endParaRPr>
                    </a:p>
                    <a:p>
                      <a:pPr algn="ctr"/>
                      <a:endParaRPr lang="en-US" sz="400" dirty="0">
                        <a:solidFill>
                          <a:srgbClr val="CC04A1"/>
                        </a:solidFill>
                      </a:endParaRPr>
                    </a:p>
                    <a:p>
                      <a:pPr algn="ctr"/>
                      <a:r>
                        <a:rPr lang="en-US" sz="1800" dirty="0">
                          <a:solidFill>
                            <a:srgbClr val="CC04A1"/>
                          </a:solidFill>
                        </a:rPr>
                        <a:t>Process</a:t>
                      </a:r>
                    </a:p>
                  </a:txBody>
                  <a:tcPr marL="91458" marR="914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dirty="0">
                        <a:solidFill>
                          <a:srgbClr val="CC04A1"/>
                        </a:solidFill>
                      </a:endParaRPr>
                    </a:p>
                    <a:p>
                      <a:pPr algn="ctr"/>
                      <a:r>
                        <a:rPr lang="en-US" sz="1800" dirty="0">
                          <a:solidFill>
                            <a:srgbClr val="CC04A1"/>
                          </a:solidFill>
                        </a:rPr>
                        <a:t>Remaining Time</a:t>
                      </a:r>
                    </a:p>
                  </a:txBody>
                  <a:tcPr marL="91458" marR="914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sz="2000" dirty="0">
                          <a:solidFill>
                            <a:srgbClr val="002060"/>
                          </a:solidFill>
                        </a:rPr>
                        <a:t>P0</a:t>
                      </a:r>
                    </a:p>
                  </a:txBody>
                  <a:tcPr marL="91458" marR="914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9</a:t>
                      </a:r>
                    </a:p>
                  </a:txBody>
                  <a:tcPr marL="91458" marR="914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US" sz="2000" dirty="0">
                          <a:solidFill>
                            <a:srgbClr val="002060"/>
                          </a:solidFill>
                        </a:rPr>
                        <a:t>P1</a:t>
                      </a:r>
                    </a:p>
                  </a:txBody>
                  <a:tcPr marL="91458" marR="914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4</a:t>
                      </a:r>
                    </a:p>
                  </a:txBody>
                  <a:tcPr marL="91458" marR="914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US" sz="2000" dirty="0">
                          <a:solidFill>
                            <a:srgbClr val="002060"/>
                          </a:solidFill>
                        </a:rPr>
                        <a:t>P3</a:t>
                      </a:r>
                    </a:p>
                  </a:txBody>
                  <a:tcPr marL="91458" marR="914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4</a:t>
                      </a:r>
                    </a:p>
                  </a:txBody>
                  <a:tcPr marL="91458" marR="914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34" name="Rectangle 33">
            <a:extLst>
              <a:ext uri="{FF2B5EF4-FFF2-40B4-BE49-F238E27FC236}">
                <a16:creationId xmlns:a16="http://schemas.microsoft.com/office/drawing/2014/main" id="{FFDA3D38-28DA-1C89-B3C1-427B0B6E1B7F}"/>
              </a:ext>
            </a:extLst>
          </p:cNvPr>
          <p:cNvSpPr/>
          <p:nvPr/>
        </p:nvSpPr>
        <p:spPr>
          <a:xfrm>
            <a:off x="4722813" y="3656013"/>
            <a:ext cx="1844675" cy="525462"/>
          </a:xfrm>
          <a:prstGeom prst="rect">
            <a:avLst/>
          </a:prstGeom>
          <a:ln w="28575"/>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P1</a:t>
            </a:r>
          </a:p>
        </p:txBody>
      </p:sp>
      <p:sp>
        <p:nvSpPr>
          <p:cNvPr id="35" name="Rectangle 34">
            <a:extLst>
              <a:ext uri="{FF2B5EF4-FFF2-40B4-BE49-F238E27FC236}">
                <a16:creationId xmlns:a16="http://schemas.microsoft.com/office/drawing/2014/main" id="{DC1AE298-F5C5-F389-81B3-72F79727D3FA}"/>
              </a:ext>
            </a:extLst>
          </p:cNvPr>
          <p:cNvSpPr>
            <a:spLocks noChangeArrowheads="1"/>
          </p:cNvSpPr>
          <p:nvPr/>
        </p:nvSpPr>
        <p:spPr bwMode="auto">
          <a:xfrm>
            <a:off x="6427788" y="4205288"/>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9</a:t>
            </a:r>
          </a:p>
        </p:txBody>
      </p:sp>
      <p:graphicFrame>
        <p:nvGraphicFramePr>
          <p:cNvPr id="36" name="Table 35">
            <a:extLst>
              <a:ext uri="{FF2B5EF4-FFF2-40B4-BE49-F238E27FC236}">
                <a16:creationId xmlns:a16="http://schemas.microsoft.com/office/drawing/2014/main" id="{CBA2199A-7995-1C69-7483-60297986C7C9}"/>
              </a:ext>
            </a:extLst>
          </p:cNvPr>
          <p:cNvGraphicFramePr>
            <a:graphicFrameLocks noGrp="1"/>
          </p:cNvGraphicFramePr>
          <p:nvPr/>
        </p:nvGraphicFramePr>
        <p:xfrm>
          <a:off x="9039225" y="4759325"/>
          <a:ext cx="2590800" cy="1585913"/>
        </p:xfrm>
        <a:graphic>
          <a:graphicData uri="http://schemas.openxmlformats.org/drawingml/2006/table">
            <a:tbl>
              <a:tblPr firstRow="1" bandRow="1">
                <a:tableStyleId>{10A1B5D5-9B99-4C35-A422-299274C87663}</a:tableStyleId>
              </a:tblPr>
              <a:tblGrid>
                <a:gridCol w="1323070">
                  <a:extLst>
                    <a:ext uri="{9D8B030D-6E8A-4147-A177-3AD203B41FA5}">
                      <a16:colId xmlns:a16="http://schemas.microsoft.com/office/drawing/2014/main" val="20000"/>
                    </a:ext>
                  </a:extLst>
                </a:gridCol>
                <a:gridCol w="1267730">
                  <a:extLst>
                    <a:ext uri="{9D8B030D-6E8A-4147-A177-3AD203B41FA5}">
                      <a16:colId xmlns:a16="http://schemas.microsoft.com/office/drawing/2014/main" val="20001"/>
                    </a:ext>
                  </a:extLst>
                </a:gridCol>
              </a:tblGrid>
              <a:tr h="792957">
                <a:tc>
                  <a:txBody>
                    <a:bodyPr/>
                    <a:lstStyle/>
                    <a:p>
                      <a:pPr algn="ctr"/>
                      <a:endParaRPr lang="en-US" sz="1000" dirty="0">
                        <a:solidFill>
                          <a:srgbClr val="CC04A1"/>
                        </a:solidFill>
                      </a:endParaRPr>
                    </a:p>
                    <a:p>
                      <a:pPr algn="ctr"/>
                      <a:endParaRPr lang="en-US" sz="400" dirty="0">
                        <a:solidFill>
                          <a:srgbClr val="CC04A1"/>
                        </a:solidFill>
                      </a:endParaRPr>
                    </a:p>
                    <a:p>
                      <a:pPr algn="ctr"/>
                      <a:r>
                        <a:rPr lang="en-US" sz="1800" dirty="0">
                          <a:solidFill>
                            <a:srgbClr val="CC04A1"/>
                          </a:solidFill>
                        </a:rPr>
                        <a:t>Process</a:t>
                      </a:r>
                    </a:p>
                  </a:txBody>
                  <a:tcPr marL="91429" marR="91429"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dirty="0">
                        <a:solidFill>
                          <a:srgbClr val="CC04A1"/>
                        </a:solidFill>
                      </a:endParaRPr>
                    </a:p>
                    <a:p>
                      <a:pPr algn="ctr"/>
                      <a:r>
                        <a:rPr lang="en-US" sz="1800" dirty="0">
                          <a:solidFill>
                            <a:srgbClr val="CC04A1"/>
                          </a:solidFill>
                        </a:rPr>
                        <a:t>Remaining Time</a:t>
                      </a:r>
                    </a:p>
                  </a:txBody>
                  <a:tcPr marL="91429" marR="91429"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6478">
                <a:tc>
                  <a:txBody>
                    <a:bodyPr/>
                    <a:lstStyle/>
                    <a:p>
                      <a:pPr algn="ctr"/>
                      <a:r>
                        <a:rPr lang="en-US" sz="2000" dirty="0">
                          <a:solidFill>
                            <a:srgbClr val="002060"/>
                          </a:solidFill>
                        </a:rPr>
                        <a:t>P0</a:t>
                      </a:r>
                    </a:p>
                  </a:txBody>
                  <a:tcPr marL="91429" marR="91429"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9</a:t>
                      </a:r>
                    </a:p>
                  </a:txBody>
                  <a:tcPr marL="91429" marR="91429"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6478">
                <a:tc>
                  <a:txBody>
                    <a:bodyPr/>
                    <a:lstStyle/>
                    <a:p>
                      <a:pPr algn="ctr"/>
                      <a:r>
                        <a:rPr lang="en-US" sz="2000" dirty="0">
                          <a:solidFill>
                            <a:srgbClr val="002060"/>
                          </a:solidFill>
                        </a:rPr>
                        <a:t>P3</a:t>
                      </a:r>
                    </a:p>
                  </a:txBody>
                  <a:tcPr marL="91429" marR="91429"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4</a:t>
                      </a:r>
                    </a:p>
                  </a:txBody>
                  <a:tcPr marL="91429" marR="91429"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0FCE519F-C76D-F9A7-EA27-5DA9144BA728}"/>
              </a:ext>
            </a:extLst>
          </p:cNvPr>
          <p:cNvSpPr/>
          <p:nvPr/>
        </p:nvSpPr>
        <p:spPr>
          <a:xfrm>
            <a:off x="6564313" y="3656013"/>
            <a:ext cx="1844675" cy="525462"/>
          </a:xfrm>
          <a:prstGeom prst="rect">
            <a:avLst/>
          </a:prstGeom>
          <a:ln w="28575"/>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P3</a:t>
            </a:r>
          </a:p>
        </p:txBody>
      </p:sp>
      <p:sp>
        <p:nvSpPr>
          <p:cNvPr id="38" name="Rectangle 37">
            <a:extLst>
              <a:ext uri="{FF2B5EF4-FFF2-40B4-BE49-F238E27FC236}">
                <a16:creationId xmlns:a16="http://schemas.microsoft.com/office/drawing/2014/main" id="{49BC7897-6182-5B6F-F19D-477CEC09E3B1}"/>
              </a:ext>
            </a:extLst>
          </p:cNvPr>
          <p:cNvSpPr>
            <a:spLocks noChangeArrowheads="1"/>
          </p:cNvSpPr>
          <p:nvPr/>
        </p:nvSpPr>
        <p:spPr bwMode="auto">
          <a:xfrm>
            <a:off x="8186738" y="4189413"/>
            <a:ext cx="419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13</a:t>
            </a:r>
          </a:p>
        </p:txBody>
      </p:sp>
      <p:graphicFrame>
        <p:nvGraphicFramePr>
          <p:cNvPr id="39" name="Table 38">
            <a:extLst>
              <a:ext uri="{FF2B5EF4-FFF2-40B4-BE49-F238E27FC236}">
                <a16:creationId xmlns:a16="http://schemas.microsoft.com/office/drawing/2014/main" id="{D93C64CB-664E-5E79-38F0-B55B67C38BCE}"/>
              </a:ext>
            </a:extLst>
          </p:cNvPr>
          <p:cNvGraphicFramePr>
            <a:graphicFrameLocks noGrp="1"/>
          </p:cNvGraphicFramePr>
          <p:nvPr/>
        </p:nvGraphicFramePr>
        <p:xfrm>
          <a:off x="9170988" y="4876800"/>
          <a:ext cx="2590800" cy="1189038"/>
        </p:xfrm>
        <a:graphic>
          <a:graphicData uri="http://schemas.openxmlformats.org/drawingml/2006/table">
            <a:tbl>
              <a:tblPr firstRow="1" bandRow="1">
                <a:tableStyleId>{10A1B5D5-9B99-4C35-A422-299274C87663}</a:tableStyleId>
              </a:tblPr>
              <a:tblGrid>
                <a:gridCol w="1323070">
                  <a:extLst>
                    <a:ext uri="{9D8B030D-6E8A-4147-A177-3AD203B41FA5}">
                      <a16:colId xmlns:a16="http://schemas.microsoft.com/office/drawing/2014/main" val="20000"/>
                    </a:ext>
                  </a:extLst>
                </a:gridCol>
                <a:gridCol w="1267730">
                  <a:extLst>
                    <a:ext uri="{9D8B030D-6E8A-4147-A177-3AD203B41FA5}">
                      <a16:colId xmlns:a16="http://schemas.microsoft.com/office/drawing/2014/main" val="20001"/>
                    </a:ext>
                  </a:extLst>
                </a:gridCol>
              </a:tblGrid>
              <a:tr h="792692">
                <a:tc>
                  <a:txBody>
                    <a:bodyPr/>
                    <a:lstStyle/>
                    <a:p>
                      <a:pPr algn="ctr"/>
                      <a:endParaRPr lang="en-US" sz="1000" dirty="0">
                        <a:solidFill>
                          <a:srgbClr val="CC04A1"/>
                        </a:solidFill>
                      </a:endParaRPr>
                    </a:p>
                    <a:p>
                      <a:pPr algn="ctr"/>
                      <a:endParaRPr lang="en-US" sz="400" dirty="0">
                        <a:solidFill>
                          <a:srgbClr val="CC04A1"/>
                        </a:solidFill>
                      </a:endParaRPr>
                    </a:p>
                    <a:p>
                      <a:pPr algn="ctr"/>
                      <a:r>
                        <a:rPr lang="en-US" sz="1800" dirty="0">
                          <a:solidFill>
                            <a:srgbClr val="CC04A1"/>
                          </a:solidFill>
                        </a:rPr>
                        <a:t>Process</a:t>
                      </a:r>
                    </a:p>
                  </a:txBody>
                  <a:tcPr marL="91429" marR="91429"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dirty="0">
                        <a:solidFill>
                          <a:srgbClr val="CC04A1"/>
                        </a:solidFill>
                      </a:endParaRPr>
                    </a:p>
                    <a:p>
                      <a:pPr algn="ctr"/>
                      <a:r>
                        <a:rPr lang="en-US" sz="1800" dirty="0">
                          <a:solidFill>
                            <a:srgbClr val="CC04A1"/>
                          </a:solidFill>
                        </a:rPr>
                        <a:t>Remaining Time</a:t>
                      </a:r>
                    </a:p>
                  </a:txBody>
                  <a:tcPr marL="91429" marR="91429"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6346">
                <a:tc>
                  <a:txBody>
                    <a:bodyPr/>
                    <a:lstStyle/>
                    <a:p>
                      <a:pPr algn="ctr"/>
                      <a:r>
                        <a:rPr lang="en-US" sz="2000" dirty="0">
                          <a:solidFill>
                            <a:srgbClr val="002060"/>
                          </a:solidFill>
                        </a:rPr>
                        <a:t>P0</a:t>
                      </a:r>
                    </a:p>
                  </a:txBody>
                  <a:tcPr marL="91429" marR="91429"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9</a:t>
                      </a:r>
                    </a:p>
                  </a:txBody>
                  <a:tcPr marL="91429" marR="91429"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0" name="Rectangle 39">
            <a:extLst>
              <a:ext uri="{FF2B5EF4-FFF2-40B4-BE49-F238E27FC236}">
                <a16:creationId xmlns:a16="http://schemas.microsoft.com/office/drawing/2014/main" id="{A3077F06-DCEC-205B-6B9A-36D1ED0135E6}"/>
              </a:ext>
            </a:extLst>
          </p:cNvPr>
          <p:cNvSpPr/>
          <p:nvPr/>
        </p:nvSpPr>
        <p:spPr>
          <a:xfrm>
            <a:off x="8408988" y="3656013"/>
            <a:ext cx="3352800" cy="525462"/>
          </a:xfrm>
          <a:prstGeom prst="rect">
            <a:avLst/>
          </a:prstGeom>
          <a:ln w="28575"/>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P0</a:t>
            </a:r>
          </a:p>
        </p:txBody>
      </p:sp>
      <p:sp>
        <p:nvSpPr>
          <p:cNvPr id="41" name="Rectangle 40">
            <a:extLst>
              <a:ext uri="{FF2B5EF4-FFF2-40B4-BE49-F238E27FC236}">
                <a16:creationId xmlns:a16="http://schemas.microsoft.com/office/drawing/2014/main" id="{A8CF99FD-6B91-A542-E32C-C827B4BC4C73}"/>
              </a:ext>
            </a:extLst>
          </p:cNvPr>
          <p:cNvSpPr>
            <a:spLocks noChangeArrowheads="1"/>
          </p:cNvSpPr>
          <p:nvPr/>
        </p:nvSpPr>
        <p:spPr bwMode="auto">
          <a:xfrm>
            <a:off x="11590338" y="42037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22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xit" presetSubtype="4" fill="hold" grpId="1" nodeType="clickEffect">
                                  <p:stCondLst>
                                    <p:cond delay="0"/>
                                  </p:stCondLst>
                                  <p:childTnLst>
                                    <p:anim calcmode="lin" valueType="num">
                                      <p:cBhvr additive="base">
                                        <p:cTn id="38" dur="500"/>
                                        <p:tgtEl>
                                          <p:spTgt spid="7"/>
                                        </p:tgtEl>
                                        <p:attrNameLst>
                                          <p:attrName>ppt_x</p:attrName>
                                        </p:attrNameLst>
                                      </p:cBhvr>
                                      <p:tavLst>
                                        <p:tav tm="0">
                                          <p:val>
                                            <p:strVal val="ppt_x"/>
                                          </p:val>
                                        </p:tav>
                                        <p:tav tm="100000">
                                          <p:val>
                                            <p:strVal val="ppt_x"/>
                                          </p:val>
                                        </p:tav>
                                      </p:tavLst>
                                    </p:anim>
                                    <p:anim calcmode="lin" valueType="num">
                                      <p:cBhvr additive="base">
                                        <p:cTn id="39" dur="500"/>
                                        <p:tgtEl>
                                          <p:spTgt spid="7"/>
                                        </p:tgtEl>
                                        <p:attrNameLst>
                                          <p:attrName>ppt_y</p:attrName>
                                        </p:attrNameLst>
                                      </p:cBhvr>
                                      <p:tavLst>
                                        <p:tav tm="0">
                                          <p:val>
                                            <p:strVal val="ppt_y"/>
                                          </p:val>
                                        </p:tav>
                                        <p:tav tm="100000">
                                          <p:val>
                                            <p:strVal val="1+ppt_h/2"/>
                                          </p:val>
                                        </p:tav>
                                      </p:tavLst>
                                    </p:anim>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xit" presetSubtype="4" fill="hold" nodeType="clickEffect">
                                  <p:stCondLst>
                                    <p:cond delay="0"/>
                                  </p:stCondLst>
                                  <p:childTnLst>
                                    <p:anim calcmode="lin" valueType="num">
                                      <p:cBhvr additive="base">
                                        <p:cTn id="49" dur="500"/>
                                        <p:tgtEl>
                                          <p:spTgt spid="18"/>
                                        </p:tgtEl>
                                        <p:attrNameLst>
                                          <p:attrName>ppt_x</p:attrName>
                                        </p:attrNameLst>
                                      </p:cBhvr>
                                      <p:tavLst>
                                        <p:tav tm="0">
                                          <p:val>
                                            <p:strVal val="ppt_x"/>
                                          </p:val>
                                        </p:tav>
                                        <p:tav tm="100000">
                                          <p:val>
                                            <p:strVal val="ppt_x"/>
                                          </p:val>
                                        </p:tav>
                                      </p:tavLst>
                                    </p:anim>
                                    <p:anim calcmode="lin" valueType="num">
                                      <p:cBhvr additive="base">
                                        <p:cTn id="50" dur="500"/>
                                        <p:tgtEl>
                                          <p:spTgt spid="18"/>
                                        </p:tgtEl>
                                        <p:attrNameLst>
                                          <p:attrName>ppt_y</p:attrName>
                                        </p:attrNameLst>
                                      </p:cBhvr>
                                      <p:tavLst>
                                        <p:tav tm="0">
                                          <p:val>
                                            <p:strVal val="ppt_y"/>
                                          </p:val>
                                        </p:tav>
                                        <p:tav tm="100000">
                                          <p:val>
                                            <p:strVal val="1+ppt_h/2"/>
                                          </p:val>
                                        </p:tav>
                                      </p:tavLst>
                                    </p:anim>
                                    <p:set>
                                      <p:cBhvr>
                                        <p:cTn id="51" dur="1" fill="hold">
                                          <p:stCondLst>
                                            <p:cond delay="499"/>
                                          </p:stCondLst>
                                        </p:cTn>
                                        <p:tgtEl>
                                          <p:spTgt spid="18"/>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down)">
                                      <p:cBhvr>
                                        <p:cTn id="58" dur="500"/>
                                        <p:tgtEl>
                                          <p:spTgt spid="3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xit" presetSubtype="4" fill="hold" nodeType="clickEffect">
                                  <p:stCondLst>
                                    <p:cond delay="0"/>
                                  </p:stCondLst>
                                  <p:childTnLst>
                                    <p:anim calcmode="lin" valueType="num">
                                      <p:cBhvr additive="base">
                                        <p:cTn id="62" dur="500"/>
                                        <p:tgtEl>
                                          <p:spTgt spid="30"/>
                                        </p:tgtEl>
                                        <p:attrNameLst>
                                          <p:attrName>ppt_x</p:attrName>
                                        </p:attrNameLst>
                                      </p:cBhvr>
                                      <p:tavLst>
                                        <p:tav tm="0">
                                          <p:val>
                                            <p:strVal val="ppt_x"/>
                                          </p:val>
                                        </p:tav>
                                        <p:tav tm="100000">
                                          <p:val>
                                            <p:strVal val="ppt_x"/>
                                          </p:val>
                                        </p:tav>
                                      </p:tavLst>
                                    </p:anim>
                                    <p:anim calcmode="lin" valueType="num">
                                      <p:cBhvr additive="base">
                                        <p:cTn id="63" dur="500"/>
                                        <p:tgtEl>
                                          <p:spTgt spid="30"/>
                                        </p:tgtEl>
                                        <p:attrNameLst>
                                          <p:attrName>ppt_y</p:attrName>
                                        </p:attrNameLst>
                                      </p:cBhvr>
                                      <p:tavLst>
                                        <p:tav tm="0">
                                          <p:val>
                                            <p:strVal val="ppt_y"/>
                                          </p:val>
                                        </p:tav>
                                        <p:tav tm="100000">
                                          <p:val>
                                            <p:strVal val="1+ppt_h/2"/>
                                          </p:val>
                                        </p:tav>
                                      </p:tavLst>
                                    </p:anim>
                                    <p:set>
                                      <p:cBhvr>
                                        <p:cTn id="64" dur="1" fill="hold">
                                          <p:stCondLst>
                                            <p:cond delay="499"/>
                                          </p:stCondLst>
                                        </p:cTn>
                                        <p:tgtEl>
                                          <p:spTgt spid="30"/>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down)">
                                      <p:cBhvr>
                                        <p:cTn id="69" dur="500"/>
                                        <p:tgtEl>
                                          <p:spTgt spid="32"/>
                                        </p:tgtEl>
                                      </p:cBhvr>
                                    </p:animEffect>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down)">
                                      <p:cBhvr>
                                        <p:cTn id="76" dur="500"/>
                                        <p:tgtEl>
                                          <p:spTgt spid="34"/>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xit" presetSubtype="4" fill="hold" nodeType="clickEffect">
                                  <p:stCondLst>
                                    <p:cond delay="0"/>
                                  </p:stCondLst>
                                  <p:childTnLst>
                                    <p:anim calcmode="lin" valueType="num">
                                      <p:cBhvr additive="base">
                                        <p:cTn id="83" dur="500"/>
                                        <p:tgtEl>
                                          <p:spTgt spid="33"/>
                                        </p:tgtEl>
                                        <p:attrNameLst>
                                          <p:attrName>ppt_x</p:attrName>
                                        </p:attrNameLst>
                                      </p:cBhvr>
                                      <p:tavLst>
                                        <p:tav tm="0">
                                          <p:val>
                                            <p:strVal val="ppt_x"/>
                                          </p:val>
                                        </p:tav>
                                        <p:tav tm="100000">
                                          <p:val>
                                            <p:strVal val="ppt_x"/>
                                          </p:val>
                                        </p:tav>
                                      </p:tavLst>
                                    </p:anim>
                                    <p:anim calcmode="lin" valueType="num">
                                      <p:cBhvr additive="base">
                                        <p:cTn id="84" dur="500"/>
                                        <p:tgtEl>
                                          <p:spTgt spid="33"/>
                                        </p:tgtEl>
                                        <p:attrNameLst>
                                          <p:attrName>ppt_y</p:attrName>
                                        </p:attrNameLst>
                                      </p:cBhvr>
                                      <p:tavLst>
                                        <p:tav tm="0">
                                          <p:val>
                                            <p:strVal val="ppt_y"/>
                                          </p:val>
                                        </p:tav>
                                        <p:tav tm="100000">
                                          <p:val>
                                            <p:strVal val="1+ppt_h/2"/>
                                          </p:val>
                                        </p:tav>
                                      </p:tavLst>
                                    </p:anim>
                                    <p:set>
                                      <p:cBhvr>
                                        <p:cTn id="85" dur="1" fill="hold">
                                          <p:stCondLst>
                                            <p:cond delay="499"/>
                                          </p:stCondLst>
                                        </p:cTn>
                                        <p:tgtEl>
                                          <p:spTgt spid="33"/>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36"/>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down)">
                                      <p:cBhvr>
                                        <p:cTn id="92" dur="500"/>
                                        <p:tgtEl>
                                          <p:spTgt spid="3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xit" presetSubtype="4" fill="hold" nodeType="clickEffect">
                                  <p:stCondLst>
                                    <p:cond delay="0"/>
                                  </p:stCondLst>
                                  <p:childTnLst>
                                    <p:anim calcmode="lin" valueType="num">
                                      <p:cBhvr additive="base">
                                        <p:cTn id="96" dur="500"/>
                                        <p:tgtEl>
                                          <p:spTgt spid="36"/>
                                        </p:tgtEl>
                                        <p:attrNameLst>
                                          <p:attrName>ppt_x</p:attrName>
                                        </p:attrNameLst>
                                      </p:cBhvr>
                                      <p:tavLst>
                                        <p:tav tm="0">
                                          <p:val>
                                            <p:strVal val="ppt_x"/>
                                          </p:val>
                                        </p:tav>
                                        <p:tav tm="100000">
                                          <p:val>
                                            <p:strVal val="ppt_x"/>
                                          </p:val>
                                        </p:tav>
                                      </p:tavLst>
                                    </p:anim>
                                    <p:anim calcmode="lin" valueType="num">
                                      <p:cBhvr additive="base">
                                        <p:cTn id="97" dur="500"/>
                                        <p:tgtEl>
                                          <p:spTgt spid="36"/>
                                        </p:tgtEl>
                                        <p:attrNameLst>
                                          <p:attrName>ppt_y</p:attrName>
                                        </p:attrNameLst>
                                      </p:cBhvr>
                                      <p:tavLst>
                                        <p:tav tm="0">
                                          <p:val>
                                            <p:strVal val="ppt_y"/>
                                          </p:val>
                                        </p:tav>
                                        <p:tav tm="100000">
                                          <p:val>
                                            <p:strVal val="1+ppt_h/2"/>
                                          </p:val>
                                        </p:tav>
                                      </p:tavLst>
                                    </p:anim>
                                    <p:set>
                                      <p:cBhvr>
                                        <p:cTn id="98" dur="1" fill="hold">
                                          <p:stCondLst>
                                            <p:cond delay="499"/>
                                          </p:stCondLst>
                                        </p:cTn>
                                        <p:tgtEl>
                                          <p:spTgt spid="36"/>
                                        </p:tgtEl>
                                        <p:attrNameLst>
                                          <p:attrName>style.visibility</p:attrName>
                                        </p:attrNameLst>
                                      </p:cBhvr>
                                      <p:to>
                                        <p:strVal val="hidden"/>
                                      </p:to>
                                    </p:set>
                                  </p:childTnLst>
                                </p:cTn>
                              </p:par>
                              <p:par>
                                <p:cTn id="99" presetID="22" presetClass="entr" presetSubtype="4"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down)">
                                      <p:cBhvr>
                                        <p:cTn id="101" dur="500"/>
                                        <p:tgtEl>
                                          <p:spTgt spid="38"/>
                                        </p:tgtEl>
                                      </p:cBhvr>
                                    </p:animEffect>
                                  </p:childTnLst>
                                </p:cTn>
                              </p:par>
                              <p:par>
                                <p:cTn id="102" presetID="1" presetClass="entr" presetSubtype="0" fill="hold" nodeType="withEffect">
                                  <p:stCondLst>
                                    <p:cond delay="0"/>
                                  </p:stCondLst>
                                  <p:childTnLst>
                                    <p:set>
                                      <p:cBhvr>
                                        <p:cTn id="103" dur="1" fill="hold">
                                          <p:stCondLst>
                                            <p:cond delay="0"/>
                                          </p:stCondLst>
                                        </p:cTn>
                                        <p:tgtEl>
                                          <p:spTgt spid="39"/>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wipe(down)">
                                      <p:cBhvr>
                                        <p:cTn id="108" dur="500"/>
                                        <p:tgtEl>
                                          <p:spTgt spid="4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xit" presetSubtype="4" fill="hold" nodeType="clickEffect">
                                  <p:stCondLst>
                                    <p:cond delay="0"/>
                                  </p:stCondLst>
                                  <p:childTnLst>
                                    <p:anim calcmode="lin" valueType="num">
                                      <p:cBhvr additive="base">
                                        <p:cTn id="112" dur="500"/>
                                        <p:tgtEl>
                                          <p:spTgt spid="39"/>
                                        </p:tgtEl>
                                        <p:attrNameLst>
                                          <p:attrName>ppt_x</p:attrName>
                                        </p:attrNameLst>
                                      </p:cBhvr>
                                      <p:tavLst>
                                        <p:tav tm="0">
                                          <p:val>
                                            <p:strVal val="ppt_x"/>
                                          </p:val>
                                        </p:tav>
                                        <p:tav tm="100000">
                                          <p:val>
                                            <p:strVal val="ppt_x"/>
                                          </p:val>
                                        </p:tav>
                                      </p:tavLst>
                                    </p:anim>
                                    <p:anim calcmode="lin" valueType="num">
                                      <p:cBhvr additive="base">
                                        <p:cTn id="113" dur="500"/>
                                        <p:tgtEl>
                                          <p:spTgt spid="39"/>
                                        </p:tgtEl>
                                        <p:attrNameLst>
                                          <p:attrName>ppt_y</p:attrName>
                                        </p:attrNameLst>
                                      </p:cBhvr>
                                      <p:tavLst>
                                        <p:tav tm="0">
                                          <p:val>
                                            <p:strVal val="ppt_y"/>
                                          </p:val>
                                        </p:tav>
                                        <p:tav tm="100000">
                                          <p:val>
                                            <p:strVal val="1+ppt_h/2"/>
                                          </p:val>
                                        </p:tav>
                                      </p:tavLst>
                                    </p:anim>
                                    <p:set>
                                      <p:cBhvr>
                                        <p:cTn id="114" dur="1" fill="hold">
                                          <p:stCondLst>
                                            <p:cond delay="499"/>
                                          </p:stCondLst>
                                        </p:cTn>
                                        <p:tgtEl>
                                          <p:spTgt spid="39"/>
                                        </p:tgtEl>
                                        <p:attrNameLst>
                                          <p:attrName>style.visibility</p:attrName>
                                        </p:attrNameLst>
                                      </p:cBhvr>
                                      <p:to>
                                        <p:strVal val="hidden"/>
                                      </p:to>
                                    </p:set>
                                  </p:childTnLst>
                                </p:cTn>
                              </p:par>
                              <p:par>
                                <p:cTn id="115" presetID="22" presetClass="entr" presetSubtype="4"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wipe(down)">
                                      <p:cBhvr>
                                        <p:cTn id="1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2" grpId="0" animBg="1"/>
      <p:bldP spid="13" grpId="0"/>
      <p:bldP spid="14" grpId="0"/>
      <p:bldP spid="16" grpId="0" animBg="1"/>
      <p:bldP spid="17" grpId="0"/>
      <p:bldP spid="31" grpId="0" animBg="1"/>
      <p:bldP spid="32" grpId="0"/>
      <p:bldP spid="34" grpId="0" animBg="1"/>
      <p:bldP spid="35" grpId="0"/>
      <p:bldP spid="37" grpId="0" animBg="1"/>
      <p:bldP spid="38" grpId="0"/>
      <p:bldP spid="40" grpId="0" animBg="1"/>
      <p:bldP spid="4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7">
            <a:extLst>
              <a:ext uri="{FF2B5EF4-FFF2-40B4-BE49-F238E27FC236}">
                <a16:creationId xmlns:a16="http://schemas.microsoft.com/office/drawing/2014/main" id="{E357C39F-5E52-12D9-4D45-9D1C3A1EA1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4EEFE91F-43E7-B68A-C22B-D4853C58C950}"/>
              </a:ext>
            </a:extLst>
          </p:cNvPr>
          <p:cNvSpPr>
            <a:spLocks noGrp="1"/>
          </p:cNvSpPr>
          <p:nvPr>
            <p:ph type="dt" sz="quarter" idx="10"/>
          </p:nvPr>
        </p:nvSpPr>
        <p:spPr/>
        <p:txBody>
          <a:bodyPr/>
          <a:lstStyle/>
          <a:p>
            <a:pPr>
              <a:defRPr/>
            </a:pPr>
            <a:fld id="{D54CD6D8-2D54-48CC-802B-223475D45748}" type="datetime1">
              <a:rPr lang="en-US" sz="1050" b="1">
                <a:solidFill>
                  <a:schemeClr val="tx1"/>
                </a:solidFill>
                <a:latin typeface="Times New Roman" panose="02020603050405020304" pitchFamily="18" charset="0"/>
                <a:cs typeface="Times New Roman" panose="02020603050405020304" pitchFamily="18" charset="0"/>
              </a:rPr>
              <a:pPr>
                <a:defRPr/>
              </a:pPr>
              <a:t>8/5/2025</a:t>
            </a:fld>
            <a:endParaRPr lang="en-US" sz="1050" b="1" dirty="0">
              <a:solidFill>
                <a:schemeClr val="tx1"/>
              </a:solidFill>
              <a:latin typeface="Times New Roman" panose="02020603050405020304" pitchFamily="18" charset="0"/>
              <a:cs typeface="Times New Roman" panose="02020603050405020304" pitchFamily="18" charset="0"/>
            </a:endParaRPr>
          </a:p>
        </p:txBody>
      </p:sp>
      <p:sp>
        <p:nvSpPr>
          <p:cNvPr id="59396" name="Slide Number Placeholder 5">
            <a:extLst>
              <a:ext uri="{FF2B5EF4-FFF2-40B4-BE49-F238E27FC236}">
                <a16:creationId xmlns:a16="http://schemas.microsoft.com/office/drawing/2014/main" id="{88A56918-D210-3C3C-5348-4CB8F355DD0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A0A10272-CAD8-40C1-AC72-0CC8269B7C41}" type="slidenum">
              <a:rPr lang="en-US" altLang="en-US" sz="1200">
                <a:latin typeface="Times New Roman" panose="02020603050405020304" pitchFamily="18" charset="0"/>
                <a:cs typeface="Times New Roman" panose="02020603050405020304" pitchFamily="18" charset="0"/>
              </a:rPr>
              <a:pPr>
                <a:lnSpc>
                  <a:spcPct val="100000"/>
                </a:lnSpc>
                <a:spcBef>
                  <a:spcPct val="0"/>
                </a:spcBef>
                <a:buFontTx/>
                <a:buNone/>
              </a:pPr>
              <a:t>129</a:t>
            </a:fld>
            <a:endParaRPr lang="en-US" altLang="en-US" sz="1200">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90A6058E-A8E5-2524-E303-5B48BCF1519B}"/>
              </a:ext>
            </a:extLst>
          </p:cNvPr>
          <p:cNvCxnSpPr/>
          <p:nvPr/>
        </p:nvCxnSpPr>
        <p:spPr>
          <a:xfrm>
            <a:off x="1270000" y="904875"/>
            <a:ext cx="101314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49CAA4AB-0935-DF81-721A-BD2E57280261}"/>
              </a:ext>
            </a:extLst>
          </p:cNvPr>
          <p:cNvSpPr>
            <a:spLocks noGrp="1"/>
          </p:cNvSpPr>
          <p:nvPr>
            <p:ph type="ftr" sz="quarter" idx="11"/>
          </p:nvPr>
        </p:nvSpPr>
        <p:spPr/>
        <p:txBody>
          <a:bodyPr/>
          <a:lstStyle/>
          <a:p>
            <a:pPr>
              <a:defRPr/>
            </a:pPr>
            <a:r>
              <a:rPr lang="en-US" sz="1050" b="1" dirty="0">
                <a:solidFill>
                  <a:schemeClr val="tx1"/>
                </a:solidFill>
                <a:latin typeface="Times New Roman" panose="02020603050405020304" pitchFamily="18" charset="0"/>
                <a:cs typeface="Times New Roman" panose="02020603050405020304" pitchFamily="18" charset="0"/>
              </a:rPr>
              <a:t>OPERATING SYSTEM</a:t>
            </a:r>
          </a:p>
        </p:txBody>
      </p:sp>
      <p:sp>
        <p:nvSpPr>
          <p:cNvPr id="13" name="Title 1">
            <a:extLst>
              <a:ext uri="{FF2B5EF4-FFF2-40B4-BE49-F238E27FC236}">
                <a16:creationId xmlns:a16="http://schemas.microsoft.com/office/drawing/2014/main" id="{2B14C8B8-D8D2-BA9E-DB7F-38E10EAED9D0}"/>
              </a:ext>
            </a:extLst>
          </p:cNvPr>
          <p:cNvSpPr txBox="1">
            <a:spLocks/>
          </p:cNvSpPr>
          <p:nvPr/>
        </p:nvSpPr>
        <p:spPr>
          <a:xfrm>
            <a:off x="1917700" y="223838"/>
            <a:ext cx="9377363" cy="525462"/>
          </a:xfrm>
          <a:prstGeom prst="rect">
            <a:avLst/>
          </a:prstGeom>
        </p:spPr>
        <p:txBody>
          <a:bodyPr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457200" fontAlgn="auto">
              <a:spcAft>
                <a:spcPts val="600"/>
              </a:spcAft>
              <a:defRPr/>
            </a:pPr>
            <a:r>
              <a:rPr lang="en-IN" sz="2400" b="1">
                <a:solidFill>
                  <a:srgbClr val="7030A0"/>
                </a:solidFill>
                <a:latin typeface="Arial" panose="020B0604020202020204" pitchFamily="34" charset="0"/>
                <a:cs typeface="Arial" panose="020B0604020202020204" pitchFamily="34" charset="0"/>
              </a:rPr>
              <a:t>Shortest Remaining Time Next (SRTN) ( Pre-emptive)_Example</a:t>
            </a:r>
            <a:endParaRPr lang="en-IN" sz="2400" b="1" dirty="0">
              <a:solidFill>
                <a:srgbClr val="7030A0"/>
              </a:solidFill>
              <a:latin typeface="Arial" panose="020B060402020202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E2260B05-BEB9-4615-5C00-E212DBFBFB47}"/>
              </a:ext>
            </a:extLst>
          </p:cNvPr>
          <p:cNvGraphicFramePr>
            <a:graphicFrameLocks noGrp="1"/>
          </p:cNvGraphicFramePr>
          <p:nvPr/>
        </p:nvGraphicFramePr>
        <p:xfrm>
          <a:off x="2578100" y="1754188"/>
          <a:ext cx="5260975" cy="2498650"/>
        </p:xfrm>
        <a:graphic>
          <a:graphicData uri="http://schemas.openxmlformats.org/drawingml/2006/table">
            <a:tbl>
              <a:tblPr firstRow="1" bandRow="1">
                <a:tableStyleId>{10A1B5D5-9B99-4C35-A422-299274C87663}</a:tableStyleId>
              </a:tblPr>
              <a:tblGrid>
                <a:gridCol w="991360">
                  <a:extLst>
                    <a:ext uri="{9D8B030D-6E8A-4147-A177-3AD203B41FA5}">
                      <a16:colId xmlns:a16="http://schemas.microsoft.com/office/drawing/2014/main" val="20000"/>
                    </a:ext>
                  </a:extLst>
                </a:gridCol>
                <a:gridCol w="1421613">
                  <a:extLst>
                    <a:ext uri="{9D8B030D-6E8A-4147-A177-3AD203B41FA5}">
                      <a16:colId xmlns:a16="http://schemas.microsoft.com/office/drawing/2014/main" val="20001"/>
                    </a:ext>
                  </a:extLst>
                </a:gridCol>
                <a:gridCol w="1424165">
                  <a:extLst>
                    <a:ext uri="{9D8B030D-6E8A-4147-A177-3AD203B41FA5}">
                      <a16:colId xmlns:a16="http://schemas.microsoft.com/office/drawing/2014/main" val="20002"/>
                    </a:ext>
                  </a:extLst>
                </a:gridCol>
                <a:gridCol w="1423837">
                  <a:extLst>
                    <a:ext uri="{9D8B030D-6E8A-4147-A177-3AD203B41FA5}">
                      <a16:colId xmlns:a16="http://schemas.microsoft.com/office/drawing/2014/main" val="20003"/>
                    </a:ext>
                  </a:extLst>
                </a:gridCol>
              </a:tblGrid>
              <a:tr h="639863">
                <a:tc>
                  <a:txBody>
                    <a:bodyPr/>
                    <a:lstStyle/>
                    <a:p>
                      <a:pPr algn="ctr"/>
                      <a:endParaRPr lang="en-US" sz="600" dirty="0">
                        <a:solidFill>
                          <a:srgbClr val="CC04A1"/>
                        </a:solidFill>
                      </a:endParaRPr>
                    </a:p>
                    <a:p>
                      <a:pPr algn="ctr"/>
                      <a:endParaRPr lang="en-US" sz="400" dirty="0">
                        <a:solidFill>
                          <a:srgbClr val="CC04A1"/>
                        </a:solidFill>
                      </a:endParaRPr>
                    </a:p>
                    <a:p>
                      <a:pPr algn="ctr"/>
                      <a:r>
                        <a:rPr lang="en-US" sz="1800" dirty="0">
                          <a:solidFill>
                            <a:srgbClr val="CC04A1"/>
                          </a:solidFill>
                        </a:rPr>
                        <a:t>Process</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CC04A1"/>
                          </a:solidFill>
                        </a:rPr>
                        <a:t>Arrival Time</a:t>
                      </a:r>
                    </a:p>
                    <a:p>
                      <a:pPr algn="ctr"/>
                      <a:r>
                        <a:rPr lang="en-US" sz="1800" dirty="0">
                          <a:solidFill>
                            <a:srgbClr val="CC04A1"/>
                          </a:solidFill>
                        </a:rPr>
                        <a:t>(T0)</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CC04A1"/>
                          </a:solidFill>
                        </a:rPr>
                        <a:t>Burst Time </a:t>
                      </a:r>
                    </a:p>
                    <a:p>
                      <a:pPr algn="ctr"/>
                      <a:r>
                        <a:rPr lang="en-US" sz="1800" dirty="0">
                          <a:solidFill>
                            <a:srgbClr val="CC04A1"/>
                          </a:solidFill>
                        </a:rPr>
                        <a:t>(</a:t>
                      </a:r>
                      <a:r>
                        <a:rPr lang="en-US" sz="1800" baseline="0" dirty="0">
                          <a:solidFill>
                            <a:srgbClr val="CC04A1"/>
                          </a:solidFill>
                        </a:rPr>
                        <a:t>∆T)</a:t>
                      </a:r>
                      <a:endParaRPr lang="en-US" sz="1800" dirty="0">
                        <a:solidFill>
                          <a:srgbClr val="CC04A1"/>
                        </a:solidFill>
                      </a:endParaRP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0070C0"/>
                          </a:solidFill>
                        </a:rPr>
                        <a:t>Finish</a:t>
                      </a:r>
                      <a:r>
                        <a:rPr lang="en-US" sz="1800" baseline="0" dirty="0">
                          <a:solidFill>
                            <a:srgbClr val="0070C0"/>
                          </a:solidFill>
                        </a:rPr>
                        <a:t> Time</a:t>
                      </a:r>
                    </a:p>
                    <a:p>
                      <a:pPr algn="ctr"/>
                      <a:r>
                        <a:rPr lang="en-US" sz="1800" baseline="0" dirty="0">
                          <a:solidFill>
                            <a:srgbClr val="0070C0"/>
                          </a:solidFill>
                        </a:rPr>
                        <a:t>(T1)</a:t>
                      </a:r>
                      <a:endParaRPr lang="en-US" sz="1800" dirty="0">
                        <a:solidFill>
                          <a:srgbClr val="0070C0"/>
                        </a:solidFill>
                      </a:endParaRP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6056">
                <a:tc>
                  <a:txBody>
                    <a:bodyPr/>
                    <a:lstStyle/>
                    <a:p>
                      <a:pPr algn="ctr"/>
                      <a:r>
                        <a:rPr lang="en-US" sz="2000" dirty="0">
                          <a:solidFill>
                            <a:srgbClr val="002060"/>
                          </a:solidFill>
                        </a:rPr>
                        <a:t>P0</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0</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10</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22</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6056">
                <a:tc>
                  <a:txBody>
                    <a:bodyPr/>
                    <a:lstStyle/>
                    <a:p>
                      <a:pPr algn="ctr"/>
                      <a:r>
                        <a:rPr lang="en-US" sz="2000" dirty="0">
                          <a:solidFill>
                            <a:srgbClr val="002060"/>
                          </a:solidFill>
                        </a:rPr>
                        <a:t>P1</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6</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9</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6056">
                <a:tc>
                  <a:txBody>
                    <a:bodyPr/>
                    <a:lstStyle/>
                    <a:p>
                      <a:pPr algn="ctr"/>
                      <a:r>
                        <a:rPr lang="en-US" sz="2000" dirty="0">
                          <a:solidFill>
                            <a:srgbClr val="002060"/>
                          </a:solidFill>
                        </a:rPr>
                        <a:t>P2</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3</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5</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6056">
                <a:tc>
                  <a:txBody>
                    <a:bodyPr/>
                    <a:lstStyle/>
                    <a:p>
                      <a:pPr algn="ctr"/>
                      <a:r>
                        <a:rPr lang="en-US" sz="2000" dirty="0">
                          <a:solidFill>
                            <a:srgbClr val="002060"/>
                          </a:solidFill>
                        </a:rPr>
                        <a:t>P3</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5</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4</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13</a:t>
                      </a:r>
                    </a:p>
                  </a:txBody>
                  <a:tcPr marL="91425" marR="91425" marT="45649" marB="45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10" name="Picture 9">
            <a:extLst>
              <a:ext uri="{FF2B5EF4-FFF2-40B4-BE49-F238E27FC236}">
                <a16:creationId xmlns:a16="http://schemas.microsoft.com/office/drawing/2014/main" id="{94BE5FA4-A0EB-B7CC-2018-0C4C98124A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 y="4625975"/>
            <a:ext cx="10982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6E33B076-A317-2B5A-7C57-665360720CE8}"/>
              </a:ext>
            </a:extLst>
          </p:cNvPr>
          <p:cNvSpPr>
            <a:spLocks noChangeArrowheads="1"/>
          </p:cNvSpPr>
          <p:nvPr/>
        </p:nvSpPr>
        <p:spPr bwMode="auto">
          <a:xfrm>
            <a:off x="433388" y="3944938"/>
            <a:ext cx="16716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IN" altLang="en-US" sz="2400" b="1">
                <a:solidFill>
                  <a:srgbClr val="000000"/>
                </a:solidFill>
              </a:rPr>
              <a:t>Gantt Chart</a:t>
            </a:r>
            <a:endParaRPr lang="en-US" altLang="en-US" sz="2400" b="1"/>
          </a:p>
        </p:txBody>
      </p:sp>
      <p:sp>
        <p:nvSpPr>
          <p:cNvPr id="59434" name="Rectangle 16">
            <a:extLst>
              <a:ext uri="{FF2B5EF4-FFF2-40B4-BE49-F238E27FC236}">
                <a16:creationId xmlns:a16="http://schemas.microsoft.com/office/drawing/2014/main" id="{476389C4-C4BB-00A7-B513-C5D3033A6B84}"/>
              </a:ext>
            </a:extLst>
          </p:cNvPr>
          <p:cNvSpPr>
            <a:spLocks noChangeArrowheads="1"/>
          </p:cNvSpPr>
          <p:nvPr/>
        </p:nvSpPr>
        <p:spPr bwMode="auto">
          <a:xfrm>
            <a:off x="1292225" y="1058863"/>
            <a:ext cx="1252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b="1">
                <a:solidFill>
                  <a:srgbClr val="000000"/>
                </a:solidFill>
              </a:rPr>
              <a:t>Output</a:t>
            </a:r>
            <a:endParaRPr lang="en-US" altLang="en-US"/>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443220B5-A7F9-063F-97D8-50A049BFBF7A}"/>
                  </a:ext>
                </a:extLst>
              </p14:cNvPr>
              <p14:cNvContentPartPr/>
              <p14:nvPr/>
            </p14:nvContentPartPr>
            <p14:xfrm>
              <a:off x="4213440" y="4751640"/>
              <a:ext cx="360" cy="360"/>
            </p14:xfrm>
          </p:contentPart>
        </mc:Choice>
        <mc:Fallback xmlns="">
          <p:pic>
            <p:nvPicPr>
              <p:cNvPr id="2" name="Ink 1">
                <a:extLst>
                  <a:ext uri="{FF2B5EF4-FFF2-40B4-BE49-F238E27FC236}">
                    <a16:creationId xmlns:a16="http://schemas.microsoft.com/office/drawing/2014/main" id="{443220B5-A7F9-063F-97D8-50A049BFBF7A}"/>
                  </a:ext>
                </a:extLst>
              </p:cNvPr>
              <p:cNvPicPr/>
              <p:nvPr/>
            </p:nvPicPr>
            <p:blipFill>
              <a:blip r:embed="rId6"/>
              <a:stretch>
                <a:fillRect/>
              </a:stretch>
            </p:blipFill>
            <p:spPr>
              <a:xfrm>
                <a:off x="4204080" y="4742280"/>
                <a:ext cx="19080" cy="19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2. Process States(</a:t>
            </a:r>
            <a:r>
              <a:rPr lang="en-US" sz="3200" b="1" i="0" u="none">
                <a:solidFill>
                  <a:schemeClr val="dk1"/>
                </a:solidFill>
                <a:latin typeface="Times New Roman"/>
                <a:ea typeface="Times New Roman"/>
                <a:cs typeface="Times New Roman"/>
                <a:sym typeface="Times New Roman"/>
              </a:rPr>
              <a:t>A Two-State Process Model)…</a:t>
            </a:r>
            <a:endParaRPr/>
          </a:p>
        </p:txBody>
      </p:sp>
      <p:pic>
        <p:nvPicPr>
          <p:cNvPr id="215" name="Google Shape;215;p13" descr="Fig03_05b.gif"/>
          <p:cNvPicPr preferRelativeResize="0">
            <a:picLocks noGrp="1"/>
          </p:cNvPicPr>
          <p:nvPr>
            <p:ph type="body" idx="1"/>
          </p:nvPr>
        </p:nvPicPr>
        <p:blipFill rotWithShape="1">
          <a:blip r:embed="rId3">
            <a:alphaModFix/>
          </a:blip>
          <a:srcRect/>
          <a:stretch/>
        </p:blipFill>
        <p:spPr>
          <a:xfrm>
            <a:off x="2336800" y="1393825"/>
            <a:ext cx="8107500" cy="2257500"/>
          </a:xfrm>
          <a:prstGeom prst="rect">
            <a:avLst/>
          </a:prstGeom>
          <a:noFill/>
          <a:ln>
            <a:noFill/>
          </a:ln>
        </p:spPr>
      </p:pic>
      <p:sp>
        <p:nvSpPr>
          <p:cNvPr id="216" name="Google Shape;216;p13"/>
          <p:cNvSpPr txBox="1"/>
          <p:nvPr/>
        </p:nvSpPr>
        <p:spPr>
          <a:xfrm>
            <a:off x="4114800" y="2667000"/>
            <a:ext cx="254100" cy="304800"/>
          </a:xfrm>
          <a:prstGeom prst="rect">
            <a:avLst/>
          </a:prstGeom>
          <a:solidFill>
            <a:schemeClr val="accent1"/>
          </a:solidFill>
          <a:ln w="12700" cap="flat" cmpd="sng">
            <a:solidFill>
              <a:srgbClr val="41719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p13"/>
          <p:cNvSpPr txBox="1"/>
          <p:nvPr/>
        </p:nvSpPr>
        <p:spPr>
          <a:xfrm>
            <a:off x="4419600" y="2671762"/>
            <a:ext cx="254100" cy="304800"/>
          </a:xfrm>
          <a:prstGeom prst="rect">
            <a:avLst/>
          </a:prstGeom>
          <a:solidFill>
            <a:schemeClr val="accent2"/>
          </a:solidFill>
          <a:ln w="12700" cap="flat" cmpd="sng">
            <a:solidFill>
              <a:srgbClr val="AE5A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Google Shape;218;p13"/>
          <p:cNvSpPr txBox="1"/>
          <p:nvPr/>
        </p:nvSpPr>
        <p:spPr>
          <a:xfrm>
            <a:off x="4718050" y="2673350"/>
            <a:ext cx="254100" cy="304800"/>
          </a:xfrm>
          <a:prstGeom prst="rect">
            <a:avLst/>
          </a:prstGeom>
          <a:solidFill>
            <a:srgbClr val="A5A5A5"/>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Google Shape;219;p13"/>
          <p:cNvSpPr txBox="1"/>
          <p:nvPr/>
        </p:nvSpPr>
        <p:spPr>
          <a:xfrm>
            <a:off x="5016500" y="2673350"/>
            <a:ext cx="254100" cy="304800"/>
          </a:xfrm>
          <a:prstGeom prst="rect">
            <a:avLst/>
          </a:prstGeom>
          <a:solidFill>
            <a:srgbClr val="FFC000"/>
          </a:solidFill>
          <a:ln w="12700" cap="flat" cmpd="sng">
            <a:solidFill>
              <a:srgbClr val="BC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p13"/>
          <p:cNvSpPr txBox="1"/>
          <p:nvPr/>
        </p:nvSpPr>
        <p:spPr>
          <a:xfrm>
            <a:off x="5297487" y="2673350"/>
            <a:ext cx="255600" cy="304800"/>
          </a:xfrm>
          <a:prstGeom prst="rect">
            <a:avLst/>
          </a:prstGeom>
          <a:solidFill>
            <a:srgbClr val="4472C4"/>
          </a:solidFill>
          <a:ln w="12700" cap="flat" cmpd="sng">
            <a:solidFill>
              <a:srgbClr val="2F5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Google Shape;221;p13"/>
          <p:cNvSpPr txBox="1"/>
          <p:nvPr/>
        </p:nvSpPr>
        <p:spPr>
          <a:xfrm>
            <a:off x="5580062" y="2674937"/>
            <a:ext cx="254100" cy="304800"/>
          </a:xfrm>
          <a:prstGeom prst="rect">
            <a:avLst/>
          </a:prstGeom>
          <a:solidFill>
            <a:srgbClr val="70AD47"/>
          </a:solidFill>
          <a:ln w="12700" cap="flat" cmpd="sng">
            <a:solidFill>
              <a:srgbClr val="507E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 name="Google Shape;222;p13"/>
          <p:cNvSpPr txBox="1"/>
          <p:nvPr/>
        </p:nvSpPr>
        <p:spPr>
          <a:xfrm>
            <a:off x="5862637" y="2674937"/>
            <a:ext cx="254100" cy="304800"/>
          </a:xfrm>
          <a:prstGeom prst="rect">
            <a:avLst/>
          </a:prstGeom>
          <a:solidFill>
            <a:schemeClr val="dk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 name="Google Shape;223;p13"/>
          <p:cNvSpPr txBox="1"/>
          <p:nvPr/>
        </p:nvSpPr>
        <p:spPr>
          <a:xfrm>
            <a:off x="1016000" y="3748087"/>
            <a:ext cx="10363200" cy="21858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a:solidFill>
                  <a:srgbClr val="000000"/>
                </a:solidFill>
                <a:latin typeface="Times New Roman"/>
                <a:ea typeface="Times New Roman"/>
                <a:cs typeface="Times New Roman"/>
                <a:sym typeface="Times New Roman"/>
              </a:rPr>
              <a:t>Processes moved by the dispatcher of the OS to the CPU then back to the queue until the task is </a:t>
            </a:r>
            <a:r>
              <a:rPr lang="en-US" sz="2000">
                <a:latin typeface="Times New Roman"/>
                <a:ea typeface="Times New Roman"/>
                <a:cs typeface="Times New Roman"/>
                <a:sym typeface="Times New Roman"/>
              </a:rPr>
              <a:t>completed</a:t>
            </a: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a:solidFill>
                  <a:srgbClr val="000000"/>
                </a:solidFill>
                <a:latin typeface="Times New Roman"/>
                <a:ea typeface="Times New Roman"/>
                <a:cs typeface="Times New Roman"/>
                <a:sym typeface="Times New Roman"/>
              </a:rPr>
              <a:t>Processes that are not running must be kept in some sort of queue, waiting their turn to execute. </a:t>
            </a: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a:solidFill>
                  <a:srgbClr val="000000"/>
                </a:solidFill>
                <a:latin typeface="Times New Roman"/>
                <a:ea typeface="Times New Roman"/>
                <a:cs typeface="Times New Roman"/>
                <a:sym typeface="Times New Roman"/>
              </a:rPr>
              <a:t>There is a single queue in which each entry is a pointer to the process control block of a particular process. </a:t>
            </a:r>
            <a:endParaRPr sz="20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a:solidFill>
                  <a:srgbClr val="000000"/>
                </a:solidFill>
                <a:latin typeface="Times New Roman"/>
                <a:ea typeface="Times New Roman"/>
                <a:cs typeface="Times New Roman"/>
                <a:sym typeface="Times New Roman"/>
              </a:rPr>
              <a:t>the queue may consist of a linked list of data blocks, in which each block represents one process</a:t>
            </a:r>
            <a:endParaRPr sz="20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7">
            <a:extLst>
              <a:ext uri="{FF2B5EF4-FFF2-40B4-BE49-F238E27FC236}">
                <a16:creationId xmlns:a16="http://schemas.microsoft.com/office/drawing/2014/main" id="{FE90C41A-47D9-B127-4ADB-72507E3D52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65961AE3-F203-2025-513E-E241B1E40F39}"/>
              </a:ext>
            </a:extLst>
          </p:cNvPr>
          <p:cNvSpPr>
            <a:spLocks noGrp="1"/>
          </p:cNvSpPr>
          <p:nvPr>
            <p:ph type="dt" sz="quarter" idx="10"/>
          </p:nvPr>
        </p:nvSpPr>
        <p:spPr/>
        <p:txBody>
          <a:bodyPr/>
          <a:lstStyle/>
          <a:p>
            <a:pPr>
              <a:defRPr/>
            </a:pPr>
            <a:fld id="{D54CD6D8-2D54-48CC-802B-223475D45748}" type="datetime1">
              <a:rPr lang="en-US" sz="1050" b="1">
                <a:solidFill>
                  <a:schemeClr val="tx1"/>
                </a:solidFill>
                <a:latin typeface="Times New Roman" panose="02020603050405020304" pitchFamily="18" charset="0"/>
                <a:cs typeface="Times New Roman" panose="02020603050405020304" pitchFamily="18" charset="0"/>
              </a:rPr>
              <a:pPr>
                <a:defRPr/>
              </a:pPr>
              <a:t>8/5/2025</a:t>
            </a:fld>
            <a:endParaRPr lang="en-US" sz="1050" b="1" dirty="0">
              <a:solidFill>
                <a:schemeClr val="tx1"/>
              </a:solidFill>
              <a:latin typeface="Times New Roman" panose="02020603050405020304" pitchFamily="18" charset="0"/>
              <a:cs typeface="Times New Roman" panose="02020603050405020304" pitchFamily="18" charset="0"/>
            </a:endParaRPr>
          </a:p>
        </p:txBody>
      </p:sp>
      <p:sp>
        <p:nvSpPr>
          <p:cNvPr id="61444" name="Slide Number Placeholder 5">
            <a:extLst>
              <a:ext uri="{FF2B5EF4-FFF2-40B4-BE49-F238E27FC236}">
                <a16:creationId xmlns:a16="http://schemas.microsoft.com/office/drawing/2014/main" id="{5C5C917F-C8E1-C5E8-211F-A9AAFF71300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85941928-B42C-4BB1-B8BD-56A0454F4DA1}" type="slidenum">
              <a:rPr lang="en-US" altLang="en-US" sz="1200">
                <a:latin typeface="Times New Roman" panose="02020603050405020304" pitchFamily="18" charset="0"/>
                <a:cs typeface="Times New Roman" panose="02020603050405020304" pitchFamily="18" charset="0"/>
              </a:rPr>
              <a:pPr>
                <a:lnSpc>
                  <a:spcPct val="100000"/>
                </a:lnSpc>
                <a:spcBef>
                  <a:spcPct val="0"/>
                </a:spcBef>
                <a:buFontTx/>
                <a:buNone/>
              </a:pPr>
              <a:t>130</a:t>
            </a:fld>
            <a:endParaRPr lang="en-US" altLang="en-US" sz="1200">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40191D91-825D-88B2-7E15-310DB2CE0A36}"/>
              </a:ext>
            </a:extLst>
          </p:cNvPr>
          <p:cNvCxnSpPr/>
          <p:nvPr/>
        </p:nvCxnSpPr>
        <p:spPr>
          <a:xfrm>
            <a:off x="1270000" y="904875"/>
            <a:ext cx="101314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75D263D6-0045-9FE8-AE30-7509E0A0C572}"/>
              </a:ext>
            </a:extLst>
          </p:cNvPr>
          <p:cNvSpPr>
            <a:spLocks noGrp="1"/>
          </p:cNvSpPr>
          <p:nvPr>
            <p:ph type="ftr" sz="quarter" idx="11"/>
          </p:nvPr>
        </p:nvSpPr>
        <p:spPr/>
        <p:txBody>
          <a:bodyPr/>
          <a:lstStyle/>
          <a:p>
            <a:pPr>
              <a:defRPr/>
            </a:pPr>
            <a:r>
              <a:rPr lang="en-US" sz="1050" b="1" dirty="0">
                <a:solidFill>
                  <a:schemeClr val="tx1"/>
                </a:solidFill>
                <a:latin typeface="Times New Roman" panose="02020603050405020304" pitchFamily="18" charset="0"/>
                <a:cs typeface="Times New Roman" panose="02020603050405020304" pitchFamily="18" charset="0"/>
              </a:rPr>
              <a:t>OPERATING SYSTEM</a:t>
            </a:r>
          </a:p>
        </p:txBody>
      </p:sp>
      <p:sp>
        <p:nvSpPr>
          <p:cNvPr id="13" name="Title 1">
            <a:extLst>
              <a:ext uri="{FF2B5EF4-FFF2-40B4-BE49-F238E27FC236}">
                <a16:creationId xmlns:a16="http://schemas.microsoft.com/office/drawing/2014/main" id="{B580DCE2-E567-A968-FEAC-38F900F2B268}"/>
              </a:ext>
            </a:extLst>
          </p:cNvPr>
          <p:cNvSpPr txBox="1">
            <a:spLocks/>
          </p:cNvSpPr>
          <p:nvPr/>
        </p:nvSpPr>
        <p:spPr>
          <a:xfrm>
            <a:off x="1917700" y="223838"/>
            <a:ext cx="9377363" cy="525462"/>
          </a:xfrm>
          <a:prstGeom prst="rect">
            <a:avLst/>
          </a:prstGeom>
        </p:spPr>
        <p:txBody>
          <a:bodyPr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457200" fontAlgn="auto">
              <a:spcAft>
                <a:spcPts val="600"/>
              </a:spcAft>
              <a:defRPr/>
            </a:pPr>
            <a:r>
              <a:rPr lang="en-IN" sz="2400" b="1">
                <a:solidFill>
                  <a:srgbClr val="7030A0"/>
                </a:solidFill>
                <a:latin typeface="Arial" panose="020B0604020202020204" pitchFamily="34" charset="0"/>
                <a:cs typeface="Arial" panose="020B0604020202020204" pitchFamily="34" charset="0"/>
              </a:rPr>
              <a:t>Shortest Remaining Time Next (SRTN) ( Pre-emptive)_Example</a:t>
            </a:r>
            <a:endParaRPr lang="en-IN" sz="2400" b="1" dirty="0">
              <a:solidFill>
                <a:srgbClr val="7030A0"/>
              </a:solidFill>
              <a:latin typeface="Arial" panose="020B060402020202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51E8FF4D-511D-0538-F8CA-1B4D3B0AB85B}"/>
              </a:ext>
            </a:extLst>
          </p:cNvPr>
          <p:cNvGraphicFramePr>
            <a:graphicFrameLocks noGrp="1"/>
          </p:cNvGraphicFramePr>
          <p:nvPr/>
        </p:nvGraphicFramePr>
        <p:xfrm>
          <a:off x="1985963" y="1716088"/>
          <a:ext cx="7631112" cy="2498930"/>
        </p:xfrm>
        <a:graphic>
          <a:graphicData uri="http://schemas.openxmlformats.org/drawingml/2006/table">
            <a:tbl>
              <a:tblPr firstRow="1" bandRow="1">
                <a:tableStyleId>{10A1B5D5-9B99-4C35-A422-299274C87663}</a:tableStyleId>
              </a:tblPr>
              <a:tblGrid>
                <a:gridCol w="1027982">
                  <a:extLst>
                    <a:ext uri="{9D8B030D-6E8A-4147-A177-3AD203B41FA5}">
                      <a16:colId xmlns:a16="http://schemas.microsoft.com/office/drawing/2014/main" val="20000"/>
                    </a:ext>
                  </a:extLst>
                </a:gridCol>
                <a:gridCol w="1474128">
                  <a:extLst>
                    <a:ext uri="{9D8B030D-6E8A-4147-A177-3AD203B41FA5}">
                      <a16:colId xmlns:a16="http://schemas.microsoft.com/office/drawing/2014/main" val="20001"/>
                    </a:ext>
                  </a:extLst>
                </a:gridCol>
                <a:gridCol w="1476774">
                  <a:extLst>
                    <a:ext uri="{9D8B030D-6E8A-4147-A177-3AD203B41FA5}">
                      <a16:colId xmlns:a16="http://schemas.microsoft.com/office/drawing/2014/main" val="20002"/>
                    </a:ext>
                  </a:extLst>
                </a:gridCol>
                <a:gridCol w="1476433">
                  <a:extLst>
                    <a:ext uri="{9D8B030D-6E8A-4147-A177-3AD203B41FA5}">
                      <a16:colId xmlns:a16="http://schemas.microsoft.com/office/drawing/2014/main" val="20003"/>
                    </a:ext>
                  </a:extLst>
                </a:gridCol>
                <a:gridCol w="2175795">
                  <a:extLst>
                    <a:ext uri="{9D8B030D-6E8A-4147-A177-3AD203B41FA5}">
                      <a16:colId xmlns:a16="http://schemas.microsoft.com/office/drawing/2014/main" val="20004"/>
                    </a:ext>
                  </a:extLst>
                </a:gridCol>
              </a:tblGrid>
              <a:tr h="718864">
                <a:tc>
                  <a:txBody>
                    <a:bodyPr/>
                    <a:lstStyle/>
                    <a:p>
                      <a:pPr algn="ctr"/>
                      <a:endParaRPr lang="en-US" sz="600" dirty="0">
                        <a:solidFill>
                          <a:srgbClr val="CC04A1"/>
                        </a:solidFill>
                      </a:endParaRPr>
                    </a:p>
                    <a:p>
                      <a:pPr algn="ctr"/>
                      <a:endParaRPr lang="en-US" sz="400" dirty="0">
                        <a:solidFill>
                          <a:srgbClr val="CC04A1"/>
                        </a:solidFill>
                      </a:endParaRPr>
                    </a:p>
                    <a:p>
                      <a:pPr algn="ctr"/>
                      <a:r>
                        <a:rPr lang="en-US" sz="1800" dirty="0">
                          <a:solidFill>
                            <a:srgbClr val="CC04A1"/>
                          </a:solidFill>
                        </a:rPr>
                        <a:t>Process</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CC04A1"/>
                          </a:solidFill>
                        </a:rPr>
                        <a:t>Arrival Time</a:t>
                      </a:r>
                    </a:p>
                    <a:p>
                      <a:pPr algn="ctr"/>
                      <a:r>
                        <a:rPr lang="en-US" sz="1800" dirty="0">
                          <a:solidFill>
                            <a:srgbClr val="CC04A1"/>
                          </a:solidFill>
                        </a:rPr>
                        <a:t>(T0)</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CC04A1"/>
                          </a:solidFill>
                        </a:rPr>
                        <a:t>Burst Time </a:t>
                      </a:r>
                    </a:p>
                    <a:p>
                      <a:pPr algn="ctr"/>
                      <a:r>
                        <a:rPr lang="en-US" sz="1800" dirty="0">
                          <a:solidFill>
                            <a:srgbClr val="CC04A1"/>
                          </a:solidFill>
                        </a:rPr>
                        <a:t>(</a:t>
                      </a:r>
                      <a:r>
                        <a:rPr lang="en-US" sz="1800" baseline="0" dirty="0">
                          <a:solidFill>
                            <a:srgbClr val="CC04A1"/>
                          </a:solidFill>
                        </a:rPr>
                        <a:t>∆T)</a:t>
                      </a:r>
                      <a:endParaRPr lang="en-US" sz="1800" dirty="0">
                        <a:solidFill>
                          <a:srgbClr val="CC04A1"/>
                        </a:solidFill>
                      </a:endParaRP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0070C0"/>
                          </a:solidFill>
                        </a:rPr>
                        <a:t>Finish</a:t>
                      </a:r>
                      <a:r>
                        <a:rPr lang="en-US" sz="1800" baseline="0" dirty="0">
                          <a:solidFill>
                            <a:srgbClr val="0070C0"/>
                          </a:solidFill>
                        </a:rPr>
                        <a:t> Time</a:t>
                      </a:r>
                    </a:p>
                    <a:p>
                      <a:pPr algn="ctr"/>
                      <a:r>
                        <a:rPr lang="en-US" sz="1800" baseline="0" dirty="0">
                          <a:solidFill>
                            <a:srgbClr val="0070C0"/>
                          </a:solidFill>
                        </a:rPr>
                        <a:t>(T1)</a:t>
                      </a:r>
                      <a:endParaRPr lang="en-US" sz="1800" dirty="0">
                        <a:solidFill>
                          <a:srgbClr val="0070C0"/>
                        </a:solidFill>
                      </a:endParaRP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7030A0"/>
                          </a:solidFill>
                        </a:rPr>
                        <a:t>Turnaround</a:t>
                      </a:r>
                      <a:r>
                        <a:rPr lang="en-US" sz="1800" baseline="0" dirty="0">
                          <a:solidFill>
                            <a:srgbClr val="7030A0"/>
                          </a:solidFill>
                        </a:rPr>
                        <a:t> Time</a:t>
                      </a:r>
                    </a:p>
                    <a:p>
                      <a:pPr algn="ctr"/>
                      <a:r>
                        <a:rPr lang="en-US" sz="1800" baseline="0" dirty="0">
                          <a:solidFill>
                            <a:srgbClr val="7030A0"/>
                          </a:solidFill>
                        </a:rPr>
                        <a:t>(TAT = T1 - T0)</a:t>
                      </a:r>
                      <a:endParaRPr lang="en-US" sz="1800" dirty="0">
                        <a:solidFill>
                          <a:srgbClr val="7030A0"/>
                        </a:solidFill>
                      </a:endParaRP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6149">
                <a:tc>
                  <a:txBody>
                    <a:bodyPr/>
                    <a:lstStyle/>
                    <a:p>
                      <a:pPr algn="ctr"/>
                      <a:r>
                        <a:rPr lang="en-US" sz="2000" dirty="0">
                          <a:solidFill>
                            <a:srgbClr val="002060"/>
                          </a:solidFill>
                        </a:rPr>
                        <a:t>P0</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0</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10</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22</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22</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6149">
                <a:tc>
                  <a:txBody>
                    <a:bodyPr/>
                    <a:lstStyle/>
                    <a:p>
                      <a:pPr algn="ctr"/>
                      <a:r>
                        <a:rPr lang="en-US" sz="2000" dirty="0">
                          <a:solidFill>
                            <a:srgbClr val="002060"/>
                          </a:solidFill>
                        </a:rPr>
                        <a:t>P1</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6</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9</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8</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6149">
                <a:tc>
                  <a:txBody>
                    <a:bodyPr/>
                    <a:lstStyle/>
                    <a:p>
                      <a:pPr algn="ctr"/>
                      <a:r>
                        <a:rPr lang="en-US" sz="2000" dirty="0">
                          <a:solidFill>
                            <a:srgbClr val="002060"/>
                          </a:solidFill>
                        </a:rPr>
                        <a:t>P2</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3</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5</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6149">
                <a:tc>
                  <a:txBody>
                    <a:bodyPr/>
                    <a:lstStyle/>
                    <a:p>
                      <a:pPr algn="ctr"/>
                      <a:r>
                        <a:rPr lang="en-US" sz="2000" dirty="0">
                          <a:solidFill>
                            <a:srgbClr val="002060"/>
                          </a:solidFill>
                        </a:rPr>
                        <a:t>P3</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5</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4</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13</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8</a:t>
                      </a:r>
                    </a:p>
                  </a:txBody>
                  <a:tcPr marL="91430" marR="91430"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10" name="Picture 9">
            <a:extLst>
              <a:ext uri="{FF2B5EF4-FFF2-40B4-BE49-F238E27FC236}">
                <a16:creationId xmlns:a16="http://schemas.microsoft.com/office/drawing/2014/main" id="{6FCD06DF-3F57-42F5-BAE1-82937BE27C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 y="4470400"/>
            <a:ext cx="10982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1CCC43BF-BC94-2B43-4A9B-E8B65339EAA2}"/>
              </a:ext>
            </a:extLst>
          </p:cNvPr>
          <p:cNvSpPr>
            <a:spLocks noChangeArrowheads="1"/>
          </p:cNvSpPr>
          <p:nvPr/>
        </p:nvSpPr>
        <p:spPr bwMode="auto">
          <a:xfrm>
            <a:off x="433388" y="4008438"/>
            <a:ext cx="1671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IN" altLang="en-US" sz="2400" b="1">
                <a:solidFill>
                  <a:srgbClr val="000000"/>
                </a:solidFill>
              </a:rPr>
              <a:t>Gantt Chart</a:t>
            </a:r>
            <a:endParaRPr lang="en-US" altLang="en-US" sz="2400" b="1"/>
          </a:p>
        </p:txBody>
      </p:sp>
      <p:sp>
        <p:nvSpPr>
          <p:cNvPr id="16" name="Rectangle 15">
            <a:extLst>
              <a:ext uri="{FF2B5EF4-FFF2-40B4-BE49-F238E27FC236}">
                <a16:creationId xmlns:a16="http://schemas.microsoft.com/office/drawing/2014/main" id="{AAA24492-2B15-2C3A-E423-4DA740355029}"/>
              </a:ext>
            </a:extLst>
          </p:cNvPr>
          <p:cNvSpPr>
            <a:spLocks noChangeArrowheads="1"/>
          </p:cNvSpPr>
          <p:nvPr/>
        </p:nvSpPr>
        <p:spPr bwMode="auto">
          <a:xfrm>
            <a:off x="1985963" y="5461000"/>
            <a:ext cx="854392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200000"/>
              </a:lnSpc>
              <a:spcBef>
                <a:spcPct val="0"/>
              </a:spcBef>
              <a:buFont typeface="Wingdings" panose="05000000000000000000" pitchFamily="2" charset="2"/>
              <a:buChar char="§"/>
            </a:pPr>
            <a:r>
              <a:rPr lang="en-US" altLang="en-US" sz="2000">
                <a:solidFill>
                  <a:srgbClr val="7030A0"/>
                </a:solidFill>
              </a:rPr>
              <a:t>Average Turnaround Time= (22+8+2+8) / 4 = </a:t>
            </a:r>
            <a:r>
              <a:rPr lang="en-US" altLang="en-US" sz="2000">
                <a:solidFill>
                  <a:srgbClr val="002060"/>
                </a:solidFill>
              </a:rPr>
              <a:t>10 milliseconds</a:t>
            </a:r>
          </a:p>
        </p:txBody>
      </p:sp>
      <p:sp>
        <p:nvSpPr>
          <p:cNvPr id="61489" name="Rectangle 11">
            <a:extLst>
              <a:ext uri="{FF2B5EF4-FFF2-40B4-BE49-F238E27FC236}">
                <a16:creationId xmlns:a16="http://schemas.microsoft.com/office/drawing/2014/main" id="{18F04BF2-594F-8905-5D66-EAE87CA2269A}"/>
              </a:ext>
            </a:extLst>
          </p:cNvPr>
          <p:cNvSpPr>
            <a:spLocks noChangeArrowheads="1"/>
          </p:cNvSpPr>
          <p:nvPr/>
        </p:nvSpPr>
        <p:spPr bwMode="auto">
          <a:xfrm>
            <a:off x="1292225" y="1058863"/>
            <a:ext cx="1252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b="1">
                <a:solidFill>
                  <a:srgbClr val="000000"/>
                </a:solidFill>
              </a:rPr>
              <a:t>Output</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7">
            <a:extLst>
              <a:ext uri="{FF2B5EF4-FFF2-40B4-BE49-F238E27FC236}">
                <a16:creationId xmlns:a16="http://schemas.microsoft.com/office/drawing/2014/main" id="{58472B20-9BA3-BC09-AD93-3F240D615E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9422A34C-FAEF-8EBA-6CBA-0AC8812B40D5}"/>
              </a:ext>
            </a:extLst>
          </p:cNvPr>
          <p:cNvSpPr>
            <a:spLocks noGrp="1"/>
          </p:cNvSpPr>
          <p:nvPr>
            <p:ph type="dt" sz="quarter" idx="10"/>
          </p:nvPr>
        </p:nvSpPr>
        <p:spPr/>
        <p:txBody>
          <a:bodyPr/>
          <a:lstStyle/>
          <a:p>
            <a:pPr>
              <a:defRPr/>
            </a:pPr>
            <a:fld id="{D54CD6D8-2D54-48CC-802B-223475D45748}" type="datetime1">
              <a:rPr lang="en-US" sz="1050" b="1">
                <a:solidFill>
                  <a:schemeClr val="tx1"/>
                </a:solidFill>
                <a:latin typeface="Times New Roman" panose="02020603050405020304" pitchFamily="18" charset="0"/>
                <a:cs typeface="Times New Roman" panose="02020603050405020304" pitchFamily="18" charset="0"/>
              </a:rPr>
              <a:pPr>
                <a:defRPr/>
              </a:pPr>
              <a:t>8/5/2025</a:t>
            </a:fld>
            <a:endParaRPr lang="en-US" sz="1050" b="1" dirty="0">
              <a:solidFill>
                <a:schemeClr val="tx1"/>
              </a:solidFill>
              <a:latin typeface="Times New Roman" panose="02020603050405020304" pitchFamily="18" charset="0"/>
              <a:cs typeface="Times New Roman" panose="02020603050405020304" pitchFamily="18" charset="0"/>
            </a:endParaRPr>
          </a:p>
        </p:txBody>
      </p:sp>
      <p:sp>
        <p:nvSpPr>
          <p:cNvPr id="63492" name="Slide Number Placeholder 5">
            <a:extLst>
              <a:ext uri="{FF2B5EF4-FFF2-40B4-BE49-F238E27FC236}">
                <a16:creationId xmlns:a16="http://schemas.microsoft.com/office/drawing/2014/main" id="{33C04C15-8876-F92C-2969-9AAEF424EAF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E6B08D10-68FB-49A4-B5C8-781213F8DC5C}" type="slidenum">
              <a:rPr lang="en-US" altLang="en-US" sz="1200">
                <a:latin typeface="Times New Roman" panose="02020603050405020304" pitchFamily="18" charset="0"/>
                <a:cs typeface="Times New Roman" panose="02020603050405020304" pitchFamily="18" charset="0"/>
              </a:rPr>
              <a:pPr>
                <a:lnSpc>
                  <a:spcPct val="100000"/>
                </a:lnSpc>
                <a:spcBef>
                  <a:spcPct val="0"/>
                </a:spcBef>
                <a:buFontTx/>
                <a:buNone/>
              </a:pPr>
              <a:t>131</a:t>
            </a:fld>
            <a:endParaRPr lang="en-US" altLang="en-US" sz="1200">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A93C8F4A-5CEE-4479-304E-EDD0F7687E22}"/>
              </a:ext>
            </a:extLst>
          </p:cNvPr>
          <p:cNvCxnSpPr/>
          <p:nvPr/>
        </p:nvCxnSpPr>
        <p:spPr>
          <a:xfrm>
            <a:off x="1270000" y="904875"/>
            <a:ext cx="101314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55E824D0-A9A9-E4D1-4732-0C0E88749073}"/>
              </a:ext>
            </a:extLst>
          </p:cNvPr>
          <p:cNvSpPr>
            <a:spLocks noGrp="1"/>
          </p:cNvSpPr>
          <p:nvPr>
            <p:ph type="ftr" sz="quarter" idx="11"/>
          </p:nvPr>
        </p:nvSpPr>
        <p:spPr/>
        <p:txBody>
          <a:bodyPr/>
          <a:lstStyle/>
          <a:p>
            <a:pPr>
              <a:defRPr/>
            </a:pPr>
            <a:r>
              <a:rPr lang="en-US" sz="1050" b="1" dirty="0">
                <a:solidFill>
                  <a:schemeClr val="tx1"/>
                </a:solidFill>
                <a:latin typeface="Times New Roman" panose="02020603050405020304" pitchFamily="18" charset="0"/>
                <a:cs typeface="Times New Roman" panose="02020603050405020304" pitchFamily="18" charset="0"/>
              </a:rPr>
              <a:t>OPERATING SYSTEM</a:t>
            </a:r>
          </a:p>
        </p:txBody>
      </p:sp>
      <p:sp>
        <p:nvSpPr>
          <p:cNvPr id="13" name="Title 1">
            <a:extLst>
              <a:ext uri="{FF2B5EF4-FFF2-40B4-BE49-F238E27FC236}">
                <a16:creationId xmlns:a16="http://schemas.microsoft.com/office/drawing/2014/main" id="{7E082A3C-7193-DA31-BB5F-08EE22B9E0B7}"/>
              </a:ext>
            </a:extLst>
          </p:cNvPr>
          <p:cNvSpPr txBox="1">
            <a:spLocks/>
          </p:cNvSpPr>
          <p:nvPr/>
        </p:nvSpPr>
        <p:spPr>
          <a:xfrm>
            <a:off x="1917700" y="223838"/>
            <a:ext cx="9377363" cy="525462"/>
          </a:xfrm>
          <a:prstGeom prst="rect">
            <a:avLst/>
          </a:prstGeom>
        </p:spPr>
        <p:txBody>
          <a:bodyPr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457200" fontAlgn="auto">
              <a:spcAft>
                <a:spcPts val="600"/>
              </a:spcAft>
              <a:defRPr/>
            </a:pPr>
            <a:r>
              <a:rPr lang="en-IN" sz="2400" b="1">
                <a:solidFill>
                  <a:srgbClr val="7030A0"/>
                </a:solidFill>
                <a:latin typeface="Arial" panose="020B0604020202020204" pitchFamily="34" charset="0"/>
                <a:cs typeface="Arial" panose="020B0604020202020204" pitchFamily="34" charset="0"/>
              </a:rPr>
              <a:t>Shortest Remaining Time Next (SRTN) ( Pre-emptive)_Example</a:t>
            </a:r>
            <a:endParaRPr lang="en-IN" sz="2400" b="1" dirty="0">
              <a:solidFill>
                <a:srgbClr val="7030A0"/>
              </a:solidFill>
              <a:latin typeface="Arial" panose="020B060402020202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62356219-62C7-D036-9FD1-399D69510D67}"/>
              </a:ext>
            </a:extLst>
          </p:cNvPr>
          <p:cNvGraphicFramePr>
            <a:graphicFrameLocks noGrp="1"/>
          </p:cNvGraphicFramePr>
          <p:nvPr/>
        </p:nvGraphicFramePr>
        <p:xfrm>
          <a:off x="1865313" y="1497013"/>
          <a:ext cx="9483726" cy="2499770"/>
        </p:xfrm>
        <a:graphic>
          <a:graphicData uri="http://schemas.openxmlformats.org/drawingml/2006/table">
            <a:tbl>
              <a:tblPr firstRow="1" bandRow="1">
                <a:tableStyleId>{10A1B5D5-9B99-4C35-A422-299274C87663}</a:tableStyleId>
              </a:tblPr>
              <a:tblGrid>
                <a:gridCol w="1045465">
                  <a:extLst>
                    <a:ext uri="{9D8B030D-6E8A-4147-A177-3AD203B41FA5}">
                      <a16:colId xmlns:a16="http://schemas.microsoft.com/office/drawing/2014/main" val="20000"/>
                    </a:ext>
                  </a:extLst>
                </a:gridCol>
                <a:gridCol w="1499200">
                  <a:extLst>
                    <a:ext uri="{9D8B030D-6E8A-4147-A177-3AD203B41FA5}">
                      <a16:colId xmlns:a16="http://schemas.microsoft.com/office/drawing/2014/main" val="20001"/>
                    </a:ext>
                  </a:extLst>
                </a:gridCol>
                <a:gridCol w="1501891">
                  <a:extLst>
                    <a:ext uri="{9D8B030D-6E8A-4147-A177-3AD203B41FA5}">
                      <a16:colId xmlns:a16="http://schemas.microsoft.com/office/drawing/2014/main" val="20002"/>
                    </a:ext>
                  </a:extLst>
                </a:gridCol>
                <a:gridCol w="1501545">
                  <a:extLst>
                    <a:ext uri="{9D8B030D-6E8A-4147-A177-3AD203B41FA5}">
                      <a16:colId xmlns:a16="http://schemas.microsoft.com/office/drawing/2014/main" val="20003"/>
                    </a:ext>
                  </a:extLst>
                </a:gridCol>
                <a:gridCol w="2212800">
                  <a:extLst>
                    <a:ext uri="{9D8B030D-6E8A-4147-A177-3AD203B41FA5}">
                      <a16:colId xmlns:a16="http://schemas.microsoft.com/office/drawing/2014/main" val="20004"/>
                    </a:ext>
                  </a:extLst>
                </a:gridCol>
                <a:gridCol w="1722825">
                  <a:extLst>
                    <a:ext uri="{9D8B030D-6E8A-4147-A177-3AD203B41FA5}">
                      <a16:colId xmlns:a16="http://schemas.microsoft.com/office/drawing/2014/main" val="20005"/>
                    </a:ext>
                  </a:extLst>
                </a:gridCol>
              </a:tblGrid>
              <a:tr h="719703">
                <a:tc>
                  <a:txBody>
                    <a:bodyPr/>
                    <a:lstStyle/>
                    <a:p>
                      <a:pPr algn="ctr"/>
                      <a:endParaRPr lang="en-US" sz="600" dirty="0">
                        <a:solidFill>
                          <a:srgbClr val="CC04A1"/>
                        </a:solidFill>
                      </a:endParaRPr>
                    </a:p>
                    <a:p>
                      <a:pPr algn="ctr"/>
                      <a:endParaRPr lang="en-US" sz="400" dirty="0">
                        <a:solidFill>
                          <a:srgbClr val="CC04A1"/>
                        </a:solidFill>
                      </a:endParaRPr>
                    </a:p>
                    <a:p>
                      <a:pPr algn="ctr"/>
                      <a:r>
                        <a:rPr lang="en-US" sz="1800" dirty="0">
                          <a:solidFill>
                            <a:srgbClr val="CC04A1"/>
                          </a:solidFill>
                        </a:rPr>
                        <a:t>Process</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CC04A1"/>
                          </a:solidFill>
                        </a:rPr>
                        <a:t>Arrival Time</a:t>
                      </a:r>
                    </a:p>
                    <a:p>
                      <a:pPr algn="ctr"/>
                      <a:r>
                        <a:rPr lang="en-US" sz="1800" dirty="0">
                          <a:solidFill>
                            <a:srgbClr val="CC04A1"/>
                          </a:solidFill>
                        </a:rPr>
                        <a:t>(T0)</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CC04A1"/>
                          </a:solidFill>
                        </a:rPr>
                        <a:t>Burst Time </a:t>
                      </a:r>
                    </a:p>
                    <a:p>
                      <a:pPr algn="ctr"/>
                      <a:r>
                        <a:rPr lang="en-US" sz="1800" dirty="0">
                          <a:solidFill>
                            <a:srgbClr val="CC04A1"/>
                          </a:solidFill>
                        </a:rPr>
                        <a:t>(</a:t>
                      </a:r>
                      <a:r>
                        <a:rPr lang="en-US" sz="1800" baseline="0" dirty="0">
                          <a:solidFill>
                            <a:srgbClr val="CC04A1"/>
                          </a:solidFill>
                        </a:rPr>
                        <a:t>∆T)</a:t>
                      </a:r>
                      <a:endParaRPr lang="en-US" sz="1800" dirty="0">
                        <a:solidFill>
                          <a:srgbClr val="CC04A1"/>
                        </a:solidFill>
                      </a:endParaRP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0070C0"/>
                          </a:solidFill>
                        </a:rPr>
                        <a:t>Finish</a:t>
                      </a:r>
                      <a:r>
                        <a:rPr lang="en-US" sz="1800" baseline="0" dirty="0">
                          <a:solidFill>
                            <a:srgbClr val="0070C0"/>
                          </a:solidFill>
                        </a:rPr>
                        <a:t> Time</a:t>
                      </a:r>
                    </a:p>
                    <a:p>
                      <a:pPr algn="ctr"/>
                      <a:r>
                        <a:rPr lang="en-US" sz="1800" baseline="0" dirty="0">
                          <a:solidFill>
                            <a:srgbClr val="0070C0"/>
                          </a:solidFill>
                        </a:rPr>
                        <a:t>(T1)</a:t>
                      </a:r>
                      <a:endParaRPr lang="en-US" sz="1800" dirty="0">
                        <a:solidFill>
                          <a:srgbClr val="0070C0"/>
                        </a:solidFill>
                      </a:endParaRP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7030A0"/>
                          </a:solidFill>
                        </a:rPr>
                        <a:t>Turnaround</a:t>
                      </a:r>
                      <a:r>
                        <a:rPr lang="en-US" sz="1800" baseline="0" dirty="0">
                          <a:solidFill>
                            <a:srgbClr val="7030A0"/>
                          </a:solidFill>
                        </a:rPr>
                        <a:t> Time</a:t>
                      </a:r>
                    </a:p>
                    <a:p>
                      <a:pPr algn="ctr"/>
                      <a:r>
                        <a:rPr lang="en-US" sz="1800" baseline="0" dirty="0">
                          <a:solidFill>
                            <a:srgbClr val="7030A0"/>
                          </a:solidFill>
                        </a:rPr>
                        <a:t>(TAT = T1 - T0)</a:t>
                      </a:r>
                      <a:endParaRPr lang="en-US" sz="1800" dirty="0">
                        <a:solidFill>
                          <a:srgbClr val="7030A0"/>
                        </a:solidFill>
                      </a:endParaRP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C00000"/>
                          </a:solidFill>
                        </a:rPr>
                        <a:t>Waiting</a:t>
                      </a:r>
                      <a:r>
                        <a:rPr lang="en-US" sz="1800" baseline="0" dirty="0">
                          <a:solidFill>
                            <a:srgbClr val="C00000"/>
                          </a:solidFill>
                        </a:rPr>
                        <a:t> Time</a:t>
                      </a:r>
                    </a:p>
                    <a:p>
                      <a:pPr algn="ctr"/>
                      <a:r>
                        <a:rPr lang="en-US" sz="1800" baseline="0" dirty="0">
                          <a:solidFill>
                            <a:srgbClr val="C00000"/>
                          </a:solidFill>
                        </a:rPr>
                        <a:t>(WT = TAT - ∆T)</a:t>
                      </a:r>
                      <a:endParaRPr lang="en-US" sz="1800" dirty="0">
                        <a:solidFill>
                          <a:srgbClr val="C00000"/>
                        </a:solidFill>
                      </a:endParaRP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6337">
                <a:tc>
                  <a:txBody>
                    <a:bodyPr/>
                    <a:lstStyle/>
                    <a:p>
                      <a:pPr algn="ctr"/>
                      <a:r>
                        <a:rPr lang="en-US" sz="2000" dirty="0">
                          <a:solidFill>
                            <a:srgbClr val="002060"/>
                          </a:solidFill>
                        </a:rPr>
                        <a:t>P0</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0</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10</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22</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22</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12</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6337">
                <a:tc>
                  <a:txBody>
                    <a:bodyPr/>
                    <a:lstStyle/>
                    <a:p>
                      <a:pPr algn="ctr"/>
                      <a:r>
                        <a:rPr lang="en-US" sz="2000" dirty="0">
                          <a:solidFill>
                            <a:srgbClr val="002060"/>
                          </a:solidFill>
                        </a:rPr>
                        <a:t>P1</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6</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9</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8</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6337">
                <a:tc>
                  <a:txBody>
                    <a:bodyPr/>
                    <a:lstStyle/>
                    <a:p>
                      <a:pPr algn="ctr"/>
                      <a:r>
                        <a:rPr lang="en-US" sz="2000" dirty="0">
                          <a:solidFill>
                            <a:srgbClr val="002060"/>
                          </a:solidFill>
                        </a:rPr>
                        <a:t>P2</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3</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5</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2</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0</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6337">
                <a:tc>
                  <a:txBody>
                    <a:bodyPr/>
                    <a:lstStyle/>
                    <a:p>
                      <a:pPr algn="ctr"/>
                      <a:r>
                        <a:rPr lang="en-US" sz="2000" dirty="0">
                          <a:solidFill>
                            <a:srgbClr val="002060"/>
                          </a:solidFill>
                        </a:rPr>
                        <a:t>P3</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5</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4</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13</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8</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rgbClr val="002060"/>
                          </a:solidFill>
                        </a:rPr>
                        <a:t>4</a:t>
                      </a:r>
                    </a:p>
                  </a:txBody>
                  <a:tcPr marL="91447" marR="91447" marT="45731" marB="457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10" name="Picture 9">
            <a:extLst>
              <a:ext uri="{FF2B5EF4-FFF2-40B4-BE49-F238E27FC236}">
                <a16:creationId xmlns:a16="http://schemas.microsoft.com/office/drawing/2014/main" id="{4B6F52C7-1FA0-CD07-7CC5-7C9367C8A5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 y="4252913"/>
            <a:ext cx="10982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361D43EC-2E3B-E7B1-CDE2-65C7AA98B3C7}"/>
              </a:ext>
            </a:extLst>
          </p:cNvPr>
          <p:cNvSpPr>
            <a:spLocks noChangeArrowheads="1"/>
          </p:cNvSpPr>
          <p:nvPr/>
        </p:nvSpPr>
        <p:spPr bwMode="auto">
          <a:xfrm>
            <a:off x="433388" y="3790950"/>
            <a:ext cx="1671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IN" altLang="en-US" sz="2400" b="1">
                <a:solidFill>
                  <a:srgbClr val="000000"/>
                </a:solidFill>
              </a:rPr>
              <a:t>Gantt Chart</a:t>
            </a:r>
            <a:endParaRPr lang="en-US" altLang="en-US" sz="2400" b="1"/>
          </a:p>
        </p:txBody>
      </p:sp>
      <p:sp>
        <p:nvSpPr>
          <p:cNvPr id="16" name="Rectangle 15">
            <a:extLst>
              <a:ext uri="{FF2B5EF4-FFF2-40B4-BE49-F238E27FC236}">
                <a16:creationId xmlns:a16="http://schemas.microsoft.com/office/drawing/2014/main" id="{E47D4FF1-7949-FE97-E6B1-FE73802E373D}"/>
              </a:ext>
            </a:extLst>
          </p:cNvPr>
          <p:cNvSpPr>
            <a:spLocks noChangeArrowheads="1"/>
          </p:cNvSpPr>
          <p:nvPr/>
        </p:nvSpPr>
        <p:spPr bwMode="auto">
          <a:xfrm>
            <a:off x="1917700" y="5099050"/>
            <a:ext cx="85455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200000"/>
              </a:lnSpc>
              <a:spcBef>
                <a:spcPct val="0"/>
              </a:spcBef>
              <a:buFont typeface="Wingdings" panose="05000000000000000000" pitchFamily="2" charset="2"/>
              <a:buChar char="§"/>
            </a:pPr>
            <a:r>
              <a:rPr lang="en-US" altLang="en-US" sz="2000">
                <a:solidFill>
                  <a:srgbClr val="7030A0"/>
                </a:solidFill>
              </a:rPr>
              <a:t>Average Turnaround Time= (22+8+2+8) / 4 = </a:t>
            </a:r>
            <a:r>
              <a:rPr lang="en-US" altLang="en-US" sz="2000">
                <a:solidFill>
                  <a:srgbClr val="002060"/>
                </a:solidFill>
              </a:rPr>
              <a:t>10 milliseconds</a:t>
            </a:r>
          </a:p>
          <a:p>
            <a:pPr algn="just" eaLnBrk="1" hangingPunct="1">
              <a:lnSpc>
                <a:spcPct val="200000"/>
              </a:lnSpc>
              <a:spcBef>
                <a:spcPct val="0"/>
              </a:spcBef>
              <a:buFont typeface="Wingdings" panose="05000000000000000000" pitchFamily="2" charset="2"/>
              <a:buChar char="§"/>
            </a:pPr>
            <a:r>
              <a:rPr lang="en-US" altLang="en-US" sz="2000">
                <a:solidFill>
                  <a:srgbClr val="C00000"/>
                </a:solidFill>
              </a:rPr>
              <a:t>Average Waiting Time = (12+2+0+4) / 4= </a:t>
            </a:r>
            <a:r>
              <a:rPr lang="en-US" altLang="en-US" sz="2000">
                <a:solidFill>
                  <a:srgbClr val="002060"/>
                </a:solidFill>
              </a:rPr>
              <a:t>4.5 milliseconds</a:t>
            </a:r>
            <a:endParaRPr lang="en-US" altLang="en-US" sz="2000">
              <a:solidFill>
                <a:srgbClr val="7030A0"/>
              </a:solidFill>
            </a:endParaRPr>
          </a:p>
        </p:txBody>
      </p:sp>
      <p:sp>
        <p:nvSpPr>
          <p:cNvPr id="63543" name="Rectangle 11">
            <a:extLst>
              <a:ext uri="{FF2B5EF4-FFF2-40B4-BE49-F238E27FC236}">
                <a16:creationId xmlns:a16="http://schemas.microsoft.com/office/drawing/2014/main" id="{BCA161E4-6B66-9917-0FAF-B4F4FBDF1DE9}"/>
              </a:ext>
            </a:extLst>
          </p:cNvPr>
          <p:cNvSpPr>
            <a:spLocks noChangeArrowheads="1"/>
          </p:cNvSpPr>
          <p:nvPr/>
        </p:nvSpPr>
        <p:spPr bwMode="auto">
          <a:xfrm>
            <a:off x="1270000" y="938213"/>
            <a:ext cx="1254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b="1">
                <a:solidFill>
                  <a:srgbClr val="000000"/>
                </a:solidFill>
              </a:rPr>
              <a:t>Output</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down)">
                                      <p:cBhvr>
                                        <p:cTn id="20" dur="500"/>
                                        <p:tgtEl>
                                          <p:spTgt spid="16">
                                            <p:txEl>
                                              <p:pRg st="0" end="0"/>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Effect transition="in" filter="wipe(down)">
                                      <p:cBhvr>
                                        <p:cTn id="23"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a:extLst>
              <a:ext uri="{FF2B5EF4-FFF2-40B4-BE49-F238E27FC236}">
                <a16:creationId xmlns:a16="http://schemas.microsoft.com/office/drawing/2014/main" id="{3441BF53-C014-9C8A-9BB4-F94ACC9069E9}"/>
              </a:ext>
            </a:extLst>
          </p:cNvPr>
          <p:cNvSpPr>
            <a:spLocks noGrp="1" noChangeArrowheads="1"/>
          </p:cNvSpPr>
          <p:nvPr>
            <p:ph type="title"/>
          </p:nvPr>
        </p:nvSpPr>
        <p:spPr>
          <a:xfrm>
            <a:off x="1947863" y="334963"/>
            <a:ext cx="9499600" cy="609600"/>
          </a:xfrm>
        </p:spPr>
        <p:txBody>
          <a:bodyPr rtlCol="0">
            <a:noAutofit/>
          </a:bodyPr>
          <a:lstStyle/>
          <a:p>
            <a:pPr eaLnBrk="1" fontAlgn="auto" hangingPunct="1">
              <a:spcAft>
                <a:spcPts val="0"/>
              </a:spcAft>
              <a:buClr>
                <a:schemeClr val="accent3"/>
              </a:buClr>
              <a:defRPr/>
            </a:pPr>
            <a:r>
              <a:rPr lang="en-US" altLang="en-US" sz="4000" b="1" dirty="0">
                <a:latin typeface="Times New Roman" panose="02020603050405020304" pitchFamily="18" charset="0"/>
                <a:cs typeface="Times New Roman" panose="02020603050405020304" pitchFamily="18" charset="0"/>
              </a:rPr>
              <a:t>Priority scheduling </a:t>
            </a:r>
          </a:p>
        </p:txBody>
      </p:sp>
      <p:sp>
        <p:nvSpPr>
          <p:cNvPr id="19459" name="Rectangle 5">
            <a:extLst>
              <a:ext uri="{FF2B5EF4-FFF2-40B4-BE49-F238E27FC236}">
                <a16:creationId xmlns:a16="http://schemas.microsoft.com/office/drawing/2014/main" id="{79E9C13C-F3AC-5030-E5DB-5354672A1A99}"/>
              </a:ext>
            </a:extLst>
          </p:cNvPr>
          <p:cNvSpPr>
            <a:spLocks noGrp="1" noChangeArrowheads="1"/>
          </p:cNvSpPr>
          <p:nvPr>
            <p:ph idx="1"/>
          </p:nvPr>
        </p:nvSpPr>
        <p:spPr>
          <a:xfrm>
            <a:off x="830263" y="1244600"/>
            <a:ext cx="11325225" cy="5270500"/>
          </a:xfrm>
        </p:spPr>
        <p:txBody>
          <a:bodyPr rtlCol="0">
            <a:normAutofit fontScale="92500" lnSpcReduction="20000"/>
          </a:bodyPr>
          <a:lstStyle/>
          <a:p>
            <a:pPr eaLnBrk="1" fontAlgn="auto" hangingPunct="1">
              <a:spcAft>
                <a:spcPts val="0"/>
              </a:spcAft>
              <a:buClr>
                <a:schemeClr val="accent3"/>
              </a:buClr>
              <a:buSzPct val="135000"/>
              <a:buFont typeface="Wingdings" pitchFamily="2" charset="2"/>
              <a:buChar char="§"/>
              <a:defRPr/>
            </a:pPr>
            <a:endParaRPr lang="en-US" altLang="en-US" dirty="0">
              <a:latin typeface="Helvetical"/>
            </a:endParaRPr>
          </a:p>
          <a:p>
            <a:pPr eaLnBrk="1" fontAlgn="auto" hangingPunct="1">
              <a:spcAft>
                <a:spcPts val="0"/>
              </a:spcAft>
              <a:buClr>
                <a:schemeClr val="accent3"/>
              </a:buClr>
              <a:buSzPct val="135000"/>
              <a:buFont typeface="Wingdings" pitchFamily="2" charset="2"/>
              <a:buChar char="§"/>
              <a:defRPr/>
            </a:pPr>
            <a:r>
              <a:rPr lang="en-US" altLang="en-US" dirty="0">
                <a:latin typeface="Times New Roman" panose="02020603050405020304" pitchFamily="18" charset="0"/>
                <a:cs typeface="Times New Roman" panose="02020603050405020304" pitchFamily="18" charset="0"/>
              </a:rPr>
              <a:t>A priority number (integer) is associated with each process</a:t>
            </a:r>
          </a:p>
          <a:p>
            <a:pPr eaLnBrk="1" fontAlgn="auto" hangingPunct="1">
              <a:spcAft>
                <a:spcPts val="0"/>
              </a:spcAft>
              <a:buClr>
                <a:schemeClr val="accent3"/>
              </a:buClr>
              <a:buSzPct val="135000"/>
              <a:buFont typeface="Wingdings" pitchFamily="2" charset="2"/>
              <a:buNone/>
              <a:defRPr/>
            </a:pPr>
            <a:endParaRPr lang="en-US" altLang="en-US" dirty="0">
              <a:latin typeface="Times New Roman" panose="02020603050405020304" pitchFamily="18" charset="0"/>
              <a:cs typeface="Times New Roman" panose="02020603050405020304" pitchFamily="18" charset="0"/>
            </a:endParaRPr>
          </a:p>
          <a:p>
            <a:pPr eaLnBrk="1" fontAlgn="auto" hangingPunct="1">
              <a:spcAft>
                <a:spcPts val="0"/>
              </a:spcAft>
              <a:buClr>
                <a:schemeClr val="accent3"/>
              </a:buClr>
              <a:buSzPct val="135000"/>
              <a:buFont typeface="Wingdings" pitchFamily="2" charset="2"/>
              <a:buChar char="§"/>
              <a:defRPr/>
            </a:pPr>
            <a:r>
              <a:rPr lang="en-US" altLang="en-US" dirty="0">
                <a:latin typeface="Times New Roman" panose="02020603050405020304" pitchFamily="18" charset="0"/>
                <a:cs typeface="Times New Roman" panose="02020603050405020304" pitchFamily="18" charset="0"/>
              </a:rPr>
              <a:t>The CPU is allocated to the process with the highest priority (smallest integer </a:t>
            </a:r>
            <a:r>
              <a:rPr lang="en-US" altLang="en-US" dirty="0">
                <a:latin typeface="Times New Roman" panose="02020603050405020304" pitchFamily="18" charset="0"/>
                <a:cs typeface="Times New Roman" panose="02020603050405020304" pitchFamily="18" charset="0"/>
                <a:sym typeface="Symbol" pitchFamily="18" charset="2"/>
              </a:rPr>
              <a:t> highest priority)</a:t>
            </a:r>
          </a:p>
          <a:p>
            <a:pPr lvl="1" eaLnBrk="1" fontAlgn="auto" hangingPunct="1">
              <a:lnSpc>
                <a:spcPct val="170000"/>
              </a:lnSpc>
              <a:spcAft>
                <a:spcPts val="0"/>
              </a:spcAft>
              <a:buClr>
                <a:schemeClr val="accent3"/>
              </a:buClr>
              <a:buSzPct val="130000"/>
              <a:buFontTx/>
              <a:buChar char="•"/>
              <a:defRPr/>
            </a:pPr>
            <a:r>
              <a:rPr lang="en-US" altLang="en-US" sz="2800" dirty="0">
                <a:latin typeface="Times New Roman" panose="02020603050405020304" pitchFamily="18" charset="0"/>
                <a:cs typeface="Times New Roman" panose="02020603050405020304" pitchFamily="18" charset="0"/>
              </a:rPr>
              <a:t>Preemptive</a:t>
            </a:r>
          </a:p>
          <a:p>
            <a:pPr lvl="1" eaLnBrk="1" fontAlgn="auto" hangingPunct="1">
              <a:lnSpc>
                <a:spcPct val="170000"/>
              </a:lnSpc>
              <a:spcAft>
                <a:spcPts val="0"/>
              </a:spcAft>
              <a:buClr>
                <a:schemeClr val="accent3"/>
              </a:buClr>
              <a:buSzPct val="130000"/>
              <a:buFontTx/>
              <a:buChar char="•"/>
              <a:defRPr/>
            </a:pPr>
            <a:r>
              <a:rPr lang="en-US" altLang="en-US" sz="2800" dirty="0" err="1">
                <a:latin typeface="Times New Roman" panose="02020603050405020304" pitchFamily="18" charset="0"/>
                <a:cs typeface="Times New Roman" panose="02020603050405020304" pitchFamily="18" charset="0"/>
              </a:rPr>
              <a:t>Nonpreemptive</a:t>
            </a:r>
            <a:endParaRPr lang="en-US" altLang="en-US" sz="2800" dirty="0">
              <a:latin typeface="Times New Roman" panose="02020603050405020304" pitchFamily="18" charset="0"/>
              <a:cs typeface="Times New Roman" panose="02020603050405020304" pitchFamily="18" charset="0"/>
            </a:endParaRPr>
          </a:p>
          <a:p>
            <a:pPr lvl="1" eaLnBrk="1" fontAlgn="auto" hangingPunct="1">
              <a:spcAft>
                <a:spcPts val="0"/>
              </a:spcAft>
              <a:buClr>
                <a:schemeClr val="accent3"/>
              </a:buClr>
              <a:buSzPct val="130000"/>
              <a:buFontTx/>
              <a:buNone/>
              <a:defRPr/>
            </a:pPr>
            <a:endParaRPr lang="en-US" altLang="en-US" sz="2800" dirty="0">
              <a:latin typeface="Times New Roman" panose="02020603050405020304" pitchFamily="18" charset="0"/>
              <a:cs typeface="Times New Roman" panose="02020603050405020304" pitchFamily="18" charset="0"/>
            </a:endParaRPr>
          </a:p>
          <a:p>
            <a:pPr eaLnBrk="1" fontAlgn="auto" hangingPunct="1">
              <a:spcAft>
                <a:spcPts val="0"/>
              </a:spcAft>
              <a:buClr>
                <a:schemeClr val="accent3"/>
              </a:buClr>
              <a:buSzPct val="135000"/>
              <a:buFont typeface="Wingdings" pitchFamily="2" charset="2"/>
              <a:buChar char="§"/>
              <a:defRPr/>
            </a:pPr>
            <a:r>
              <a:rPr lang="en-US" altLang="en-US" dirty="0">
                <a:latin typeface="Times New Roman" panose="02020603050405020304" pitchFamily="18" charset="0"/>
                <a:cs typeface="Times New Roman" panose="02020603050405020304" pitchFamily="18" charset="0"/>
              </a:rPr>
              <a:t>SJF is a priority scheduling where priority is the predicted next CPU burst time</a:t>
            </a:r>
          </a:p>
          <a:p>
            <a:pPr eaLnBrk="1" fontAlgn="auto" hangingPunct="1">
              <a:spcAft>
                <a:spcPts val="0"/>
              </a:spcAft>
              <a:buClr>
                <a:schemeClr val="accent3"/>
              </a:buClr>
              <a:buSzPct val="135000"/>
              <a:buFont typeface="Wingdings" pitchFamily="2" charset="2"/>
              <a:buNone/>
              <a:defRPr/>
            </a:pPr>
            <a:endParaRPr lang="en-US" altLang="en-US" dirty="0">
              <a:latin typeface="Times New Roman" panose="02020603050405020304" pitchFamily="18" charset="0"/>
              <a:cs typeface="Times New Roman" panose="02020603050405020304" pitchFamily="18" charset="0"/>
            </a:endParaRPr>
          </a:p>
          <a:p>
            <a:pPr eaLnBrk="1" fontAlgn="auto" hangingPunct="1">
              <a:spcAft>
                <a:spcPts val="0"/>
              </a:spcAft>
              <a:buClr>
                <a:schemeClr val="accent3"/>
              </a:buClr>
              <a:buSzPct val="135000"/>
              <a:buFont typeface="Wingdings" pitchFamily="2" charset="2"/>
              <a:buChar char="§"/>
              <a:defRPr/>
            </a:pPr>
            <a:r>
              <a:rPr lang="en-US" altLang="en-US" dirty="0">
                <a:latin typeface="Times New Roman" panose="02020603050405020304" pitchFamily="18" charset="0"/>
                <a:cs typeface="Times New Roman" panose="02020603050405020304" pitchFamily="18" charset="0"/>
              </a:rPr>
              <a:t>Problem </a:t>
            </a:r>
            <a:r>
              <a:rPr lang="en-US" altLang="en-US" dirty="0">
                <a:latin typeface="Times New Roman" panose="02020603050405020304" pitchFamily="18" charset="0"/>
                <a:cs typeface="Times New Roman" panose="02020603050405020304" pitchFamily="18" charset="0"/>
                <a:sym typeface="Symbol" pitchFamily="18" charset="2"/>
              </a:rPr>
              <a:t> </a:t>
            </a:r>
            <a:r>
              <a:rPr lang="en-US" altLang="en-US" b="1" dirty="0">
                <a:solidFill>
                  <a:srgbClr val="FF0000"/>
                </a:solidFill>
                <a:latin typeface="Times New Roman" panose="02020603050405020304" pitchFamily="18" charset="0"/>
                <a:cs typeface="Times New Roman" panose="02020603050405020304" pitchFamily="18" charset="0"/>
                <a:sym typeface="Symbol" pitchFamily="18" charset="2"/>
              </a:rPr>
              <a:t>Starvation</a:t>
            </a:r>
            <a:r>
              <a:rPr lang="en-US" altLang="en-US" dirty="0">
                <a:solidFill>
                  <a:srgbClr val="FF0000"/>
                </a:solidFill>
                <a:latin typeface="Times New Roman" panose="02020603050405020304" pitchFamily="18" charset="0"/>
                <a:cs typeface="Times New Roman" panose="02020603050405020304" pitchFamily="18" charset="0"/>
                <a:sym typeface="Symbol" pitchFamily="18" charset="2"/>
              </a:rPr>
              <a:t> </a:t>
            </a:r>
            <a:r>
              <a:rPr lang="en-US" altLang="en-US" dirty="0">
                <a:latin typeface="Times New Roman" panose="02020603050405020304" pitchFamily="18" charset="0"/>
                <a:cs typeface="Times New Roman" panose="02020603050405020304" pitchFamily="18" charset="0"/>
                <a:sym typeface="Symbol" pitchFamily="18" charset="2"/>
              </a:rPr>
              <a:t>– low priority processes may never execute</a:t>
            </a:r>
          </a:p>
          <a:p>
            <a:pPr eaLnBrk="1" fontAlgn="auto" hangingPunct="1">
              <a:spcAft>
                <a:spcPts val="0"/>
              </a:spcAft>
              <a:buClr>
                <a:schemeClr val="accent3"/>
              </a:buClr>
              <a:buSzPct val="135000"/>
              <a:buFont typeface="Wingdings" pitchFamily="2" charset="2"/>
              <a:buChar char="§"/>
              <a:defRPr/>
            </a:pPr>
            <a:r>
              <a:rPr lang="en-US" altLang="en-US" dirty="0">
                <a:latin typeface="Times New Roman" panose="02020603050405020304" pitchFamily="18" charset="0"/>
                <a:cs typeface="Times New Roman" panose="02020603050405020304" pitchFamily="18" charset="0"/>
                <a:sym typeface="Symbol" pitchFamily="18" charset="2"/>
              </a:rPr>
              <a:t>Solution  </a:t>
            </a:r>
            <a:r>
              <a:rPr lang="en-US" altLang="en-US" b="1" dirty="0">
                <a:solidFill>
                  <a:srgbClr val="FF0000"/>
                </a:solidFill>
                <a:latin typeface="Times New Roman" panose="02020603050405020304" pitchFamily="18" charset="0"/>
                <a:cs typeface="Times New Roman" panose="02020603050405020304" pitchFamily="18" charset="0"/>
                <a:sym typeface="Symbol" pitchFamily="18" charset="2"/>
              </a:rPr>
              <a:t>Aging</a:t>
            </a:r>
            <a:r>
              <a:rPr lang="en-US" altLang="en-US" dirty="0">
                <a:latin typeface="Times New Roman" panose="02020603050405020304" pitchFamily="18" charset="0"/>
                <a:cs typeface="Times New Roman" panose="02020603050405020304" pitchFamily="18" charset="0"/>
                <a:sym typeface="Symbol" pitchFamily="18" charset="2"/>
              </a:rPr>
              <a:t> – as time progresses increase the priority of the process</a:t>
            </a:r>
          </a:p>
        </p:txBody>
      </p:sp>
      <p:pic>
        <p:nvPicPr>
          <p:cNvPr id="65540" name="Picture 6">
            <a:extLst>
              <a:ext uri="{FF2B5EF4-FFF2-40B4-BE49-F238E27FC236}">
                <a16:creationId xmlns:a16="http://schemas.microsoft.com/office/drawing/2014/main" id="{2BE24459-8C90-EA05-5CB9-06B29CB8CD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F91D61EF-466A-C1F1-6E63-ADC5367410FD}"/>
              </a:ext>
            </a:extLst>
          </p:cNvPr>
          <p:cNvSpPr>
            <a:spLocks noGrp="1"/>
          </p:cNvSpPr>
          <p:nvPr>
            <p:ph type="dt" sz="quarter" idx="10"/>
          </p:nvPr>
        </p:nvSpPr>
        <p:spPr/>
        <p:txBody>
          <a:bodyPr/>
          <a:lstStyle/>
          <a:p>
            <a:pPr>
              <a:defRPr/>
            </a:pPr>
            <a:fld id="{E28C6EA5-655D-417B-B328-A75BC9B8834B}" type="datetime1">
              <a:rPr lang="en-US"/>
              <a:pPr>
                <a:defRPr/>
              </a:pPr>
              <a:t>8/5/2025</a:t>
            </a:fld>
            <a:endParaRPr lang="en-US"/>
          </a:p>
        </p:txBody>
      </p:sp>
      <p:sp>
        <p:nvSpPr>
          <p:cNvPr id="3" name="Footer Placeholder 2">
            <a:extLst>
              <a:ext uri="{FF2B5EF4-FFF2-40B4-BE49-F238E27FC236}">
                <a16:creationId xmlns:a16="http://schemas.microsoft.com/office/drawing/2014/main" id="{82B230B7-2B93-B2F4-2A1D-E4F633DF926D}"/>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2F2345E4-D739-66C7-9BBB-B8E8B1ED9AED}"/>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0CD79AD-FD7A-4AB1-A69D-5544441BD5AE}" type="slidenum">
              <a:rPr lang="en-US" altLang="en-US">
                <a:solidFill>
                  <a:srgbClr val="898989"/>
                </a:solidFill>
              </a:rPr>
              <a:pPr/>
              <a:t>132</a:t>
            </a:fld>
            <a:endParaRPr lang="en-US" altLang="en-US">
              <a:solidFill>
                <a:srgbClr val="898989"/>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39"/>
          <p:cNvSpPr txBox="1">
            <a:spLocks noGrp="1"/>
          </p:cNvSpPr>
          <p:nvPr>
            <p:ph type="title"/>
          </p:nvPr>
        </p:nvSpPr>
        <p:spPr>
          <a:xfrm>
            <a:off x="1857375" y="365125"/>
            <a:ext cx="9496425"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400" b="1" i="0" u="none">
                <a:solidFill>
                  <a:schemeClr val="dk1"/>
                </a:solidFill>
                <a:latin typeface="Calibri"/>
                <a:ea typeface="Calibri"/>
                <a:cs typeface="Calibri"/>
                <a:sym typeface="Calibri"/>
              </a:rPr>
              <a:t>Priority  Scheduling-Non Preemptive</a:t>
            </a:r>
            <a:endParaRPr/>
          </a:p>
        </p:txBody>
      </p:sp>
      <p:sp>
        <p:nvSpPr>
          <p:cNvPr id="719" name="Google Shape;719;p39"/>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20" name="Google Shape;720;p39"/>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1" name="Google Shape;721;p3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133</a:t>
            </a:fld>
            <a:endParaRPr sz="1400" b="0" i="0" u="none" strike="noStrike" cap="none">
              <a:solidFill>
                <a:srgbClr val="000000"/>
              </a:solidFill>
              <a:latin typeface="Arial"/>
              <a:ea typeface="Arial"/>
              <a:cs typeface="Arial"/>
              <a:sym typeface="Arial"/>
            </a:endParaRPr>
          </a:p>
        </p:txBody>
      </p:sp>
      <p:pic>
        <p:nvPicPr>
          <p:cNvPr id="722" name="Google Shape;722;p39"/>
          <p:cNvPicPr preferRelativeResize="0"/>
          <p:nvPr/>
        </p:nvPicPr>
        <p:blipFill rotWithShape="1">
          <a:blip r:embed="rId3">
            <a:alphaModFix/>
          </a:blip>
          <a:srcRect/>
          <a:stretch/>
        </p:blipFill>
        <p:spPr>
          <a:xfrm>
            <a:off x="195262" y="287337"/>
            <a:ext cx="1270000" cy="1312862"/>
          </a:xfrm>
          <a:prstGeom prst="rect">
            <a:avLst/>
          </a:prstGeom>
          <a:noFill/>
          <a:ln>
            <a:noFill/>
          </a:ln>
        </p:spPr>
      </p:pic>
      <p:graphicFrame>
        <p:nvGraphicFramePr>
          <p:cNvPr id="723" name="Google Shape;723;p39"/>
          <p:cNvGraphicFramePr/>
          <p:nvPr>
            <p:extLst>
              <p:ext uri="{D42A27DB-BD31-4B8C-83A1-F6EECF244321}">
                <p14:modId xmlns:p14="http://schemas.microsoft.com/office/powerpoint/2010/main" val="3012695226"/>
              </p:ext>
            </p:extLst>
          </p:nvPr>
        </p:nvGraphicFramePr>
        <p:xfrm>
          <a:off x="1271587" y="1944687"/>
          <a:ext cx="9715475" cy="3270200"/>
        </p:xfrm>
        <a:graphic>
          <a:graphicData uri="http://schemas.openxmlformats.org/drawingml/2006/table">
            <a:tbl>
              <a:tblPr>
                <a:noFill/>
              </a:tblPr>
              <a:tblGrid>
                <a:gridCol w="1387475">
                  <a:extLst>
                    <a:ext uri="{9D8B030D-6E8A-4147-A177-3AD203B41FA5}">
                      <a16:colId xmlns:a16="http://schemas.microsoft.com/office/drawing/2014/main" val="20000"/>
                    </a:ext>
                  </a:extLst>
                </a:gridCol>
                <a:gridCol w="138905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1387475">
                  <a:extLst>
                    <a:ext uri="{9D8B030D-6E8A-4147-A177-3AD203B41FA5}">
                      <a16:colId xmlns:a16="http://schemas.microsoft.com/office/drawing/2014/main" val="20004"/>
                    </a:ext>
                  </a:extLst>
                </a:gridCol>
                <a:gridCol w="1389050">
                  <a:extLst>
                    <a:ext uri="{9D8B030D-6E8A-4147-A177-3AD203B41FA5}">
                      <a16:colId xmlns:a16="http://schemas.microsoft.com/office/drawing/2014/main" val="20005"/>
                    </a:ext>
                  </a:extLst>
                </a:gridCol>
                <a:gridCol w="1387475">
                  <a:extLst>
                    <a:ext uri="{9D8B030D-6E8A-4147-A177-3AD203B41FA5}">
                      <a16:colId xmlns:a16="http://schemas.microsoft.com/office/drawing/2014/main" val="20006"/>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Process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Priority</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39"/>
          <p:cNvSpPr txBox="1">
            <a:spLocks noGrp="1"/>
          </p:cNvSpPr>
          <p:nvPr>
            <p:ph type="title"/>
          </p:nvPr>
        </p:nvSpPr>
        <p:spPr>
          <a:xfrm>
            <a:off x="1857375" y="365125"/>
            <a:ext cx="9496425"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400" b="1" i="0" u="none">
                <a:solidFill>
                  <a:schemeClr val="dk1"/>
                </a:solidFill>
                <a:latin typeface="Calibri"/>
                <a:ea typeface="Calibri"/>
                <a:cs typeface="Calibri"/>
                <a:sym typeface="Calibri"/>
              </a:rPr>
              <a:t>Priority  Scheduling-Non Preemptive</a:t>
            </a:r>
            <a:endParaRPr/>
          </a:p>
        </p:txBody>
      </p:sp>
      <p:sp>
        <p:nvSpPr>
          <p:cNvPr id="720" name="Google Shape;720;p39"/>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1" name="Google Shape;721;p3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134</a:t>
            </a:fld>
            <a:endParaRPr sz="1400" b="0" i="0" u="none" strike="noStrike" cap="none">
              <a:solidFill>
                <a:srgbClr val="000000"/>
              </a:solidFill>
              <a:latin typeface="Arial"/>
              <a:ea typeface="Arial"/>
              <a:cs typeface="Arial"/>
              <a:sym typeface="Arial"/>
            </a:endParaRPr>
          </a:p>
        </p:txBody>
      </p:sp>
      <p:pic>
        <p:nvPicPr>
          <p:cNvPr id="722" name="Google Shape;722;p39"/>
          <p:cNvPicPr preferRelativeResize="0"/>
          <p:nvPr/>
        </p:nvPicPr>
        <p:blipFill rotWithShape="1">
          <a:blip r:embed="rId3">
            <a:alphaModFix/>
          </a:blip>
          <a:srcRect/>
          <a:stretch/>
        </p:blipFill>
        <p:spPr>
          <a:xfrm>
            <a:off x="195262" y="287337"/>
            <a:ext cx="1270000" cy="1312862"/>
          </a:xfrm>
          <a:prstGeom prst="rect">
            <a:avLst/>
          </a:prstGeom>
          <a:noFill/>
          <a:ln>
            <a:noFill/>
          </a:ln>
        </p:spPr>
      </p:pic>
      <p:graphicFrame>
        <p:nvGraphicFramePr>
          <p:cNvPr id="723" name="Google Shape;723;p39"/>
          <p:cNvGraphicFramePr/>
          <p:nvPr/>
        </p:nvGraphicFramePr>
        <p:xfrm>
          <a:off x="1271587" y="1944687"/>
          <a:ext cx="9715475" cy="3270200"/>
        </p:xfrm>
        <a:graphic>
          <a:graphicData uri="http://schemas.openxmlformats.org/drawingml/2006/table">
            <a:tbl>
              <a:tblPr>
                <a:noFill/>
              </a:tblPr>
              <a:tblGrid>
                <a:gridCol w="1387475">
                  <a:extLst>
                    <a:ext uri="{9D8B030D-6E8A-4147-A177-3AD203B41FA5}">
                      <a16:colId xmlns:a16="http://schemas.microsoft.com/office/drawing/2014/main" val="20000"/>
                    </a:ext>
                  </a:extLst>
                </a:gridCol>
                <a:gridCol w="138905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1387475">
                  <a:extLst>
                    <a:ext uri="{9D8B030D-6E8A-4147-A177-3AD203B41FA5}">
                      <a16:colId xmlns:a16="http://schemas.microsoft.com/office/drawing/2014/main" val="20004"/>
                    </a:ext>
                  </a:extLst>
                </a:gridCol>
                <a:gridCol w="1389050">
                  <a:extLst>
                    <a:ext uri="{9D8B030D-6E8A-4147-A177-3AD203B41FA5}">
                      <a16:colId xmlns:a16="http://schemas.microsoft.com/office/drawing/2014/main" val="20005"/>
                    </a:ext>
                  </a:extLst>
                </a:gridCol>
                <a:gridCol w="1387475">
                  <a:extLst>
                    <a:ext uri="{9D8B030D-6E8A-4147-A177-3AD203B41FA5}">
                      <a16:colId xmlns:a16="http://schemas.microsoft.com/office/drawing/2014/main" val="20006"/>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Process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Priority</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40"/>
          <p:cNvSpPr txBox="1">
            <a:spLocks noGrp="1"/>
          </p:cNvSpPr>
          <p:nvPr>
            <p:ph type="title"/>
          </p:nvPr>
        </p:nvSpPr>
        <p:spPr>
          <a:xfrm>
            <a:off x="1857375" y="365125"/>
            <a:ext cx="9496425"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400" b="1" i="0" u="none">
                <a:solidFill>
                  <a:schemeClr val="dk1"/>
                </a:solidFill>
                <a:latin typeface="Calibri"/>
                <a:ea typeface="Calibri"/>
                <a:cs typeface="Calibri"/>
                <a:sym typeface="Calibri"/>
              </a:rPr>
              <a:t>Priority  Scheduling-Preemptive</a:t>
            </a:r>
            <a:endParaRPr/>
          </a:p>
        </p:txBody>
      </p:sp>
      <p:sp>
        <p:nvSpPr>
          <p:cNvPr id="729" name="Google Shape;729;p40"/>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30" name="Google Shape;730;p40"/>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1" name="Google Shape;731;p4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135</a:t>
            </a:fld>
            <a:endParaRPr sz="1400" b="0" i="0" u="none" strike="noStrike" cap="none">
              <a:solidFill>
                <a:srgbClr val="000000"/>
              </a:solidFill>
              <a:latin typeface="Arial"/>
              <a:ea typeface="Arial"/>
              <a:cs typeface="Arial"/>
              <a:sym typeface="Arial"/>
            </a:endParaRPr>
          </a:p>
        </p:txBody>
      </p:sp>
      <p:pic>
        <p:nvPicPr>
          <p:cNvPr id="732" name="Google Shape;732;p40"/>
          <p:cNvPicPr preferRelativeResize="0"/>
          <p:nvPr/>
        </p:nvPicPr>
        <p:blipFill rotWithShape="1">
          <a:blip r:embed="rId3">
            <a:alphaModFix/>
          </a:blip>
          <a:srcRect/>
          <a:stretch/>
        </p:blipFill>
        <p:spPr>
          <a:xfrm>
            <a:off x="4378325" y="1604962"/>
            <a:ext cx="6530975" cy="2492375"/>
          </a:xfrm>
          <a:prstGeom prst="rect">
            <a:avLst/>
          </a:prstGeom>
          <a:noFill/>
          <a:ln>
            <a:noFill/>
          </a:ln>
        </p:spPr>
      </p:pic>
      <p:pic>
        <p:nvPicPr>
          <p:cNvPr id="733" name="Google Shape;733;p40"/>
          <p:cNvPicPr preferRelativeResize="0"/>
          <p:nvPr/>
        </p:nvPicPr>
        <p:blipFill rotWithShape="1">
          <a:blip r:embed="rId4">
            <a:alphaModFix/>
          </a:blip>
          <a:srcRect/>
          <a:stretch/>
        </p:blipFill>
        <p:spPr>
          <a:xfrm>
            <a:off x="1017587" y="2151062"/>
            <a:ext cx="3114675" cy="2611437"/>
          </a:xfrm>
          <a:prstGeom prst="rect">
            <a:avLst/>
          </a:prstGeom>
          <a:noFill/>
          <a:ln>
            <a:noFill/>
          </a:ln>
        </p:spPr>
      </p:pic>
      <p:pic>
        <p:nvPicPr>
          <p:cNvPr id="734" name="Google Shape;734;p40"/>
          <p:cNvPicPr preferRelativeResize="0"/>
          <p:nvPr/>
        </p:nvPicPr>
        <p:blipFill rotWithShape="1">
          <a:blip r:embed="rId5">
            <a:alphaModFix/>
          </a:blip>
          <a:srcRect/>
          <a:stretch/>
        </p:blipFill>
        <p:spPr>
          <a:xfrm>
            <a:off x="195262" y="287337"/>
            <a:ext cx="1270000" cy="131286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41"/>
          <p:cNvSpPr txBox="1">
            <a:spLocks noGrp="1"/>
          </p:cNvSpPr>
          <p:nvPr>
            <p:ph type="title"/>
          </p:nvPr>
        </p:nvSpPr>
        <p:spPr>
          <a:xfrm>
            <a:off x="1465262" y="365125"/>
            <a:ext cx="9888537"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400" b="1" i="0" u="none">
                <a:solidFill>
                  <a:schemeClr val="dk1"/>
                </a:solidFill>
                <a:latin typeface="Calibri"/>
                <a:ea typeface="Calibri"/>
                <a:cs typeface="Calibri"/>
                <a:sym typeface="Calibri"/>
              </a:rPr>
              <a:t>Priority  Scheduling-Preemptive</a:t>
            </a:r>
            <a:endParaRPr/>
          </a:p>
        </p:txBody>
      </p:sp>
      <p:sp>
        <p:nvSpPr>
          <p:cNvPr id="740" name="Google Shape;740;p41"/>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41" name="Google Shape;741;p41"/>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2" name="Google Shape;742;p4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136</a:t>
            </a:fld>
            <a:endParaRPr sz="1400" b="0" i="0" u="none" strike="noStrike" cap="none">
              <a:solidFill>
                <a:srgbClr val="000000"/>
              </a:solidFill>
              <a:latin typeface="Arial"/>
              <a:ea typeface="Arial"/>
              <a:cs typeface="Arial"/>
              <a:sym typeface="Arial"/>
            </a:endParaRPr>
          </a:p>
        </p:txBody>
      </p:sp>
      <p:pic>
        <p:nvPicPr>
          <p:cNvPr id="743" name="Google Shape;743;p41"/>
          <p:cNvPicPr preferRelativeResize="0"/>
          <p:nvPr/>
        </p:nvPicPr>
        <p:blipFill rotWithShape="1">
          <a:blip r:embed="rId3">
            <a:alphaModFix/>
          </a:blip>
          <a:srcRect/>
          <a:stretch/>
        </p:blipFill>
        <p:spPr>
          <a:xfrm>
            <a:off x="195262" y="287337"/>
            <a:ext cx="1270000" cy="1312862"/>
          </a:xfrm>
          <a:prstGeom prst="rect">
            <a:avLst/>
          </a:prstGeom>
          <a:noFill/>
          <a:ln>
            <a:noFill/>
          </a:ln>
        </p:spPr>
      </p:pic>
      <p:pic>
        <p:nvPicPr>
          <p:cNvPr id="744" name="Google Shape;744;p41"/>
          <p:cNvPicPr preferRelativeResize="0"/>
          <p:nvPr/>
        </p:nvPicPr>
        <p:blipFill rotWithShape="1">
          <a:blip r:embed="rId4">
            <a:alphaModFix/>
          </a:blip>
          <a:srcRect/>
          <a:stretch/>
        </p:blipFill>
        <p:spPr>
          <a:xfrm>
            <a:off x="2224087" y="1600200"/>
            <a:ext cx="6386512" cy="474186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a:extLst>
              <a:ext uri="{FF2B5EF4-FFF2-40B4-BE49-F238E27FC236}">
                <a16:creationId xmlns:a16="http://schemas.microsoft.com/office/drawing/2014/main" id="{AFCAAA18-CF73-F23B-4B05-72E0BA9EE450}"/>
              </a:ext>
            </a:extLst>
          </p:cNvPr>
          <p:cNvSpPr>
            <a:spLocks noGrp="1" noChangeArrowheads="1"/>
          </p:cNvSpPr>
          <p:nvPr>
            <p:ph type="title"/>
          </p:nvPr>
        </p:nvSpPr>
        <p:spPr>
          <a:xfrm>
            <a:off x="2057400" y="639763"/>
            <a:ext cx="9639300" cy="609600"/>
          </a:xfrm>
        </p:spPr>
        <p:txBody>
          <a:bodyPr/>
          <a:lstStyle/>
          <a:p>
            <a:pPr eaLnBrk="1" hangingPunct="1"/>
            <a:r>
              <a:rPr lang="en-US" altLang="en-US" sz="4000" b="1">
                <a:latin typeface="Times New Roman" panose="02020603050405020304" pitchFamily="18" charset="0"/>
                <a:cs typeface="Times New Roman" panose="02020603050405020304" pitchFamily="18" charset="0"/>
              </a:rPr>
              <a:t>Round Robin (RR)</a:t>
            </a:r>
          </a:p>
        </p:txBody>
      </p:sp>
      <p:sp>
        <p:nvSpPr>
          <p:cNvPr id="20483" name="Rectangle 5">
            <a:extLst>
              <a:ext uri="{FF2B5EF4-FFF2-40B4-BE49-F238E27FC236}">
                <a16:creationId xmlns:a16="http://schemas.microsoft.com/office/drawing/2014/main" id="{83040BA8-2C13-34CD-A7F9-6E8CCB00650C}"/>
              </a:ext>
            </a:extLst>
          </p:cNvPr>
          <p:cNvSpPr>
            <a:spLocks noGrp="1" noChangeArrowheads="1"/>
          </p:cNvSpPr>
          <p:nvPr>
            <p:ph idx="1"/>
          </p:nvPr>
        </p:nvSpPr>
        <p:spPr>
          <a:xfrm>
            <a:off x="1231900" y="1600200"/>
            <a:ext cx="10464800" cy="4038600"/>
          </a:xfrm>
        </p:spPr>
        <p:txBody>
          <a:bodyPr rtlCol="0">
            <a:normAutofit fontScale="92500" lnSpcReduction="20000"/>
          </a:bodyPr>
          <a:lstStyle/>
          <a:p>
            <a:pPr eaLnBrk="1" fontAlgn="auto" hangingPunct="1">
              <a:spcAft>
                <a:spcPts val="0"/>
              </a:spcAft>
              <a:buClr>
                <a:schemeClr val="accent3"/>
              </a:buClr>
              <a:buSzPct val="135000"/>
              <a:buFont typeface="Wingdings" pitchFamily="2" charset="2"/>
              <a:buChar char="§"/>
              <a:defRPr/>
            </a:pPr>
            <a:r>
              <a:rPr lang="en-US" altLang="en-US" dirty="0">
                <a:latin typeface="Times New Roman" panose="02020603050405020304" pitchFamily="18" charset="0"/>
                <a:cs typeface="Times New Roman" panose="02020603050405020304" pitchFamily="18" charset="0"/>
              </a:rPr>
              <a:t>Each process gets a small unit of CPU time (</a:t>
            </a:r>
            <a:r>
              <a:rPr lang="en-US" altLang="en-US" i="1" dirty="0">
                <a:latin typeface="Times New Roman" panose="02020603050405020304" pitchFamily="18" charset="0"/>
                <a:cs typeface="Times New Roman" panose="02020603050405020304" pitchFamily="18" charset="0"/>
              </a:rPr>
              <a:t>time quantum</a:t>
            </a:r>
            <a:r>
              <a:rPr lang="en-US" altLang="en-US" dirty="0">
                <a:latin typeface="Times New Roman" panose="02020603050405020304" pitchFamily="18" charset="0"/>
                <a:cs typeface="Times New Roman" panose="02020603050405020304" pitchFamily="18" charset="0"/>
              </a:rPr>
              <a:t>)</a:t>
            </a:r>
          </a:p>
          <a:p>
            <a:pPr eaLnBrk="1" fontAlgn="auto" hangingPunct="1">
              <a:spcAft>
                <a:spcPts val="0"/>
              </a:spcAft>
              <a:buClr>
                <a:schemeClr val="accent3"/>
              </a:buClr>
              <a:buSzPct val="135000"/>
              <a:buFont typeface="Wingdings" pitchFamily="2" charset="2"/>
              <a:buChar char="§"/>
              <a:defRPr/>
            </a:pPr>
            <a:endParaRPr lang="en-US" altLang="en-US" dirty="0">
              <a:latin typeface="Times New Roman" panose="02020603050405020304" pitchFamily="18" charset="0"/>
              <a:cs typeface="Times New Roman" panose="02020603050405020304" pitchFamily="18" charset="0"/>
            </a:endParaRPr>
          </a:p>
          <a:p>
            <a:pPr eaLnBrk="1" fontAlgn="auto" hangingPunct="1">
              <a:spcAft>
                <a:spcPts val="0"/>
              </a:spcAft>
              <a:buClr>
                <a:schemeClr val="accent3"/>
              </a:buClr>
              <a:buSzPct val="135000"/>
              <a:buFont typeface="Wingdings" pitchFamily="2" charset="2"/>
              <a:buChar char="§"/>
              <a:defRPr/>
            </a:pPr>
            <a:r>
              <a:rPr lang="en-US" altLang="en-US" dirty="0">
                <a:latin typeface="Times New Roman" panose="02020603050405020304" pitchFamily="18" charset="0"/>
                <a:cs typeface="Times New Roman" panose="02020603050405020304" pitchFamily="18" charset="0"/>
              </a:rPr>
              <a:t> After time has elapsed, the process is preempted and added to the end of the ready queue.</a:t>
            </a:r>
          </a:p>
          <a:p>
            <a:pPr eaLnBrk="1" fontAlgn="auto" hangingPunct="1">
              <a:spcAft>
                <a:spcPts val="0"/>
              </a:spcAft>
              <a:buClr>
                <a:schemeClr val="accent3"/>
              </a:buClr>
              <a:buSzPct val="135000"/>
              <a:buFont typeface="Wingdings" pitchFamily="2" charset="2"/>
              <a:buNone/>
              <a:defRPr/>
            </a:pPr>
            <a:endParaRPr lang="en-US" altLang="en-US" dirty="0">
              <a:latin typeface="Times New Roman" panose="02020603050405020304" pitchFamily="18" charset="0"/>
              <a:cs typeface="Times New Roman" panose="02020603050405020304" pitchFamily="18" charset="0"/>
            </a:endParaRPr>
          </a:p>
          <a:p>
            <a:pPr eaLnBrk="1" fontAlgn="auto" hangingPunct="1">
              <a:spcAft>
                <a:spcPts val="0"/>
              </a:spcAft>
              <a:buClr>
                <a:schemeClr val="accent3"/>
              </a:buClr>
              <a:buSzPct val="135000"/>
              <a:buFont typeface="Wingdings" pitchFamily="2" charset="2"/>
              <a:buChar char="§"/>
              <a:defRPr/>
            </a:pPr>
            <a:r>
              <a:rPr lang="en-US" altLang="en-US" dirty="0">
                <a:latin typeface="Times New Roman" panose="02020603050405020304" pitchFamily="18" charset="0"/>
                <a:cs typeface="Times New Roman" panose="02020603050405020304" pitchFamily="18" charset="0"/>
              </a:rPr>
              <a:t>If there are </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processes in the ready queue and the time quantum is </a:t>
            </a:r>
            <a:r>
              <a:rPr lang="en-US" altLang="en-US" i="1" dirty="0">
                <a:latin typeface="Times New Roman" panose="02020603050405020304" pitchFamily="18" charset="0"/>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 then each process gets 1/</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of the CPU time in chunks of at most </a:t>
            </a:r>
            <a:r>
              <a:rPr lang="en-US" altLang="en-US" i="1" dirty="0">
                <a:latin typeface="Times New Roman" panose="02020603050405020304" pitchFamily="18" charset="0"/>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 time units at once.  </a:t>
            </a:r>
          </a:p>
          <a:p>
            <a:pPr eaLnBrk="1" fontAlgn="auto" hangingPunct="1">
              <a:spcAft>
                <a:spcPts val="0"/>
              </a:spcAft>
              <a:buClr>
                <a:schemeClr val="accent3"/>
              </a:buClr>
              <a:buSzPct val="135000"/>
              <a:buFont typeface="Wingdings" pitchFamily="2" charset="2"/>
              <a:buChar char="§"/>
              <a:defRPr/>
            </a:pPr>
            <a:endParaRPr lang="en-US" altLang="en-US" dirty="0">
              <a:latin typeface="Times New Roman" panose="02020603050405020304" pitchFamily="18" charset="0"/>
              <a:cs typeface="Times New Roman" panose="02020603050405020304" pitchFamily="18" charset="0"/>
            </a:endParaRPr>
          </a:p>
          <a:p>
            <a:pPr eaLnBrk="1" fontAlgn="auto" hangingPunct="1">
              <a:spcAft>
                <a:spcPts val="0"/>
              </a:spcAft>
              <a:buClr>
                <a:schemeClr val="accent3"/>
              </a:buClr>
              <a:buSzPct val="135000"/>
              <a:buFont typeface="Wingdings" pitchFamily="2" charset="2"/>
              <a:buChar char="§"/>
              <a:defRPr/>
            </a:pPr>
            <a:r>
              <a:rPr lang="en-US" altLang="en-US" dirty="0">
                <a:latin typeface="Times New Roman" panose="02020603050405020304" pitchFamily="18" charset="0"/>
                <a:cs typeface="Times New Roman" panose="02020603050405020304" pitchFamily="18" charset="0"/>
              </a:rPr>
              <a:t>No process waits more than (</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-1)</a:t>
            </a:r>
            <a:r>
              <a:rPr lang="en-US" altLang="en-US" i="1" dirty="0">
                <a:latin typeface="Times New Roman" panose="02020603050405020304" pitchFamily="18" charset="0"/>
                <a:cs typeface="Times New Roman" panose="02020603050405020304" pitchFamily="18" charset="0"/>
              </a:rPr>
              <a:t>q </a:t>
            </a:r>
            <a:r>
              <a:rPr lang="en-US" altLang="en-US" dirty="0">
                <a:latin typeface="Times New Roman" panose="02020603050405020304" pitchFamily="18" charset="0"/>
                <a:cs typeface="Times New Roman" panose="02020603050405020304" pitchFamily="18" charset="0"/>
              </a:rPr>
              <a:t>time units.</a:t>
            </a:r>
          </a:p>
          <a:p>
            <a:pPr eaLnBrk="1" fontAlgn="auto" hangingPunct="1">
              <a:spcAft>
                <a:spcPts val="0"/>
              </a:spcAft>
              <a:buClr>
                <a:srgbClr val="993300"/>
              </a:buClr>
              <a:buSzPct val="135000"/>
              <a:buFont typeface="Wingdings" pitchFamily="2" charset="2"/>
              <a:buNone/>
              <a:defRPr/>
            </a:pPr>
            <a:endParaRPr lang="en-US" altLang="en-US" dirty="0">
              <a:latin typeface="Helvetical"/>
            </a:endParaRPr>
          </a:p>
        </p:txBody>
      </p:sp>
      <p:pic>
        <p:nvPicPr>
          <p:cNvPr id="71684" name="Picture 6">
            <a:extLst>
              <a:ext uri="{FF2B5EF4-FFF2-40B4-BE49-F238E27FC236}">
                <a16:creationId xmlns:a16="http://schemas.microsoft.com/office/drawing/2014/main" id="{041D9AC9-0D8E-22B9-25E6-3A9D681792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54C421BE-2D3B-27B0-C28F-CC0EA9C8684C}"/>
              </a:ext>
            </a:extLst>
          </p:cNvPr>
          <p:cNvSpPr>
            <a:spLocks noGrp="1"/>
          </p:cNvSpPr>
          <p:nvPr>
            <p:ph type="dt" sz="quarter" idx="10"/>
          </p:nvPr>
        </p:nvSpPr>
        <p:spPr/>
        <p:txBody>
          <a:bodyPr/>
          <a:lstStyle/>
          <a:p>
            <a:pPr>
              <a:defRPr/>
            </a:pPr>
            <a:fld id="{F1B44EDA-D46A-453B-A161-DFD14ACB20F1}" type="datetime1">
              <a:rPr lang="en-US"/>
              <a:pPr>
                <a:defRPr/>
              </a:pPr>
              <a:t>8/5/2025</a:t>
            </a:fld>
            <a:endParaRPr lang="en-US"/>
          </a:p>
        </p:txBody>
      </p:sp>
      <p:sp>
        <p:nvSpPr>
          <p:cNvPr id="3" name="Footer Placeholder 2">
            <a:extLst>
              <a:ext uri="{FF2B5EF4-FFF2-40B4-BE49-F238E27FC236}">
                <a16:creationId xmlns:a16="http://schemas.microsoft.com/office/drawing/2014/main" id="{7BED46B0-BAB1-C4DF-0DC1-79D9766A3A65}"/>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FCAFB7B1-AEC7-2CC1-101A-0917ABBB015C}"/>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6D7468B-CC93-49C4-A743-A09AE92D0451}" type="slidenum">
              <a:rPr lang="en-US" altLang="en-US">
                <a:solidFill>
                  <a:srgbClr val="898989"/>
                </a:solidFill>
              </a:rPr>
              <a:pPr/>
              <a:t>137</a:t>
            </a:fld>
            <a:endParaRPr lang="en-US" altLang="en-US">
              <a:solidFill>
                <a:srgbClr val="898989"/>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D8D4CB00-D8E0-A574-81CF-9982DFEA77D7}"/>
              </a:ext>
            </a:extLst>
          </p:cNvPr>
          <p:cNvSpPr>
            <a:spLocks noGrp="1" noChangeArrowheads="1"/>
          </p:cNvSpPr>
          <p:nvPr>
            <p:ph type="title"/>
          </p:nvPr>
        </p:nvSpPr>
        <p:spPr>
          <a:xfrm>
            <a:off x="0" y="449263"/>
            <a:ext cx="11604625" cy="487362"/>
          </a:xfrm>
        </p:spPr>
        <p:txBody>
          <a:bodyPr/>
          <a:lstStyle/>
          <a:p>
            <a:pPr algn="ctr" eaLnBrk="1" hangingPunct="1"/>
            <a:r>
              <a:rPr lang="en-US" altLang="zh-TW" sz="4000" b="1">
                <a:latin typeface="Times New Roman" panose="02020603050405020304" pitchFamily="18" charset="0"/>
                <a:cs typeface="Times New Roman" panose="02020603050405020304" pitchFamily="18" charset="0"/>
              </a:rPr>
              <a:t>RR: characteristics </a:t>
            </a:r>
            <a:endParaRPr lang="en-US" altLang="en-US" sz="4000" b="1">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4" name="Date Placeholder 3">
            <a:extLst>
              <a:ext uri="{FF2B5EF4-FFF2-40B4-BE49-F238E27FC236}">
                <a16:creationId xmlns:a16="http://schemas.microsoft.com/office/drawing/2014/main" id="{62AD4F01-0013-9302-3583-5DB0AD62BEE7}"/>
              </a:ext>
            </a:extLst>
          </p:cNvPr>
          <p:cNvSpPr>
            <a:spLocks noGrp="1"/>
          </p:cNvSpPr>
          <p:nvPr>
            <p:ph type="dt" sz="quarter" idx="10"/>
          </p:nvPr>
        </p:nvSpPr>
        <p:spPr/>
        <p:txBody>
          <a:bodyPr/>
          <a:lstStyle/>
          <a:p>
            <a:pPr>
              <a:defRPr/>
            </a:pPr>
            <a:fld id="{5C51BFDA-E325-4949-ABD3-6B5BC533054E}" type="datetime1">
              <a:rPr lang="en-US"/>
              <a:pPr>
                <a:defRPr/>
              </a:pPr>
              <a:t>8/5/2025</a:t>
            </a:fld>
            <a:endParaRPr lang="en-US"/>
          </a:p>
        </p:txBody>
      </p:sp>
      <p:sp>
        <p:nvSpPr>
          <p:cNvPr id="73732" name="Slide Number Placeholder 5">
            <a:extLst>
              <a:ext uri="{FF2B5EF4-FFF2-40B4-BE49-F238E27FC236}">
                <a16:creationId xmlns:a16="http://schemas.microsoft.com/office/drawing/2014/main" id="{26A5A651-5025-3D0E-6168-16D32D365E0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DDC293F5-E278-4EAE-B2EB-CB723E12B538}" type="slidenum">
              <a:rPr lang="en-US" altLang="en-US" sz="1000">
                <a:solidFill>
                  <a:srgbClr val="FFFFFF"/>
                </a:solidFill>
              </a:rPr>
              <a:pPr>
                <a:lnSpc>
                  <a:spcPct val="100000"/>
                </a:lnSpc>
                <a:spcBef>
                  <a:spcPct val="0"/>
                </a:spcBef>
                <a:buFontTx/>
                <a:buNone/>
              </a:pPr>
              <a:t>138</a:t>
            </a:fld>
            <a:endParaRPr lang="en-US" altLang="en-US" sz="1000">
              <a:solidFill>
                <a:srgbClr val="FFFFFF"/>
              </a:solidFill>
            </a:endParaRPr>
          </a:p>
        </p:txBody>
      </p:sp>
      <p:sp>
        <p:nvSpPr>
          <p:cNvPr id="73733" name="Rectangle 6">
            <a:extLst>
              <a:ext uri="{FF2B5EF4-FFF2-40B4-BE49-F238E27FC236}">
                <a16:creationId xmlns:a16="http://schemas.microsoft.com/office/drawing/2014/main" id="{876ED365-7303-828D-6CAF-847A90704165}"/>
              </a:ext>
            </a:extLst>
          </p:cNvPr>
          <p:cNvSpPr>
            <a:spLocks noChangeArrowheads="1"/>
          </p:cNvSpPr>
          <p:nvPr/>
        </p:nvSpPr>
        <p:spPr bwMode="auto">
          <a:xfrm>
            <a:off x="117475" y="1878013"/>
            <a:ext cx="1164431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pPr>
            <a:r>
              <a:rPr lang="en-US" altLang="zh-TW" sz="2000" b="1">
                <a:solidFill>
                  <a:srgbClr val="FF0000"/>
                </a:solidFill>
                <a:latin typeface="Arial" panose="020B0604020202020204" pitchFamily="34" charset="0"/>
              </a:rPr>
              <a:t>Selection Function</a:t>
            </a:r>
            <a:r>
              <a:rPr lang="en-US" altLang="zh-TW" sz="2000">
                <a:latin typeface="Arial" panose="020B0604020202020204" pitchFamily="34" charset="0"/>
              </a:rPr>
              <a:t>: constant</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Decision Mode : </a:t>
            </a:r>
            <a:r>
              <a:rPr lang="en-US" altLang="zh-TW" sz="2000">
                <a:latin typeface="Arial" panose="020B0604020202020204" pitchFamily="34" charset="0"/>
              </a:rPr>
              <a:t>Preemptive ( At time quantum)</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Throughput:</a:t>
            </a:r>
            <a:r>
              <a:rPr lang="en-US" altLang="zh-TW" sz="2000" b="1">
                <a:latin typeface="Arial" panose="020B0604020202020204" pitchFamily="34" charset="0"/>
              </a:rPr>
              <a:t> </a:t>
            </a:r>
            <a:r>
              <a:rPr lang="en-US" altLang="zh-TW" sz="2000">
                <a:latin typeface="Arial" panose="020B0604020202020204" pitchFamily="34" charset="0"/>
              </a:rPr>
              <a:t>May be low if time quantum is too small</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Response Time: </a:t>
            </a:r>
            <a:r>
              <a:rPr lang="en-US" altLang="zh-TW" sz="2000">
                <a:latin typeface="Arial" panose="020B0604020202020204" pitchFamily="34" charset="0"/>
              </a:rPr>
              <a:t>Provides good response time for short processes</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Overhead:</a:t>
            </a:r>
            <a:r>
              <a:rPr lang="en-US" altLang="zh-TW" sz="2000" b="1">
                <a:latin typeface="Arial" panose="020B0604020202020204" pitchFamily="34" charset="0"/>
              </a:rPr>
              <a:t> </a:t>
            </a:r>
            <a:r>
              <a:rPr lang="en-US" altLang="zh-TW" sz="2000">
                <a:latin typeface="Arial" panose="020B0604020202020204" pitchFamily="34" charset="0"/>
              </a:rPr>
              <a:t>Minimum</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Effect on Processes:</a:t>
            </a:r>
            <a:r>
              <a:rPr lang="en-US" altLang="zh-TW" sz="2000">
                <a:solidFill>
                  <a:srgbClr val="FF0000"/>
                </a:solidFill>
                <a:latin typeface="Arial" panose="020B0604020202020204" pitchFamily="34" charset="0"/>
              </a:rPr>
              <a:t> </a:t>
            </a:r>
            <a:r>
              <a:rPr lang="en-US" altLang="zh-TW" sz="2000">
                <a:latin typeface="Arial" panose="020B0604020202020204" pitchFamily="34" charset="0"/>
              </a:rPr>
              <a:t>Fair treatment</a:t>
            </a:r>
          </a:p>
          <a:p>
            <a:pPr eaLnBrk="1" hangingPunct="1">
              <a:lnSpc>
                <a:spcPct val="80000"/>
              </a:lnSpc>
              <a:spcBef>
                <a:spcPct val="0"/>
              </a:spcBef>
            </a:pPr>
            <a:endParaRPr lang="en-US" altLang="zh-TW" sz="2000" b="1">
              <a:latin typeface="Arial" panose="020B0604020202020204" pitchFamily="34" charset="0"/>
            </a:endParaRPr>
          </a:p>
          <a:p>
            <a:pPr eaLnBrk="1" hangingPunct="1">
              <a:lnSpc>
                <a:spcPct val="80000"/>
              </a:lnSpc>
              <a:spcBef>
                <a:spcPct val="0"/>
              </a:spcBef>
            </a:pPr>
            <a:r>
              <a:rPr lang="en-US" altLang="zh-TW" sz="2000" b="1">
                <a:solidFill>
                  <a:srgbClr val="FF0000"/>
                </a:solidFill>
                <a:latin typeface="Arial" panose="020B0604020202020204" pitchFamily="34" charset="0"/>
              </a:rPr>
              <a:t>Starvation</a:t>
            </a:r>
            <a:r>
              <a:rPr lang="en-US" altLang="zh-TW" sz="2000" b="1">
                <a:latin typeface="Arial" panose="020B0604020202020204" pitchFamily="34" charset="0"/>
              </a:rPr>
              <a:t>:</a:t>
            </a:r>
            <a:r>
              <a:rPr lang="en-US" altLang="zh-TW" sz="2000">
                <a:latin typeface="Arial" panose="020B0604020202020204" pitchFamily="34" charset="0"/>
              </a:rPr>
              <a:t> No</a:t>
            </a:r>
            <a:endParaRPr lang="en-US" altLang="en-US" sz="2000">
              <a:latin typeface="Arial" panose="020B0604020202020204" pitchFamily="34" charset="0"/>
              <a:ea typeface="PMingLiU" panose="02020500000000000000" pitchFamily="18" charset="-120"/>
            </a:endParaRPr>
          </a:p>
        </p:txBody>
      </p:sp>
      <p:pic>
        <p:nvPicPr>
          <p:cNvPr id="73734" name="Picture 6">
            <a:extLst>
              <a:ext uri="{FF2B5EF4-FFF2-40B4-BE49-F238E27FC236}">
                <a16:creationId xmlns:a16="http://schemas.microsoft.com/office/drawing/2014/main" id="{C6DE3392-DEB5-C582-CB40-6A0AB8F3F7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4F9D4A8-79D1-88FD-9B24-E7BF56FB317B}"/>
              </a:ext>
            </a:extLst>
          </p:cNvPr>
          <p:cNvSpPr>
            <a:spLocks noGrp="1"/>
          </p:cNvSpPr>
          <p:nvPr>
            <p:ph type="ftr" sz="quarter" idx="11"/>
          </p:nvPr>
        </p:nvSpPr>
        <p:spPr/>
        <p:txBody>
          <a:bodyPr/>
          <a:lstStyle/>
          <a:p>
            <a:pPr>
              <a:defRPr/>
            </a:pP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a:extLst>
              <a:ext uri="{FF2B5EF4-FFF2-40B4-BE49-F238E27FC236}">
                <a16:creationId xmlns:a16="http://schemas.microsoft.com/office/drawing/2014/main" id="{4815737E-CF91-7A60-6638-A00F7DB20258}"/>
              </a:ext>
            </a:extLst>
          </p:cNvPr>
          <p:cNvSpPr>
            <a:spLocks noGrp="1" noChangeArrowheads="1"/>
          </p:cNvSpPr>
          <p:nvPr>
            <p:ph type="title"/>
          </p:nvPr>
        </p:nvSpPr>
        <p:spPr>
          <a:xfrm>
            <a:off x="1917700" y="885825"/>
            <a:ext cx="9652000" cy="844550"/>
          </a:xfrm>
        </p:spPr>
        <p:txBody>
          <a:bodyPr rtlCol="0">
            <a:normAutofit/>
          </a:bodyPr>
          <a:lstStyle/>
          <a:p>
            <a:pPr eaLnBrk="1" fontAlgn="auto" hangingPunct="1">
              <a:spcAft>
                <a:spcPts val="0"/>
              </a:spcAft>
              <a:defRPr/>
            </a:pPr>
            <a:r>
              <a:rPr lang="en-US" altLang="en-US" sz="3200" b="1" dirty="0">
                <a:latin typeface="+mn-lt"/>
              </a:rPr>
              <a:t>Example of RR with Time Quantum = 20</a:t>
            </a:r>
          </a:p>
        </p:txBody>
      </p:sp>
      <p:sp>
        <p:nvSpPr>
          <p:cNvPr id="21507" name="Rectangle 5">
            <a:extLst>
              <a:ext uri="{FF2B5EF4-FFF2-40B4-BE49-F238E27FC236}">
                <a16:creationId xmlns:a16="http://schemas.microsoft.com/office/drawing/2014/main" id="{01DA2AD4-46BC-009F-E365-AA03496D49CE}"/>
              </a:ext>
            </a:extLst>
          </p:cNvPr>
          <p:cNvSpPr>
            <a:spLocks noGrp="1" noChangeArrowheads="1"/>
          </p:cNvSpPr>
          <p:nvPr>
            <p:ph idx="1"/>
          </p:nvPr>
        </p:nvSpPr>
        <p:spPr>
          <a:xfrm>
            <a:off x="966788" y="1781175"/>
            <a:ext cx="10464800" cy="2252663"/>
          </a:xfrm>
        </p:spPr>
        <p:txBody>
          <a:bodyPr rtlCol="0">
            <a:normAutofit fontScale="25000" lnSpcReduction="20000"/>
          </a:bodyPr>
          <a:lstStyle/>
          <a:p>
            <a:pPr eaLnBrk="1" fontAlgn="auto" hangingPunct="1">
              <a:spcAft>
                <a:spcPts val="0"/>
              </a:spcAft>
              <a:buFontTx/>
              <a:buNone/>
              <a:tabLst>
                <a:tab pos="2222500" algn="ctr"/>
                <a:tab pos="3997325" algn="ctr"/>
              </a:tabLst>
              <a:defRPr/>
            </a:pPr>
            <a:r>
              <a:rPr lang="en-US" altLang="en-US" dirty="0">
                <a:latin typeface="Helvetical"/>
              </a:rPr>
              <a:t>		</a:t>
            </a:r>
            <a:r>
              <a:rPr lang="en-US" altLang="en-US" sz="9000" u="sng" dirty="0">
                <a:latin typeface="Times New Roman" panose="02020603050405020304" pitchFamily="18" charset="0"/>
                <a:cs typeface="Times New Roman" panose="02020603050405020304" pitchFamily="18" charset="0"/>
              </a:rPr>
              <a:t>Process</a:t>
            </a:r>
            <a:r>
              <a:rPr lang="en-US" altLang="en-US" sz="9000" dirty="0">
                <a:latin typeface="Times New Roman" panose="02020603050405020304" pitchFamily="18" charset="0"/>
                <a:cs typeface="Times New Roman" panose="02020603050405020304" pitchFamily="18" charset="0"/>
              </a:rPr>
              <a:t>	</a:t>
            </a:r>
            <a:r>
              <a:rPr lang="en-US" altLang="en-US" sz="9000" u="sng" dirty="0">
                <a:latin typeface="Times New Roman" panose="02020603050405020304" pitchFamily="18" charset="0"/>
                <a:cs typeface="Times New Roman" panose="02020603050405020304" pitchFamily="18" charset="0"/>
              </a:rPr>
              <a:t>Burst Time</a:t>
            </a:r>
          </a:p>
          <a:p>
            <a:pPr eaLnBrk="1" fontAlgn="auto" hangingPunct="1">
              <a:spcAft>
                <a:spcPts val="0"/>
              </a:spcAft>
              <a:buFontTx/>
              <a:buNone/>
              <a:tabLst>
                <a:tab pos="2222500" algn="ctr"/>
                <a:tab pos="3997325" algn="ctr"/>
              </a:tabLst>
              <a:defRPr/>
            </a:pPr>
            <a:r>
              <a:rPr lang="en-US" altLang="en-US" sz="9000" i="1" dirty="0">
                <a:latin typeface="Times New Roman" panose="02020603050405020304" pitchFamily="18" charset="0"/>
                <a:cs typeface="Times New Roman" panose="02020603050405020304" pitchFamily="18" charset="0"/>
              </a:rPr>
              <a:t>		P1	</a:t>
            </a:r>
            <a:r>
              <a:rPr lang="en-US" altLang="en-US" sz="9000" dirty="0">
                <a:latin typeface="Times New Roman" panose="02020603050405020304" pitchFamily="18" charset="0"/>
                <a:cs typeface="Times New Roman" panose="02020603050405020304" pitchFamily="18" charset="0"/>
              </a:rPr>
              <a:t>53</a:t>
            </a:r>
          </a:p>
          <a:p>
            <a:pPr eaLnBrk="1" fontAlgn="auto" hangingPunct="1">
              <a:spcAft>
                <a:spcPts val="0"/>
              </a:spcAft>
              <a:buFontTx/>
              <a:buNone/>
              <a:tabLst>
                <a:tab pos="2222500" algn="ctr"/>
                <a:tab pos="3997325" algn="ctr"/>
              </a:tabLst>
              <a:defRPr/>
            </a:pPr>
            <a:r>
              <a:rPr lang="en-US" altLang="en-US" sz="9000" dirty="0">
                <a:latin typeface="Times New Roman" panose="02020603050405020304" pitchFamily="18" charset="0"/>
                <a:cs typeface="Times New Roman" panose="02020603050405020304" pitchFamily="18" charset="0"/>
              </a:rPr>
              <a:t>		 </a:t>
            </a:r>
            <a:r>
              <a:rPr lang="en-US" altLang="en-US" sz="9000" i="1" dirty="0">
                <a:latin typeface="Times New Roman" panose="02020603050405020304" pitchFamily="18" charset="0"/>
                <a:cs typeface="Times New Roman" panose="02020603050405020304" pitchFamily="18" charset="0"/>
              </a:rPr>
              <a:t>P2	 </a:t>
            </a:r>
            <a:r>
              <a:rPr lang="en-US" altLang="en-US" sz="9000" dirty="0">
                <a:latin typeface="Times New Roman" panose="02020603050405020304" pitchFamily="18" charset="0"/>
                <a:cs typeface="Times New Roman" panose="02020603050405020304" pitchFamily="18" charset="0"/>
              </a:rPr>
              <a:t>17</a:t>
            </a:r>
          </a:p>
          <a:p>
            <a:pPr eaLnBrk="1" fontAlgn="auto" hangingPunct="1">
              <a:spcAft>
                <a:spcPts val="0"/>
              </a:spcAft>
              <a:buFontTx/>
              <a:buNone/>
              <a:tabLst>
                <a:tab pos="2222500" algn="ctr"/>
                <a:tab pos="3997325" algn="ctr"/>
              </a:tabLst>
              <a:defRPr/>
            </a:pPr>
            <a:r>
              <a:rPr lang="en-US" altLang="en-US" sz="9000" dirty="0">
                <a:latin typeface="Times New Roman" panose="02020603050405020304" pitchFamily="18" charset="0"/>
                <a:cs typeface="Times New Roman" panose="02020603050405020304" pitchFamily="18" charset="0"/>
              </a:rPr>
              <a:t>		 </a:t>
            </a:r>
            <a:r>
              <a:rPr lang="en-US" altLang="en-US" sz="9000" i="1" dirty="0">
                <a:latin typeface="Times New Roman" panose="02020603050405020304" pitchFamily="18" charset="0"/>
                <a:cs typeface="Times New Roman" panose="02020603050405020304" pitchFamily="18" charset="0"/>
              </a:rPr>
              <a:t>P3	</a:t>
            </a:r>
            <a:r>
              <a:rPr lang="en-US" altLang="en-US" sz="9000" dirty="0">
                <a:latin typeface="Times New Roman" panose="02020603050405020304" pitchFamily="18" charset="0"/>
                <a:cs typeface="Times New Roman" panose="02020603050405020304" pitchFamily="18" charset="0"/>
              </a:rPr>
              <a:t>68</a:t>
            </a:r>
          </a:p>
          <a:p>
            <a:pPr eaLnBrk="1" fontAlgn="auto" hangingPunct="1">
              <a:spcAft>
                <a:spcPts val="0"/>
              </a:spcAft>
              <a:buFontTx/>
              <a:buNone/>
              <a:tabLst>
                <a:tab pos="2222500" algn="ctr"/>
                <a:tab pos="3997325" algn="ctr"/>
              </a:tabLst>
              <a:defRPr/>
            </a:pPr>
            <a:r>
              <a:rPr lang="en-US" altLang="en-US" sz="9000" dirty="0">
                <a:latin typeface="Times New Roman" panose="02020603050405020304" pitchFamily="18" charset="0"/>
                <a:cs typeface="Times New Roman" panose="02020603050405020304" pitchFamily="18" charset="0"/>
              </a:rPr>
              <a:t>		 </a:t>
            </a:r>
            <a:r>
              <a:rPr lang="en-US" altLang="en-US" sz="9000" i="1" dirty="0">
                <a:latin typeface="Times New Roman" panose="02020603050405020304" pitchFamily="18" charset="0"/>
                <a:cs typeface="Times New Roman" panose="02020603050405020304" pitchFamily="18" charset="0"/>
              </a:rPr>
              <a:t>P4	 </a:t>
            </a:r>
            <a:r>
              <a:rPr lang="en-US" altLang="en-US" sz="9000" dirty="0">
                <a:latin typeface="Times New Roman" panose="02020603050405020304" pitchFamily="18" charset="0"/>
                <a:cs typeface="Times New Roman" panose="02020603050405020304" pitchFamily="18" charset="0"/>
              </a:rPr>
              <a:t>24</a:t>
            </a:r>
          </a:p>
          <a:p>
            <a:pPr marL="0" indent="0" eaLnBrk="1" fontAlgn="auto" hangingPunct="1">
              <a:spcAft>
                <a:spcPts val="0"/>
              </a:spcAft>
              <a:buClr>
                <a:srgbClr val="993300"/>
              </a:buClr>
              <a:buSzPct val="135000"/>
              <a:buFont typeface="Calibri" panose="020F0502020204030204" pitchFamily="34" charset="0"/>
              <a:buNone/>
              <a:tabLst>
                <a:tab pos="2222500" algn="ctr"/>
                <a:tab pos="3997325" algn="ctr"/>
              </a:tabLst>
              <a:defRPr/>
            </a:pPr>
            <a:br>
              <a:rPr lang="en-US" altLang="en-US" sz="9000" dirty="0">
                <a:latin typeface="Times New Roman" panose="02020603050405020304" pitchFamily="18" charset="0"/>
                <a:cs typeface="Times New Roman" panose="02020603050405020304" pitchFamily="18" charset="0"/>
              </a:rPr>
            </a:br>
            <a:br>
              <a:rPr lang="en-US" altLang="en-US" dirty="0">
                <a:latin typeface="Helvetical"/>
              </a:rPr>
            </a:br>
            <a:br>
              <a:rPr lang="en-US" altLang="en-US" dirty="0">
                <a:latin typeface="Helvetical"/>
              </a:rPr>
            </a:br>
            <a:br>
              <a:rPr lang="en-US" altLang="en-US" dirty="0">
                <a:latin typeface="Helvetical"/>
              </a:rPr>
            </a:br>
            <a:br>
              <a:rPr lang="en-US" altLang="en-US" dirty="0">
                <a:latin typeface="Helvetical"/>
              </a:rPr>
            </a:br>
            <a:endParaRPr lang="en-US" altLang="en-US" dirty="0">
              <a:latin typeface="Helvetical"/>
            </a:endParaRPr>
          </a:p>
        </p:txBody>
      </p:sp>
      <p:pic>
        <p:nvPicPr>
          <p:cNvPr id="74756" name="Picture 6">
            <a:extLst>
              <a:ext uri="{FF2B5EF4-FFF2-40B4-BE49-F238E27FC236}">
                <a16:creationId xmlns:a16="http://schemas.microsoft.com/office/drawing/2014/main" id="{59851384-CAD1-6DBD-1ADC-6C6FB53AF2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60BF31B3-95B0-E0A9-E883-2EE48FD9C0CD}"/>
              </a:ext>
            </a:extLst>
          </p:cNvPr>
          <p:cNvSpPr>
            <a:spLocks noGrp="1"/>
          </p:cNvSpPr>
          <p:nvPr>
            <p:ph type="dt" sz="quarter" idx="10"/>
          </p:nvPr>
        </p:nvSpPr>
        <p:spPr/>
        <p:txBody>
          <a:bodyPr/>
          <a:lstStyle/>
          <a:p>
            <a:pPr>
              <a:defRPr/>
            </a:pPr>
            <a:fld id="{2295E2D7-DE78-43EE-920E-8DA8251BFA15}" type="datetime1">
              <a:rPr lang="en-US"/>
              <a:pPr>
                <a:defRPr/>
              </a:pPr>
              <a:t>8/5/2025</a:t>
            </a:fld>
            <a:endParaRPr lang="en-US"/>
          </a:p>
        </p:txBody>
      </p:sp>
      <p:sp>
        <p:nvSpPr>
          <p:cNvPr id="3" name="Footer Placeholder 2">
            <a:extLst>
              <a:ext uri="{FF2B5EF4-FFF2-40B4-BE49-F238E27FC236}">
                <a16:creationId xmlns:a16="http://schemas.microsoft.com/office/drawing/2014/main" id="{127D566D-B750-E95F-0BA1-77DE954B222F}"/>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7F6941E0-1950-25B1-B0DB-920D6D22BEF8}"/>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2F0458B-E64F-46B2-A5B3-D672D1BF1830}" type="slidenum">
              <a:rPr lang="en-US" altLang="en-US">
                <a:solidFill>
                  <a:srgbClr val="898989"/>
                </a:solidFill>
              </a:rPr>
              <a:pPr/>
              <a:t>139</a:t>
            </a:fld>
            <a:endParaRPr lang="en-US" altLang="en-US">
              <a:solidFill>
                <a:srgbClr val="89898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6"/>
          <p:cNvSpPr txBox="1">
            <a:spLocks noGrp="1"/>
          </p:cNvSpPr>
          <p:nvPr>
            <p:ph type="title"/>
          </p:nvPr>
        </p:nvSpPr>
        <p:spPr>
          <a:xfrm>
            <a:off x="2133600" y="127000"/>
            <a:ext cx="9377400" cy="968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b="1" i="0" u="none">
                <a:solidFill>
                  <a:schemeClr val="dk1"/>
                </a:solidFill>
                <a:latin typeface="Times New Roman"/>
                <a:ea typeface="Times New Roman"/>
                <a:cs typeface="Times New Roman"/>
                <a:sym typeface="Times New Roman"/>
              </a:rPr>
              <a:t>Process Creation(A Five-State Model )</a:t>
            </a:r>
            <a:endParaRPr/>
          </a:p>
        </p:txBody>
      </p:sp>
      <p:sp>
        <p:nvSpPr>
          <p:cNvPr id="231" name="Google Shape;231;p16"/>
          <p:cNvSpPr txBox="1"/>
          <p:nvPr/>
        </p:nvSpPr>
        <p:spPr>
          <a:xfrm>
            <a:off x="762000" y="6459537"/>
            <a:ext cx="27432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232" name="Google Shape;232;p16"/>
          <p:cNvSpPr txBox="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233" name="Google Shape;233;p16"/>
          <p:cNvSpPr txBox="1"/>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14</a:t>
            </a:fld>
            <a:endParaRPr sz="1400" b="0" i="0" u="none" strike="noStrike" cap="none">
              <a:solidFill>
                <a:srgbClr val="000000"/>
              </a:solidFill>
              <a:latin typeface="Arial"/>
              <a:ea typeface="Arial"/>
              <a:cs typeface="Arial"/>
              <a:sym typeface="Arial"/>
            </a:endParaRPr>
          </a:p>
        </p:txBody>
      </p:sp>
      <p:pic>
        <p:nvPicPr>
          <p:cNvPr id="234" name="Google Shape;234;p16"/>
          <p:cNvPicPr preferRelativeResize="0"/>
          <p:nvPr/>
        </p:nvPicPr>
        <p:blipFill rotWithShape="1">
          <a:blip r:embed="rId3">
            <a:alphaModFix/>
          </a:blip>
          <a:srcRect/>
          <a:stretch/>
        </p:blipFill>
        <p:spPr>
          <a:xfrm>
            <a:off x="127000" y="71535"/>
            <a:ext cx="1270000" cy="1312862"/>
          </a:xfrm>
          <a:prstGeom prst="rect">
            <a:avLst/>
          </a:prstGeom>
          <a:noFill/>
          <a:ln>
            <a:noFill/>
          </a:ln>
        </p:spPr>
      </p:pic>
      <p:pic>
        <p:nvPicPr>
          <p:cNvPr id="235" name="Google Shape;235;p16"/>
          <p:cNvPicPr preferRelativeResize="0"/>
          <p:nvPr/>
        </p:nvPicPr>
        <p:blipFill rotWithShape="1">
          <a:blip r:embed="rId4">
            <a:alphaModFix/>
          </a:blip>
          <a:srcRect/>
          <a:stretch/>
        </p:blipFill>
        <p:spPr>
          <a:xfrm>
            <a:off x="402671" y="1690687"/>
            <a:ext cx="6450616" cy="3476625"/>
          </a:xfrm>
          <a:prstGeom prst="rect">
            <a:avLst/>
          </a:prstGeom>
          <a:noFill/>
          <a:ln>
            <a:noFill/>
          </a:ln>
        </p:spPr>
      </p:pic>
      <p:sp>
        <p:nvSpPr>
          <p:cNvPr id="236" name="Google Shape;236;p16"/>
          <p:cNvSpPr txBox="1"/>
          <p:nvPr/>
        </p:nvSpPr>
        <p:spPr>
          <a:xfrm>
            <a:off x="7122488" y="1556269"/>
            <a:ext cx="4713404"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1600" b="0" i="0" u="none" strike="noStrike" cap="none">
                <a:solidFill>
                  <a:schemeClr val="dk1"/>
                </a:solidFill>
                <a:latin typeface="Times New Roman"/>
                <a:ea typeface="Times New Roman"/>
                <a:cs typeface="Times New Roman"/>
                <a:sym typeface="Times New Roman"/>
              </a:rPr>
              <a:t>The possible transitions that leads to types of events are as below:</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endParaRPr sz="1400" b="0" i="0" u="none" strike="noStrike" cap="none">
              <a:solidFill>
                <a:srgbClr val="000000"/>
              </a:solidFill>
              <a:latin typeface="Arial"/>
              <a:ea typeface="Arial"/>
              <a:cs typeface="Arial"/>
              <a:sym typeface="Arial"/>
            </a:endParaRPr>
          </a:p>
        </p:txBody>
      </p:sp>
      <p:sp>
        <p:nvSpPr>
          <p:cNvPr id="237" name="Google Shape;237;p16"/>
          <p:cNvSpPr/>
          <p:nvPr/>
        </p:nvSpPr>
        <p:spPr>
          <a:xfrm>
            <a:off x="7122489" y="2265974"/>
            <a:ext cx="4811846" cy="3046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New → Ready</a:t>
            </a:r>
            <a:endParaRPr/>
          </a:p>
          <a:p>
            <a:pPr marL="0" marR="0" lvl="1"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After creation, the process enters the ready queue.</a:t>
            </a:r>
            <a:endParaRPr/>
          </a:p>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Ready → Running</a:t>
            </a:r>
            <a:endParaRPr/>
          </a:p>
          <a:p>
            <a:pPr marL="0" marR="0" lvl="1"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Scheduler dispatches the process to the CPU.</a:t>
            </a:r>
            <a:endParaRPr/>
          </a:p>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Running → Blocked</a:t>
            </a:r>
            <a:endParaRPr/>
          </a:p>
          <a:p>
            <a:pPr marL="0" marR="0" lvl="1"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Process requests I/O and must wait.</a:t>
            </a:r>
            <a:endParaRPr/>
          </a:p>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Blocked → Ready</a:t>
            </a:r>
            <a:endParaRPr/>
          </a:p>
          <a:p>
            <a:pPr marL="0" marR="0" lvl="1"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I/O completes; process is now ready to resume.</a:t>
            </a:r>
            <a:endParaRPr/>
          </a:p>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Running → Ready</a:t>
            </a:r>
            <a:endParaRPr/>
          </a:p>
          <a:p>
            <a:pPr marL="0" marR="0" lvl="1"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Time slice expires or preemption occurs.</a:t>
            </a:r>
            <a:endParaRPr/>
          </a:p>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Running → Exit</a:t>
            </a:r>
            <a:endParaRPr/>
          </a:p>
          <a:p>
            <a:pPr marL="0" marR="0" lvl="1"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Process finishes or is forcefully terminated.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a:extLst>
              <a:ext uri="{FF2B5EF4-FFF2-40B4-BE49-F238E27FC236}">
                <a16:creationId xmlns:a16="http://schemas.microsoft.com/office/drawing/2014/main" id="{23314687-D0CC-9057-49E3-82F581698900}"/>
              </a:ext>
            </a:extLst>
          </p:cNvPr>
          <p:cNvSpPr>
            <a:spLocks noGrp="1" noChangeArrowheads="1"/>
          </p:cNvSpPr>
          <p:nvPr>
            <p:ph type="title"/>
          </p:nvPr>
        </p:nvSpPr>
        <p:spPr>
          <a:xfrm>
            <a:off x="1611313" y="449263"/>
            <a:ext cx="9931400" cy="844550"/>
          </a:xfrm>
        </p:spPr>
        <p:txBody>
          <a:bodyPr/>
          <a:lstStyle/>
          <a:p>
            <a:pPr eaLnBrk="1" hangingPunct="1"/>
            <a:r>
              <a:rPr lang="en-US" altLang="en-US" sz="3600" b="1">
                <a:latin typeface="Times New Roman" panose="02020603050405020304" pitchFamily="18" charset="0"/>
                <a:cs typeface="Times New Roman" panose="02020603050405020304" pitchFamily="18" charset="0"/>
              </a:rPr>
              <a:t>Example of RR with Time Quantum = 20</a:t>
            </a:r>
          </a:p>
        </p:txBody>
      </p:sp>
      <p:sp>
        <p:nvSpPr>
          <p:cNvPr id="21507" name="Rectangle 5">
            <a:extLst>
              <a:ext uri="{FF2B5EF4-FFF2-40B4-BE49-F238E27FC236}">
                <a16:creationId xmlns:a16="http://schemas.microsoft.com/office/drawing/2014/main" id="{748EB586-497D-6E7B-0857-1D57762EEFFF}"/>
              </a:ext>
            </a:extLst>
          </p:cNvPr>
          <p:cNvSpPr>
            <a:spLocks noGrp="1" noChangeArrowheads="1"/>
          </p:cNvSpPr>
          <p:nvPr>
            <p:ph idx="1"/>
          </p:nvPr>
        </p:nvSpPr>
        <p:spPr>
          <a:xfrm>
            <a:off x="966788" y="1781175"/>
            <a:ext cx="10464800" cy="2252663"/>
          </a:xfrm>
        </p:spPr>
        <p:txBody>
          <a:bodyPr rtlCol="0">
            <a:normAutofit fontScale="25000" lnSpcReduction="20000"/>
          </a:bodyPr>
          <a:lstStyle/>
          <a:p>
            <a:pPr eaLnBrk="1" fontAlgn="auto" hangingPunct="1">
              <a:spcAft>
                <a:spcPts val="0"/>
              </a:spcAft>
              <a:buFontTx/>
              <a:buNone/>
              <a:tabLst>
                <a:tab pos="2222500" algn="ctr"/>
                <a:tab pos="3997325" algn="ctr"/>
              </a:tabLst>
              <a:defRPr/>
            </a:pPr>
            <a:r>
              <a:rPr lang="en-US" altLang="en-US" dirty="0">
                <a:latin typeface="Helvetical"/>
              </a:rPr>
              <a:t>		</a:t>
            </a:r>
            <a:r>
              <a:rPr lang="en-US" altLang="en-US" sz="8000" u="sng" dirty="0">
                <a:latin typeface="Times New Roman" panose="02020603050405020304" pitchFamily="18" charset="0"/>
                <a:cs typeface="Times New Roman" panose="02020603050405020304" pitchFamily="18" charset="0"/>
              </a:rPr>
              <a:t>Process</a:t>
            </a:r>
            <a:r>
              <a:rPr lang="en-US" altLang="en-US" sz="8000" dirty="0">
                <a:latin typeface="Times New Roman" panose="02020603050405020304" pitchFamily="18" charset="0"/>
                <a:cs typeface="Times New Roman" panose="02020603050405020304" pitchFamily="18" charset="0"/>
              </a:rPr>
              <a:t>	</a:t>
            </a:r>
            <a:r>
              <a:rPr lang="en-US" altLang="en-US" sz="8000" u="sng" dirty="0">
                <a:latin typeface="Times New Roman" panose="02020603050405020304" pitchFamily="18" charset="0"/>
                <a:cs typeface="Times New Roman" panose="02020603050405020304" pitchFamily="18" charset="0"/>
              </a:rPr>
              <a:t>Burst Time</a:t>
            </a:r>
          </a:p>
          <a:p>
            <a:pPr eaLnBrk="1" fontAlgn="auto" hangingPunct="1">
              <a:spcAft>
                <a:spcPts val="0"/>
              </a:spcAft>
              <a:buFontTx/>
              <a:buNone/>
              <a:tabLst>
                <a:tab pos="2222500" algn="ctr"/>
                <a:tab pos="3997325" algn="ctr"/>
              </a:tabLst>
              <a:defRPr/>
            </a:pPr>
            <a:r>
              <a:rPr lang="en-US" altLang="en-US" sz="8000" i="1" dirty="0">
                <a:latin typeface="Times New Roman" panose="02020603050405020304" pitchFamily="18" charset="0"/>
                <a:cs typeface="Times New Roman" panose="02020603050405020304" pitchFamily="18" charset="0"/>
              </a:rPr>
              <a:t>		P1	</a:t>
            </a:r>
            <a:r>
              <a:rPr lang="en-US" altLang="en-US" sz="8000" dirty="0">
                <a:latin typeface="Times New Roman" panose="02020603050405020304" pitchFamily="18" charset="0"/>
                <a:cs typeface="Times New Roman" panose="02020603050405020304" pitchFamily="18" charset="0"/>
              </a:rPr>
              <a:t>53</a:t>
            </a:r>
          </a:p>
          <a:p>
            <a:pPr eaLnBrk="1" fontAlgn="auto" hangingPunct="1">
              <a:spcAft>
                <a:spcPts val="0"/>
              </a:spcAft>
              <a:buFontTx/>
              <a:buNone/>
              <a:tabLst>
                <a:tab pos="2222500" algn="ctr"/>
                <a:tab pos="3997325" algn="ctr"/>
              </a:tabLst>
              <a:defRPr/>
            </a:pPr>
            <a:r>
              <a:rPr lang="en-US" altLang="en-US" sz="8000" dirty="0">
                <a:latin typeface="Times New Roman" panose="02020603050405020304" pitchFamily="18" charset="0"/>
                <a:cs typeface="Times New Roman" panose="02020603050405020304" pitchFamily="18" charset="0"/>
              </a:rPr>
              <a:t>		 </a:t>
            </a:r>
            <a:r>
              <a:rPr lang="en-US" altLang="en-US" sz="8000" i="1" dirty="0">
                <a:latin typeface="Times New Roman" panose="02020603050405020304" pitchFamily="18" charset="0"/>
                <a:cs typeface="Times New Roman" panose="02020603050405020304" pitchFamily="18" charset="0"/>
              </a:rPr>
              <a:t>P2	 </a:t>
            </a:r>
            <a:r>
              <a:rPr lang="en-US" altLang="en-US" sz="8000" dirty="0">
                <a:latin typeface="Times New Roman" panose="02020603050405020304" pitchFamily="18" charset="0"/>
                <a:cs typeface="Times New Roman" panose="02020603050405020304" pitchFamily="18" charset="0"/>
              </a:rPr>
              <a:t>17</a:t>
            </a:r>
          </a:p>
          <a:p>
            <a:pPr eaLnBrk="1" fontAlgn="auto" hangingPunct="1">
              <a:spcAft>
                <a:spcPts val="0"/>
              </a:spcAft>
              <a:buFontTx/>
              <a:buNone/>
              <a:tabLst>
                <a:tab pos="2222500" algn="ctr"/>
                <a:tab pos="3997325" algn="ctr"/>
              </a:tabLst>
              <a:defRPr/>
            </a:pPr>
            <a:r>
              <a:rPr lang="en-US" altLang="en-US" sz="8000" dirty="0">
                <a:latin typeface="Times New Roman" panose="02020603050405020304" pitchFamily="18" charset="0"/>
                <a:cs typeface="Times New Roman" panose="02020603050405020304" pitchFamily="18" charset="0"/>
              </a:rPr>
              <a:t>		 </a:t>
            </a:r>
            <a:r>
              <a:rPr lang="en-US" altLang="en-US" sz="8000" i="1" dirty="0">
                <a:latin typeface="Times New Roman" panose="02020603050405020304" pitchFamily="18" charset="0"/>
                <a:cs typeface="Times New Roman" panose="02020603050405020304" pitchFamily="18" charset="0"/>
              </a:rPr>
              <a:t>P3	</a:t>
            </a:r>
            <a:r>
              <a:rPr lang="en-US" altLang="en-US" sz="8000" dirty="0">
                <a:latin typeface="Times New Roman" panose="02020603050405020304" pitchFamily="18" charset="0"/>
                <a:cs typeface="Times New Roman" panose="02020603050405020304" pitchFamily="18" charset="0"/>
              </a:rPr>
              <a:t>68</a:t>
            </a:r>
          </a:p>
          <a:p>
            <a:pPr eaLnBrk="1" fontAlgn="auto" hangingPunct="1">
              <a:spcAft>
                <a:spcPts val="0"/>
              </a:spcAft>
              <a:buFontTx/>
              <a:buNone/>
              <a:tabLst>
                <a:tab pos="2222500" algn="ctr"/>
                <a:tab pos="3997325" algn="ctr"/>
              </a:tabLst>
              <a:defRPr/>
            </a:pPr>
            <a:r>
              <a:rPr lang="en-US" altLang="en-US" sz="8000" dirty="0">
                <a:latin typeface="Times New Roman" panose="02020603050405020304" pitchFamily="18" charset="0"/>
                <a:cs typeface="Times New Roman" panose="02020603050405020304" pitchFamily="18" charset="0"/>
              </a:rPr>
              <a:t>		 </a:t>
            </a:r>
            <a:r>
              <a:rPr lang="en-US" altLang="en-US" sz="8000" i="1" dirty="0">
                <a:latin typeface="Times New Roman" panose="02020603050405020304" pitchFamily="18" charset="0"/>
                <a:cs typeface="Times New Roman" panose="02020603050405020304" pitchFamily="18" charset="0"/>
              </a:rPr>
              <a:t>P4	 </a:t>
            </a:r>
            <a:r>
              <a:rPr lang="en-US" altLang="en-US" sz="8000" dirty="0">
                <a:latin typeface="Times New Roman" panose="02020603050405020304" pitchFamily="18" charset="0"/>
                <a:cs typeface="Times New Roman" panose="02020603050405020304" pitchFamily="18" charset="0"/>
              </a:rPr>
              <a:t>24</a:t>
            </a:r>
          </a:p>
          <a:p>
            <a:pPr marL="0" indent="0" eaLnBrk="1" fontAlgn="auto" hangingPunct="1">
              <a:spcAft>
                <a:spcPts val="0"/>
              </a:spcAft>
              <a:buClr>
                <a:srgbClr val="993300"/>
              </a:buClr>
              <a:buSzPct val="135000"/>
              <a:buFont typeface="Calibri" panose="020F0502020204030204" pitchFamily="34" charset="0"/>
              <a:buNone/>
              <a:tabLst>
                <a:tab pos="2222500" algn="ctr"/>
                <a:tab pos="3997325" algn="ctr"/>
              </a:tabLst>
              <a:defRPr/>
            </a:pPr>
            <a:br>
              <a:rPr lang="en-US" altLang="en-US" dirty="0">
                <a:latin typeface="Helvetical"/>
              </a:rPr>
            </a:br>
            <a:br>
              <a:rPr lang="en-US" altLang="en-US" dirty="0">
                <a:latin typeface="Helvetical"/>
              </a:rPr>
            </a:br>
            <a:br>
              <a:rPr lang="en-US" altLang="en-US" dirty="0">
                <a:latin typeface="Helvetical"/>
              </a:rPr>
            </a:br>
            <a:br>
              <a:rPr lang="en-US" altLang="en-US" dirty="0">
                <a:latin typeface="Helvetical"/>
              </a:rPr>
            </a:br>
            <a:br>
              <a:rPr lang="en-US" altLang="en-US" dirty="0">
                <a:latin typeface="Helvetical"/>
              </a:rPr>
            </a:br>
            <a:endParaRPr lang="en-US" altLang="en-US" dirty="0">
              <a:latin typeface="Helvetical"/>
            </a:endParaRPr>
          </a:p>
        </p:txBody>
      </p:sp>
      <p:grpSp>
        <p:nvGrpSpPr>
          <p:cNvPr id="76804" name="Group 6">
            <a:extLst>
              <a:ext uri="{FF2B5EF4-FFF2-40B4-BE49-F238E27FC236}">
                <a16:creationId xmlns:a16="http://schemas.microsoft.com/office/drawing/2014/main" id="{18E95F6B-EA3D-942C-2667-64D26060F5C1}"/>
              </a:ext>
            </a:extLst>
          </p:cNvPr>
          <p:cNvGrpSpPr>
            <a:grpSpLocks/>
          </p:cNvGrpSpPr>
          <p:nvPr/>
        </p:nvGrpSpPr>
        <p:grpSpPr bwMode="auto">
          <a:xfrm>
            <a:off x="2062163" y="3725863"/>
            <a:ext cx="7924800" cy="977900"/>
            <a:chOff x="1080" y="2640"/>
            <a:chExt cx="3744" cy="616"/>
          </a:xfrm>
        </p:grpSpPr>
        <p:grpSp>
          <p:nvGrpSpPr>
            <p:cNvPr id="76811" name="Group 7">
              <a:extLst>
                <a:ext uri="{FF2B5EF4-FFF2-40B4-BE49-F238E27FC236}">
                  <a16:creationId xmlns:a16="http://schemas.microsoft.com/office/drawing/2014/main" id="{5451E59D-B6D9-48E2-C473-9B5EABACB3CF}"/>
                </a:ext>
              </a:extLst>
            </p:cNvPr>
            <p:cNvGrpSpPr>
              <a:grpSpLocks/>
            </p:cNvGrpSpPr>
            <p:nvPr/>
          </p:nvGrpSpPr>
          <p:grpSpPr bwMode="auto">
            <a:xfrm>
              <a:off x="1152" y="2640"/>
              <a:ext cx="3552" cy="384"/>
              <a:chOff x="1152" y="2736"/>
              <a:chExt cx="2880" cy="288"/>
            </a:xfrm>
          </p:grpSpPr>
          <p:sp>
            <p:nvSpPr>
              <p:cNvPr id="76823" name="Rectangle 8">
                <a:extLst>
                  <a:ext uri="{FF2B5EF4-FFF2-40B4-BE49-F238E27FC236}">
                    <a16:creationId xmlns:a16="http://schemas.microsoft.com/office/drawing/2014/main" id="{6303B461-1847-6086-6C80-676B1A55770F}"/>
                  </a:ext>
                </a:extLst>
              </p:cNvPr>
              <p:cNvSpPr>
                <a:spLocks noChangeArrowheads="1"/>
              </p:cNvSpPr>
              <p:nvPr/>
            </p:nvSpPr>
            <p:spPr bwMode="auto">
              <a:xfrm>
                <a:off x="1152" y="2736"/>
                <a:ext cx="288" cy="288"/>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1</a:t>
                </a:r>
                <a:endParaRPr lang="en-US" altLang="en-US" sz="1800">
                  <a:latin typeface="Helvetica" panose="020B0604020202020204" pitchFamily="34" charset="0"/>
                </a:endParaRPr>
              </a:p>
            </p:txBody>
          </p:sp>
          <p:sp>
            <p:nvSpPr>
              <p:cNvPr id="76824" name="Rectangle 9">
                <a:extLst>
                  <a:ext uri="{FF2B5EF4-FFF2-40B4-BE49-F238E27FC236}">
                    <a16:creationId xmlns:a16="http://schemas.microsoft.com/office/drawing/2014/main" id="{0721B4B0-20B4-3132-47F5-F19062BCBF7D}"/>
                  </a:ext>
                </a:extLst>
              </p:cNvPr>
              <p:cNvSpPr>
                <a:spLocks noChangeArrowheads="1"/>
              </p:cNvSpPr>
              <p:nvPr/>
            </p:nvSpPr>
            <p:spPr bwMode="auto">
              <a:xfrm>
                <a:off x="1440" y="2736"/>
                <a:ext cx="288" cy="288"/>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2</a:t>
                </a:r>
              </a:p>
            </p:txBody>
          </p:sp>
          <p:sp>
            <p:nvSpPr>
              <p:cNvPr id="76825" name="Rectangle 10">
                <a:extLst>
                  <a:ext uri="{FF2B5EF4-FFF2-40B4-BE49-F238E27FC236}">
                    <a16:creationId xmlns:a16="http://schemas.microsoft.com/office/drawing/2014/main" id="{FB0DB5D5-B617-9164-5997-89011129DDE2}"/>
                  </a:ext>
                </a:extLst>
              </p:cNvPr>
              <p:cNvSpPr>
                <a:spLocks noChangeArrowheads="1"/>
              </p:cNvSpPr>
              <p:nvPr/>
            </p:nvSpPr>
            <p:spPr bwMode="auto">
              <a:xfrm>
                <a:off x="1728" y="2736"/>
                <a:ext cx="288" cy="288"/>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3</a:t>
                </a:r>
              </a:p>
            </p:txBody>
          </p:sp>
          <p:sp>
            <p:nvSpPr>
              <p:cNvPr id="76826" name="Rectangle 11">
                <a:extLst>
                  <a:ext uri="{FF2B5EF4-FFF2-40B4-BE49-F238E27FC236}">
                    <a16:creationId xmlns:a16="http://schemas.microsoft.com/office/drawing/2014/main" id="{775551FA-4550-B6FE-4DAA-BE5A7CCFFF94}"/>
                  </a:ext>
                </a:extLst>
              </p:cNvPr>
              <p:cNvSpPr>
                <a:spLocks noChangeArrowheads="1"/>
              </p:cNvSpPr>
              <p:nvPr/>
            </p:nvSpPr>
            <p:spPr bwMode="auto">
              <a:xfrm>
                <a:off x="2016" y="2736"/>
                <a:ext cx="288" cy="288"/>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4</a:t>
                </a:r>
              </a:p>
            </p:txBody>
          </p:sp>
          <p:sp>
            <p:nvSpPr>
              <p:cNvPr id="76827" name="Rectangle 12">
                <a:extLst>
                  <a:ext uri="{FF2B5EF4-FFF2-40B4-BE49-F238E27FC236}">
                    <a16:creationId xmlns:a16="http://schemas.microsoft.com/office/drawing/2014/main" id="{1338CC79-5278-2DD6-00EA-B7546A3C8395}"/>
                  </a:ext>
                </a:extLst>
              </p:cNvPr>
              <p:cNvSpPr>
                <a:spLocks noChangeArrowheads="1"/>
              </p:cNvSpPr>
              <p:nvPr/>
            </p:nvSpPr>
            <p:spPr bwMode="auto">
              <a:xfrm>
                <a:off x="2304" y="2736"/>
                <a:ext cx="288" cy="288"/>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1</a:t>
                </a:r>
              </a:p>
            </p:txBody>
          </p:sp>
          <p:sp>
            <p:nvSpPr>
              <p:cNvPr id="76828" name="Rectangle 13">
                <a:extLst>
                  <a:ext uri="{FF2B5EF4-FFF2-40B4-BE49-F238E27FC236}">
                    <a16:creationId xmlns:a16="http://schemas.microsoft.com/office/drawing/2014/main" id="{E2CB518B-75F4-1CD7-54E9-F17CFC13411F}"/>
                  </a:ext>
                </a:extLst>
              </p:cNvPr>
              <p:cNvSpPr>
                <a:spLocks noChangeArrowheads="1"/>
              </p:cNvSpPr>
              <p:nvPr/>
            </p:nvSpPr>
            <p:spPr bwMode="auto">
              <a:xfrm>
                <a:off x="2592" y="2736"/>
                <a:ext cx="288" cy="288"/>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3</a:t>
                </a:r>
              </a:p>
            </p:txBody>
          </p:sp>
          <p:sp>
            <p:nvSpPr>
              <p:cNvPr id="76829" name="Rectangle 14">
                <a:extLst>
                  <a:ext uri="{FF2B5EF4-FFF2-40B4-BE49-F238E27FC236}">
                    <a16:creationId xmlns:a16="http://schemas.microsoft.com/office/drawing/2014/main" id="{D3191F91-D074-CCF7-F965-BBD6076075D9}"/>
                  </a:ext>
                </a:extLst>
              </p:cNvPr>
              <p:cNvSpPr>
                <a:spLocks noChangeArrowheads="1"/>
              </p:cNvSpPr>
              <p:nvPr/>
            </p:nvSpPr>
            <p:spPr bwMode="auto">
              <a:xfrm>
                <a:off x="2880" y="2736"/>
                <a:ext cx="288" cy="288"/>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4</a:t>
                </a:r>
              </a:p>
            </p:txBody>
          </p:sp>
          <p:sp>
            <p:nvSpPr>
              <p:cNvPr id="76830" name="Rectangle 15">
                <a:extLst>
                  <a:ext uri="{FF2B5EF4-FFF2-40B4-BE49-F238E27FC236}">
                    <a16:creationId xmlns:a16="http://schemas.microsoft.com/office/drawing/2014/main" id="{B39737C6-9B76-0247-5F79-09A59EDE49DC}"/>
                  </a:ext>
                </a:extLst>
              </p:cNvPr>
              <p:cNvSpPr>
                <a:spLocks noChangeArrowheads="1"/>
              </p:cNvSpPr>
              <p:nvPr/>
            </p:nvSpPr>
            <p:spPr bwMode="auto">
              <a:xfrm>
                <a:off x="3168" y="2736"/>
                <a:ext cx="288" cy="288"/>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1</a:t>
                </a:r>
              </a:p>
            </p:txBody>
          </p:sp>
          <p:sp>
            <p:nvSpPr>
              <p:cNvPr id="76831" name="Rectangle 16">
                <a:extLst>
                  <a:ext uri="{FF2B5EF4-FFF2-40B4-BE49-F238E27FC236}">
                    <a16:creationId xmlns:a16="http://schemas.microsoft.com/office/drawing/2014/main" id="{6ADF92D4-881D-B777-95DD-DF9F15426EBC}"/>
                  </a:ext>
                </a:extLst>
              </p:cNvPr>
              <p:cNvSpPr>
                <a:spLocks noChangeArrowheads="1"/>
              </p:cNvSpPr>
              <p:nvPr/>
            </p:nvSpPr>
            <p:spPr bwMode="auto">
              <a:xfrm>
                <a:off x="3456" y="2736"/>
                <a:ext cx="288" cy="288"/>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3</a:t>
                </a:r>
              </a:p>
            </p:txBody>
          </p:sp>
          <p:sp>
            <p:nvSpPr>
              <p:cNvPr id="76832" name="Rectangle 17">
                <a:extLst>
                  <a:ext uri="{FF2B5EF4-FFF2-40B4-BE49-F238E27FC236}">
                    <a16:creationId xmlns:a16="http://schemas.microsoft.com/office/drawing/2014/main" id="{F2020FF6-D86B-339D-BD84-4795DB1C2783}"/>
                  </a:ext>
                </a:extLst>
              </p:cNvPr>
              <p:cNvSpPr>
                <a:spLocks noChangeArrowheads="1"/>
              </p:cNvSpPr>
              <p:nvPr/>
            </p:nvSpPr>
            <p:spPr bwMode="auto">
              <a:xfrm>
                <a:off x="3744" y="2736"/>
                <a:ext cx="288" cy="288"/>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a:latin typeface="Helvetica" panose="020B0604020202020204" pitchFamily="34" charset="0"/>
                  </a:rPr>
                  <a:t>P</a:t>
                </a:r>
                <a:r>
                  <a:rPr lang="en-US" altLang="en-US" sz="1800" baseline="-25000">
                    <a:latin typeface="Helvetica" panose="020B0604020202020204" pitchFamily="34" charset="0"/>
                  </a:rPr>
                  <a:t>3</a:t>
                </a:r>
              </a:p>
            </p:txBody>
          </p:sp>
        </p:grpSp>
        <p:sp>
          <p:nvSpPr>
            <p:cNvPr id="76812" name="Text Box 18">
              <a:extLst>
                <a:ext uri="{FF2B5EF4-FFF2-40B4-BE49-F238E27FC236}">
                  <a16:creationId xmlns:a16="http://schemas.microsoft.com/office/drawing/2014/main" id="{770C0519-6AF3-1713-D796-509252A6ECA0}"/>
                </a:ext>
              </a:extLst>
            </p:cNvPr>
            <p:cNvSpPr txBox="1">
              <a:spLocks noChangeArrowheads="1"/>
            </p:cNvSpPr>
            <p:nvPr/>
          </p:nvSpPr>
          <p:spPr bwMode="auto">
            <a:xfrm>
              <a:off x="1080" y="3023"/>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0</a:t>
              </a:r>
            </a:p>
          </p:txBody>
        </p:sp>
        <p:sp>
          <p:nvSpPr>
            <p:cNvPr id="76813" name="Text Box 19">
              <a:extLst>
                <a:ext uri="{FF2B5EF4-FFF2-40B4-BE49-F238E27FC236}">
                  <a16:creationId xmlns:a16="http://schemas.microsoft.com/office/drawing/2014/main" id="{7C6D11EE-06D7-9BF6-D2EB-117AFB127222}"/>
                </a:ext>
              </a:extLst>
            </p:cNvPr>
            <p:cNvSpPr txBox="1">
              <a:spLocks noChangeArrowheads="1"/>
            </p:cNvSpPr>
            <p:nvPr/>
          </p:nvSpPr>
          <p:spPr bwMode="auto">
            <a:xfrm>
              <a:off x="1386" y="3023"/>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20</a:t>
              </a:r>
            </a:p>
          </p:txBody>
        </p:sp>
        <p:sp>
          <p:nvSpPr>
            <p:cNvPr id="76814" name="Text Box 20">
              <a:extLst>
                <a:ext uri="{FF2B5EF4-FFF2-40B4-BE49-F238E27FC236}">
                  <a16:creationId xmlns:a16="http://schemas.microsoft.com/office/drawing/2014/main" id="{BBCABDFD-1E1F-5A05-4E16-4D7001219E7B}"/>
                </a:ext>
              </a:extLst>
            </p:cNvPr>
            <p:cNvSpPr txBox="1">
              <a:spLocks noChangeArrowheads="1"/>
            </p:cNvSpPr>
            <p:nvPr/>
          </p:nvSpPr>
          <p:spPr bwMode="auto">
            <a:xfrm>
              <a:off x="1722" y="3023"/>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37</a:t>
              </a:r>
            </a:p>
          </p:txBody>
        </p:sp>
        <p:sp>
          <p:nvSpPr>
            <p:cNvPr id="76815" name="Text Box 21">
              <a:extLst>
                <a:ext uri="{FF2B5EF4-FFF2-40B4-BE49-F238E27FC236}">
                  <a16:creationId xmlns:a16="http://schemas.microsoft.com/office/drawing/2014/main" id="{09943007-CC65-410A-8820-66585F7A2259}"/>
                </a:ext>
              </a:extLst>
            </p:cNvPr>
            <p:cNvSpPr txBox="1">
              <a:spLocks noChangeArrowheads="1"/>
            </p:cNvSpPr>
            <p:nvPr/>
          </p:nvSpPr>
          <p:spPr bwMode="auto">
            <a:xfrm>
              <a:off x="2102" y="3023"/>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57</a:t>
              </a:r>
            </a:p>
          </p:txBody>
        </p:sp>
        <p:sp>
          <p:nvSpPr>
            <p:cNvPr id="76816" name="Text Box 22">
              <a:extLst>
                <a:ext uri="{FF2B5EF4-FFF2-40B4-BE49-F238E27FC236}">
                  <a16:creationId xmlns:a16="http://schemas.microsoft.com/office/drawing/2014/main" id="{5B79515D-FDC9-3CCE-84C8-39EAF4D7A54D}"/>
                </a:ext>
              </a:extLst>
            </p:cNvPr>
            <p:cNvSpPr txBox="1">
              <a:spLocks noChangeArrowheads="1"/>
            </p:cNvSpPr>
            <p:nvPr/>
          </p:nvSpPr>
          <p:spPr bwMode="auto">
            <a:xfrm>
              <a:off x="2490" y="3023"/>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77</a:t>
              </a:r>
            </a:p>
          </p:txBody>
        </p:sp>
        <p:sp>
          <p:nvSpPr>
            <p:cNvPr id="76817" name="Text Box 23">
              <a:extLst>
                <a:ext uri="{FF2B5EF4-FFF2-40B4-BE49-F238E27FC236}">
                  <a16:creationId xmlns:a16="http://schemas.microsoft.com/office/drawing/2014/main" id="{61CF0106-F998-13FC-0F05-44F4A0707EE1}"/>
                </a:ext>
              </a:extLst>
            </p:cNvPr>
            <p:cNvSpPr txBox="1">
              <a:spLocks noChangeArrowheads="1"/>
            </p:cNvSpPr>
            <p:nvPr/>
          </p:nvSpPr>
          <p:spPr bwMode="auto">
            <a:xfrm>
              <a:off x="2826" y="3023"/>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97</a:t>
              </a:r>
            </a:p>
          </p:txBody>
        </p:sp>
        <p:sp>
          <p:nvSpPr>
            <p:cNvPr id="76818" name="Text Box 24">
              <a:extLst>
                <a:ext uri="{FF2B5EF4-FFF2-40B4-BE49-F238E27FC236}">
                  <a16:creationId xmlns:a16="http://schemas.microsoft.com/office/drawing/2014/main" id="{8E9E1D39-C21C-6A52-3E1E-CE806F39C7EF}"/>
                </a:ext>
              </a:extLst>
            </p:cNvPr>
            <p:cNvSpPr txBox="1">
              <a:spLocks noChangeArrowheads="1"/>
            </p:cNvSpPr>
            <p:nvPr/>
          </p:nvSpPr>
          <p:spPr bwMode="auto">
            <a:xfrm>
              <a:off x="3136" y="3023"/>
              <a:ext cx="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117</a:t>
              </a:r>
            </a:p>
          </p:txBody>
        </p:sp>
        <p:sp>
          <p:nvSpPr>
            <p:cNvPr id="76819" name="Text Box 25">
              <a:extLst>
                <a:ext uri="{FF2B5EF4-FFF2-40B4-BE49-F238E27FC236}">
                  <a16:creationId xmlns:a16="http://schemas.microsoft.com/office/drawing/2014/main" id="{61486350-2E2B-E465-A3A6-01567305F5C9}"/>
                </a:ext>
              </a:extLst>
            </p:cNvPr>
            <p:cNvSpPr txBox="1">
              <a:spLocks noChangeArrowheads="1"/>
            </p:cNvSpPr>
            <p:nvPr/>
          </p:nvSpPr>
          <p:spPr bwMode="auto">
            <a:xfrm>
              <a:off x="3515" y="3023"/>
              <a:ext cx="2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121</a:t>
              </a:r>
            </a:p>
          </p:txBody>
        </p:sp>
        <p:sp>
          <p:nvSpPr>
            <p:cNvPr id="76820" name="Text Box 26">
              <a:extLst>
                <a:ext uri="{FF2B5EF4-FFF2-40B4-BE49-F238E27FC236}">
                  <a16:creationId xmlns:a16="http://schemas.microsoft.com/office/drawing/2014/main" id="{CC7CEAEA-0DAA-A14E-8E34-CD56C3DE9ABB}"/>
                </a:ext>
              </a:extLst>
            </p:cNvPr>
            <p:cNvSpPr txBox="1">
              <a:spLocks noChangeArrowheads="1"/>
            </p:cNvSpPr>
            <p:nvPr/>
          </p:nvSpPr>
          <p:spPr bwMode="auto">
            <a:xfrm>
              <a:off x="3851" y="3023"/>
              <a:ext cx="2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134</a:t>
              </a:r>
            </a:p>
          </p:txBody>
        </p:sp>
        <p:sp>
          <p:nvSpPr>
            <p:cNvPr id="76821" name="Text Box 27">
              <a:extLst>
                <a:ext uri="{FF2B5EF4-FFF2-40B4-BE49-F238E27FC236}">
                  <a16:creationId xmlns:a16="http://schemas.microsoft.com/office/drawing/2014/main" id="{BA2DF1B4-B764-0B6D-3A17-187E25BADA22}"/>
                </a:ext>
              </a:extLst>
            </p:cNvPr>
            <p:cNvSpPr txBox="1">
              <a:spLocks noChangeArrowheads="1"/>
            </p:cNvSpPr>
            <p:nvPr/>
          </p:nvSpPr>
          <p:spPr bwMode="auto">
            <a:xfrm>
              <a:off x="4219" y="3023"/>
              <a:ext cx="2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154</a:t>
              </a:r>
            </a:p>
          </p:txBody>
        </p:sp>
        <p:sp>
          <p:nvSpPr>
            <p:cNvPr id="76822" name="Text Box 28">
              <a:extLst>
                <a:ext uri="{FF2B5EF4-FFF2-40B4-BE49-F238E27FC236}">
                  <a16:creationId xmlns:a16="http://schemas.microsoft.com/office/drawing/2014/main" id="{969389E6-3CB6-A379-A4E3-E589E1D86259}"/>
                </a:ext>
              </a:extLst>
            </p:cNvPr>
            <p:cNvSpPr txBox="1">
              <a:spLocks noChangeArrowheads="1"/>
            </p:cNvSpPr>
            <p:nvPr/>
          </p:nvSpPr>
          <p:spPr bwMode="auto">
            <a:xfrm>
              <a:off x="4555" y="3023"/>
              <a:ext cx="2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FontTx/>
                <a:buNone/>
              </a:pPr>
              <a:r>
                <a:rPr lang="en-US" altLang="en-US" sz="1800">
                  <a:latin typeface="Helvetica" panose="020B0604020202020204" pitchFamily="34" charset="0"/>
                </a:rPr>
                <a:t>162</a:t>
              </a:r>
            </a:p>
          </p:txBody>
        </p:sp>
      </p:grpSp>
      <p:sp>
        <p:nvSpPr>
          <p:cNvPr id="2" name="Rectangle 1">
            <a:extLst>
              <a:ext uri="{FF2B5EF4-FFF2-40B4-BE49-F238E27FC236}">
                <a16:creationId xmlns:a16="http://schemas.microsoft.com/office/drawing/2014/main" id="{CAF65680-9FA0-502E-D5B3-58E60E71D325}"/>
              </a:ext>
            </a:extLst>
          </p:cNvPr>
          <p:cNvSpPr/>
          <p:nvPr/>
        </p:nvSpPr>
        <p:spPr>
          <a:xfrm>
            <a:off x="1062038" y="5854700"/>
            <a:ext cx="9923462" cy="369888"/>
          </a:xfrm>
          <a:prstGeom prst="rect">
            <a:avLst/>
          </a:prstGeom>
        </p:spPr>
        <p:txBody>
          <a:bodyPr>
            <a:spAutoFit/>
          </a:bodyPr>
          <a:lstStyle/>
          <a:p>
            <a:pPr eaLnBrk="1" hangingPunct="1">
              <a:buClr>
                <a:schemeClr val="accent3"/>
              </a:buClr>
              <a:buSzPct val="135000"/>
              <a:buFont typeface="Wingdings" pitchFamily="2" charset="2"/>
              <a:buChar char="§"/>
              <a:tabLst>
                <a:tab pos="2222500" algn="ctr"/>
                <a:tab pos="3997325" algn="ctr"/>
              </a:tabLst>
              <a:defRPr/>
            </a:pPr>
            <a:r>
              <a:rPr lang="en-US" altLang="en-US" dirty="0">
                <a:latin typeface="Helvetical"/>
              </a:rPr>
              <a:t>Typically, higher average turnaround than SJF, but better </a:t>
            </a:r>
            <a:r>
              <a:rPr lang="en-US" altLang="en-US" i="1" dirty="0">
                <a:latin typeface="Helvetical"/>
              </a:rPr>
              <a:t>response</a:t>
            </a:r>
          </a:p>
        </p:txBody>
      </p:sp>
      <p:sp>
        <p:nvSpPr>
          <p:cNvPr id="76806" name="Rectangle 43">
            <a:extLst>
              <a:ext uri="{FF2B5EF4-FFF2-40B4-BE49-F238E27FC236}">
                <a16:creationId xmlns:a16="http://schemas.microsoft.com/office/drawing/2014/main" id="{DFE8FB7D-0A8E-1FB0-6634-5DD096ED82F8}"/>
              </a:ext>
            </a:extLst>
          </p:cNvPr>
          <p:cNvSpPr>
            <a:spLocks noChangeArrowheads="1"/>
          </p:cNvSpPr>
          <p:nvPr/>
        </p:nvSpPr>
        <p:spPr bwMode="auto">
          <a:xfrm>
            <a:off x="1343025" y="5024438"/>
            <a:ext cx="115141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en-US" sz="1800">
                <a:latin typeface="Arial" panose="020B0604020202020204" pitchFamily="34" charset="0"/>
              </a:rPr>
              <a:t>Average waiting time = (81+ 20 + 94+ 97)/4 = 73</a:t>
            </a:r>
          </a:p>
          <a:p>
            <a:pPr eaLnBrk="1" hangingPunct="1">
              <a:lnSpc>
                <a:spcPct val="100000"/>
              </a:lnSpc>
              <a:spcBef>
                <a:spcPct val="0"/>
              </a:spcBef>
            </a:pPr>
            <a:r>
              <a:rPr lang="en-US" altLang="en-US" sz="1800">
                <a:latin typeface="Arial" panose="020B0604020202020204" pitchFamily="34" charset="0"/>
              </a:rPr>
              <a:t>Average turnaround time= (134+37+162+121)/4=113.5</a:t>
            </a:r>
          </a:p>
          <a:p>
            <a:pPr eaLnBrk="1" hangingPunct="1">
              <a:lnSpc>
                <a:spcPct val="100000"/>
              </a:lnSpc>
              <a:spcBef>
                <a:spcPct val="0"/>
              </a:spcBef>
            </a:pPr>
            <a:endParaRPr lang="en-US" altLang="en-US" sz="1800" i="1" baseline="-25000">
              <a:latin typeface="Arial" panose="020B0604020202020204" pitchFamily="34" charset="0"/>
            </a:endParaRPr>
          </a:p>
        </p:txBody>
      </p:sp>
      <p:pic>
        <p:nvPicPr>
          <p:cNvPr id="76807" name="Picture 6">
            <a:extLst>
              <a:ext uri="{FF2B5EF4-FFF2-40B4-BE49-F238E27FC236}">
                <a16:creationId xmlns:a16="http://schemas.microsoft.com/office/drawing/2014/main" id="{8A11538E-C3C4-C78B-A6AE-C644FF462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B3D11E69-CF7B-DADD-A349-19B53B6B04CB}"/>
              </a:ext>
            </a:extLst>
          </p:cNvPr>
          <p:cNvSpPr>
            <a:spLocks noGrp="1"/>
          </p:cNvSpPr>
          <p:nvPr>
            <p:ph type="dt" sz="quarter" idx="10"/>
          </p:nvPr>
        </p:nvSpPr>
        <p:spPr/>
        <p:txBody>
          <a:bodyPr/>
          <a:lstStyle/>
          <a:p>
            <a:pPr>
              <a:defRPr/>
            </a:pPr>
            <a:fld id="{BFB3B814-7C4A-4DAB-ACD7-D376FBC1816B}" type="datetime1">
              <a:rPr lang="en-US"/>
              <a:pPr>
                <a:defRPr/>
              </a:pPr>
              <a:t>8/5/2025</a:t>
            </a:fld>
            <a:endParaRPr lang="en-US"/>
          </a:p>
        </p:txBody>
      </p:sp>
      <p:sp>
        <p:nvSpPr>
          <p:cNvPr id="4" name="Footer Placeholder 3">
            <a:extLst>
              <a:ext uri="{FF2B5EF4-FFF2-40B4-BE49-F238E27FC236}">
                <a16:creationId xmlns:a16="http://schemas.microsoft.com/office/drawing/2014/main" id="{A4519225-2C06-EA74-33E8-2C8673CF0F5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71234E48-C361-669B-17B6-CDBF28A67657}"/>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EAA0F45-B8C2-4FEE-8DB0-322E00C707B2}" type="slidenum">
              <a:rPr lang="en-US" altLang="en-US">
                <a:solidFill>
                  <a:srgbClr val="898989"/>
                </a:solidFill>
              </a:rPr>
              <a:pPr/>
              <a:t>140</a:t>
            </a:fld>
            <a:endParaRPr lang="en-US" altLang="en-US">
              <a:solidFill>
                <a:srgbClr val="898989"/>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E60E9-3BAC-5FB6-19AA-4B25DAC82315}"/>
              </a:ext>
            </a:extLst>
          </p:cNvPr>
          <p:cNvSpPr>
            <a:spLocks noGrp="1"/>
          </p:cNvSpPr>
          <p:nvPr>
            <p:ph type="dt" sz="quarter" idx="10"/>
          </p:nvPr>
        </p:nvSpPr>
        <p:spPr/>
        <p:txBody>
          <a:bodyPr/>
          <a:lstStyle/>
          <a:p>
            <a:pPr>
              <a:defRPr/>
            </a:pPr>
            <a:fld id="{598D169D-C801-48C9-821F-717F52AD00B6}" type="datetime1">
              <a:rPr lang="en-US"/>
              <a:pPr>
                <a:defRPr/>
              </a:pPr>
              <a:t>8/5/2025</a:t>
            </a:fld>
            <a:endParaRPr lang="en-US"/>
          </a:p>
        </p:txBody>
      </p:sp>
      <p:sp>
        <p:nvSpPr>
          <p:cNvPr id="4" name="Footer Placeholder 3">
            <a:extLst>
              <a:ext uri="{FF2B5EF4-FFF2-40B4-BE49-F238E27FC236}">
                <a16:creationId xmlns:a16="http://schemas.microsoft.com/office/drawing/2014/main" id="{AB4AA25A-0D43-2438-D512-033BE7336657}"/>
              </a:ext>
            </a:extLst>
          </p:cNvPr>
          <p:cNvSpPr>
            <a:spLocks noGrp="1"/>
          </p:cNvSpPr>
          <p:nvPr>
            <p:ph type="ftr" sz="quarter" idx="11"/>
          </p:nvPr>
        </p:nvSpPr>
        <p:spPr/>
        <p:txBody>
          <a:bodyPr/>
          <a:lstStyle/>
          <a:p>
            <a:pPr>
              <a:defRPr/>
            </a:pPr>
            <a:endParaRPr lang="en-US"/>
          </a:p>
        </p:txBody>
      </p:sp>
      <p:sp>
        <p:nvSpPr>
          <p:cNvPr id="78852" name="Slide Number Placeholder 4">
            <a:extLst>
              <a:ext uri="{FF2B5EF4-FFF2-40B4-BE49-F238E27FC236}">
                <a16:creationId xmlns:a16="http://schemas.microsoft.com/office/drawing/2014/main" id="{F297E8F6-242F-410F-C182-1A45ED7E88C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1418898A-E9D0-46AA-B25A-C53EA395A1B6}" type="slidenum">
              <a:rPr lang="en-US" altLang="en-US" sz="1000">
                <a:solidFill>
                  <a:srgbClr val="FFFFFF"/>
                </a:solidFill>
              </a:rPr>
              <a:pPr>
                <a:lnSpc>
                  <a:spcPct val="100000"/>
                </a:lnSpc>
                <a:spcBef>
                  <a:spcPct val="0"/>
                </a:spcBef>
                <a:buFontTx/>
                <a:buNone/>
              </a:pPr>
              <a:t>141</a:t>
            </a:fld>
            <a:endParaRPr lang="en-US" altLang="en-US" sz="1000">
              <a:solidFill>
                <a:srgbClr val="FFFFFF"/>
              </a:solidFill>
            </a:endParaRPr>
          </a:p>
        </p:txBody>
      </p:sp>
      <p:sp>
        <p:nvSpPr>
          <p:cNvPr id="78853" name="Rectangle 5">
            <a:extLst>
              <a:ext uri="{FF2B5EF4-FFF2-40B4-BE49-F238E27FC236}">
                <a16:creationId xmlns:a16="http://schemas.microsoft.com/office/drawing/2014/main" id="{4887B1F9-790F-B06C-D03E-7FFE2AC904FC}"/>
              </a:ext>
            </a:extLst>
          </p:cNvPr>
          <p:cNvSpPr>
            <a:spLocks noChangeArrowheads="1"/>
          </p:cNvSpPr>
          <p:nvPr/>
        </p:nvSpPr>
        <p:spPr bwMode="auto">
          <a:xfrm>
            <a:off x="1169988" y="3070225"/>
            <a:ext cx="98520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dirty="0">
                <a:latin typeface="Arial" panose="020B0604020202020204" pitchFamily="34" charset="0"/>
              </a:rPr>
              <a:t>		</a:t>
            </a:r>
            <a:r>
              <a:rPr lang="en-US" altLang="en-US" sz="2400" b="1" dirty="0">
                <a:latin typeface="Times New Roman" panose="02020603050405020304" pitchFamily="18" charset="0"/>
                <a:cs typeface="Times New Roman" panose="02020603050405020304" pitchFamily="18" charset="0"/>
              </a:rPr>
              <a:t>Process	 Arrival Time 	Burst Time</a:t>
            </a:r>
          </a:p>
          <a:p>
            <a:pPr eaLnBrk="1" hangingPunct="1">
              <a:lnSpc>
                <a:spcPct val="100000"/>
              </a:lnSpc>
              <a:spcBef>
                <a:spcPct val="0"/>
              </a:spcBef>
              <a:buFontTx/>
              <a:buNone/>
            </a:pPr>
            <a:r>
              <a:rPr lang="en-US" altLang="en-US" sz="2400" b="1"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P</a:t>
            </a:r>
            <a:r>
              <a:rPr lang="en-US" altLang="en-US" sz="2400" b="1" i="1" baseline="-25000" dirty="0">
                <a:latin typeface="Times New Roman" panose="02020603050405020304" pitchFamily="18" charset="0"/>
                <a:cs typeface="Times New Roman" panose="02020603050405020304" pitchFamily="18" charset="0"/>
              </a:rPr>
              <a:t>1</a:t>
            </a:r>
            <a:r>
              <a:rPr lang="en-US" altLang="en-US" sz="2400" b="1" dirty="0">
                <a:latin typeface="Times New Roman" panose="02020603050405020304" pitchFamily="18" charset="0"/>
                <a:cs typeface="Times New Roman" panose="02020603050405020304" pitchFamily="18" charset="0"/>
              </a:rPr>
              <a:t>		     0.0		    	  7</a:t>
            </a:r>
          </a:p>
          <a:p>
            <a:pPr eaLnBrk="1" hangingPunct="1">
              <a:lnSpc>
                <a:spcPct val="100000"/>
              </a:lnSpc>
              <a:spcBef>
                <a:spcPct val="0"/>
              </a:spcBef>
              <a:buFontTx/>
              <a:buNone/>
            </a:pPr>
            <a:r>
              <a:rPr lang="en-US" altLang="en-US" sz="2400" b="1"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P</a:t>
            </a:r>
            <a:r>
              <a:rPr lang="en-US" altLang="en-US" sz="2400" b="1" i="1" baseline="-25000" dirty="0">
                <a:latin typeface="Times New Roman" panose="02020603050405020304" pitchFamily="18" charset="0"/>
                <a:cs typeface="Times New Roman" panose="02020603050405020304" pitchFamily="18" charset="0"/>
              </a:rPr>
              <a:t>2		       </a:t>
            </a:r>
            <a:r>
              <a:rPr lang="en-US" altLang="en-US" sz="2400" b="1" dirty="0">
                <a:latin typeface="Times New Roman" panose="02020603050405020304" pitchFamily="18" charset="0"/>
                <a:cs typeface="Times New Roman" panose="02020603050405020304" pitchFamily="18" charset="0"/>
              </a:rPr>
              <a:t>2.0		     	  4</a:t>
            </a:r>
          </a:p>
          <a:p>
            <a:pPr eaLnBrk="1" hangingPunct="1">
              <a:lnSpc>
                <a:spcPct val="100000"/>
              </a:lnSpc>
              <a:spcBef>
                <a:spcPct val="0"/>
              </a:spcBef>
              <a:buFontTx/>
              <a:buNone/>
            </a:pPr>
            <a:r>
              <a:rPr lang="en-US" altLang="en-US" sz="2400" b="1"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P</a:t>
            </a:r>
            <a:r>
              <a:rPr lang="en-US" altLang="en-US" sz="2400" b="1" i="1" baseline="-25000" dirty="0">
                <a:latin typeface="Times New Roman" panose="02020603050405020304" pitchFamily="18" charset="0"/>
                <a:cs typeface="Times New Roman" panose="02020603050405020304" pitchFamily="18" charset="0"/>
              </a:rPr>
              <a:t>3</a:t>
            </a:r>
            <a:r>
              <a:rPr lang="en-US" altLang="en-US" sz="2400" b="1" dirty="0">
                <a:latin typeface="Times New Roman" panose="02020603050405020304" pitchFamily="18" charset="0"/>
                <a:cs typeface="Times New Roman" panose="02020603050405020304" pitchFamily="18" charset="0"/>
              </a:rPr>
              <a:t>		     4.0		      	  1</a:t>
            </a:r>
          </a:p>
          <a:p>
            <a:pPr eaLnBrk="1" hangingPunct="1">
              <a:lnSpc>
                <a:spcPct val="100000"/>
              </a:lnSpc>
              <a:spcBef>
                <a:spcPct val="0"/>
              </a:spcBef>
              <a:buFontTx/>
              <a:buNone/>
            </a:pPr>
            <a:r>
              <a:rPr lang="en-US" altLang="en-US" sz="2400" b="1"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P</a:t>
            </a:r>
            <a:r>
              <a:rPr lang="en-US" altLang="en-US" sz="2400" b="1" i="1" baseline="-25000" dirty="0">
                <a:latin typeface="Times New Roman" panose="02020603050405020304" pitchFamily="18" charset="0"/>
                <a:cs typeface="Times New Roman" panose="02020603050405020304" pitchFamily="18" charset="0"/>
              </a:rPr>
              <a:t>4</a:t>
            </a:r>
            <a:r>
              <a:rPr lang="en-US" altLang="en-US" sz="2400" b="1" dirty="0">
                <a:latin typeface="Times New Roman" panose="02020603050405020304" pitchFamily="18" charset="0"/>
                <a:cs typeface="Times New Roman" panose="02020603050405020304" pitchFamily="18" charset="0"/>
              </a:rPr>
              <a:t>		     5.0	 	      	  4</a:t>
            </a:r>
          </a:p>
        </p:txBody>
      </p:sp>
      <p:sp>
        <p:nvSpPr>
          <p:cNvPr id="78854" name="Rectangle 27">
            <a:extLst>
              <a:ext uri="{FF2B5EF4-FFF2-40B4-BE49-F238E27FC236}">
                <a16:creationId xmlns:a16="http://schemas.microsoft.com/office/drawing/2014/main" id="{592CE709-96E3-49BE-CC31-CDE115AD5D76}"/>
              </a:ext>
            </a:extLst>
          </p:cNvPr>
          <p:cNvSpPr>
            <a:spLocks noChangeArrowheads="1"/>
          </p:cNvSpPr>
          <p:nvPr/>
        </p:nvSpPr>
        <p:spPr bwMode="auto">
          <a:xfrm>
            <a:off x="1816100" y="550863"/>
            <a:ext cx="99822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3200">
                <a:latin typeface="Times New Roman" panose="02020603050405020304" pitchFamily="18" charset="0"/>
                <a:cs typeface="Times New Roman" panose="02020603050405020304" pitchFamily="18" charset="0"/>
              </a:rPr>
              <a:t>Example:  Round Robin (By Default preemptive: Time Quantum 2)</a:t>
            </a:r>
          </a:p>
        </p:txBody>
      </p:sp>
      <p:pic>
        <p:nvPicPr>
          <p:cNvPr id="78855" name="Picture 6">
            <a:extLst>
              <a:ext uri="{FF2B5EF4-FFF2-40B4-BE49-F238E27FC236}">
                <a16:creationId xmlns:a16="http://schemas.microsoft.com/office/drawing/2014/main" id="{8739CB22-81B4-0251-4228-650B42083B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A941936-EE9A-BC6F-EA80-FD3A5DEDC818}"/>
              </a:ext>
            </a:extLst>
          </p:cNvPr>
          <p:cNvSpPr>
            <a:spLocks noGrp="1"/>
          </p:cNvSpPr>
          <p:nvPr>
            <p:ph type="dt" sz="quarter" idx="10"/>
          </p:nvPr>
        </p:nvSpPr>
        <p:spPr/>
        <p:txBody>
          <a:bodyPr/>
          <a:lstStyle/>
          <a:p>
            <a:pPr>
              <a:defRPr/>
            </a:pPr>
            <a:fld id="{0D56726B-6A35-4EF9-BF8F-BFBFFAEAE937}" type="datetime1">
              <a:rPr lang="en-US"/>
              <a:pPr>
                <a:defRPr/>
              </a:pPr>
              <a:t>8/5/2025</a:t>
            </a:fld>
            <a:endParaRPr lang="en-US"/>
          </a:p>
        </p:txBody>
      </p:sp>
      <p:sp>
        <p:nvSpPr>
          <p:cNvPr id="4" name="Footer Placeholder 3">
            <a:extLst>
              <a:ext uri="{FF2B5EF4-FFF2-40B4-BE49-F238E27FC236}">
                <a16:creationId xmlns:a16="http://schemas.microsoft.com/office/drawing/2014/main" id="{7EBCF6EA-C3D8-01EB-E406-F535DCD127EF}"/>
              </a:ext>
            </a:extLst>
          </p:cNvPr>
          <p:cNvSpPr>
            <a:spLocks noGrp="1"/>
          </p:cNvSpPr>
          <p:nvPr>
            <p:ph type="ftr" sz="quarter" idx="11"/>
          </p:nvPr>
        </p:nvSpPr>
        <p:spPr/>
        <p:txBody>
          <a:bodyPr/>
          <a:lstStyle/>
          <a:p>
            <a:pPr>
              <a:defRPr/>
            </a:pPr>
            <a:endParaRPr lang="en-US"/>
          </a:p>
        </p:txBody>
      </p:sp>
      <p:sp>
        <p:nvSpPr>
          <p:cNvPr id="79876" name="Slide Number Placeholder 4">
            <a:extLst>
              <a:ext uri="{FF2B5EF4-FFF2-40B4-BE49-F238E27FC236}">
                <a16:creationId xmlns:a16="http://schemas.microsoft.com/office/drawing/2014/main" id="{BD269533-C0AB-27A8-026E-4A439BEEE56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BFA03AD6-C5C6-4F67-A334-7A0BFF3E5460}" type="slidenum">
              <a:rPr lang="en-US" altLang="en-US" sz="1000">
                <a:solidFill>
                  <a:srgbClr val="FFFFFF"/>
                </a:solidFill>
              </a:rPr>
              <a:pPr>
                <a:lnSpc>
                  <a:spcPct val="100000"/>
                </a:lnSpc>
                <a:spcBef>
                  <a:spcPct val="0"/>
                </a:spcBef>
                <a:buFontTx/>
                <a:buNone/>
              </a:pPr>
              <a:t>142</a:t>
            </a:fld>
            <a:endParaRPr lang="en-US" altLang="en-US" sz="1000">
              <a:solidFill>
                <a:srgbClr val="FFFFFF"/>
              </a:solidFill>
            </a:endParaRPr>
          </a:p>
        </p:txBody>
      </p:sp>
      <p:sp>
        <p:nvSpPr>
          <p:cNvPr id="79877" name="Rectangle 5">
            <a:extLst>
              <a:ext uri="{FF2B5EF4-FFF2-40B4-BE49-F238E27FC236}">
                <a16:creationId xmlns:a16="http://schemas.microsoft.com/office/drawing/2014/main" id="{9003B91C-D531-8E55-5CCF-17A431DCB2D9}"/>
              </a:ext>
            </a:extLst>
          </p:cNvPr>
          <p:cNvSpPr>
            <a:spLocks noChangeArrowheads="1"/>
          </p:cNvSpPr>
          <p:nvPr/>
        </p:nvSpPr>
        <p:spPr bwMode="auto">
          <a:xfrm>
            <a:off x="1331913" y="1812925"/>
            <a:ext cx="98536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a:latin typeface="Arial" panose="020B0604020202020204" pitchFamily="34" charset="0"/>
              </a:rPr>
              <a:t>		Process	 	Arrival Time 	Burst Time</a:t>
            </a:r>
          </a:p>
          <a:p>
            <a:pPr eaLnBrk="1" hangingPunct="1">
              <a:lnSpc>
                <a:spcPct val="100000"/>
              </a:lnSpc>
              <a:spcBef>
                <a:spcPct val="0"/>
              </a:spcBef>
              <a:buFontTx/>
              <a:buNone/>
            </a:pPr>
            <a:r>
              <a:rPr lang="en-US" altLang="en-US" sz="1800" b="1">
                <a:latin typeface="Arial" panose="020B0604020202020204" pitchFamily="34" charset="0"/>
              </a:rPr>
              <a:t>		     </a:t>
            </a:r>
            <a:r>
              <a:rPr lang="en-US" altLang="en-US" sz="1800" b="1" i="1">
                <a:latin typeface="Arial" panose="020B0604020202020204" pitchFamily="34" charset="0"/>
              </a:rPr>
              <a:t>P</a:t>
            </a:r>
            <a:r>
              <a:rPr lang="en-US" altLang="en-US" sz="1800" b="1" i="1" baseline="-25000">
                <a:latin typeface="Arial" panose="020B0604020202020204" pitchFamily="34" charset="0"/>
              </a:rPr>
              <a:t>1</a:t>
            </a:r>
            <a:r>
              <a:rPr lang="en-US" altLang="en-US" sz="1800" b="1">
                <a:latin typeface="Arial" panose="020B0604020202020204" pitchFamily="34" charset="0"/>
              </a:rPr>
              <a:t>		     0.0		      7</a:t>
            </a:r>
          </a:p>
          <a:p>
            <a:pPr eaLnBrk="1" hangingPunct="1">
              <a:lnSpc>
                <a:spcPct val="100000"/>
              </a:lnSpc>
              <a:spcBef>
                <a:spcPct val="0"/>
              </a:spcBef>
              <a:buFontTx/>
              <a:buNone/>
            </a:pPr>
            <a:r>
              <a:rPr lang="en-US" altLang="en-US" sz="1800" b="1">
                <a:latin typeface="Arial" panose="020B0604020202020204" pitchFamily="34" charset="0"/>
              </a:rPr>
              <a:t>		     </a:t>
            </a:r>
            <a:r>
              <a:rPr lang="en-US" altLang="en-US" sz="1800" b="1" i="1">
                <a:latin typeface="Arial" panose="020B0604020202020204" pitchFamily="34" charset="0"/>
              </a:rPr>
              <a:t>P</a:t>
            </a:r>
            <a:r>
              <a:rPr lang="en-US" altLang="en-US" sz="1800" b="1" i="1" baseline="-25000">
                <a:latin typeface="Arial" panose="020B0604020202020204" pitchFamily="34" charset="0"/>
              </a:rPr>
              <a:t>2		       </a:t>
            </a:r>
            <a:r>
              <a:rPr lang="en-US" altLang="en-US" sz="1800" b="1">
                <a:latin typeface="Arial" panose="020B0604020202020204" pitchFamily="34" charset="0"/>
              </a:rPr>
              <a:t>2.0		      4</a:t>
            </a:r>
          </a:p>
          <a:p>
            <a:pPr eaLnBrk="1" hangingPunct="1">
              <a:lnSpc>
                <a:spcPct val="100000"/>
              </a:lnSpc>
              <a:spcBef>
                <a:spcPct val="0"/>
              </a:spcBef>
              <a:buFontTx/>
              <a:buNone/>
            </a:pPr>
            <a:r>
              <a:rPr lang="en-US" altLang="en-US" sz="1800" b="1">
                <a:latin typeface="Arial" panose="020B0604020202020204" pitchFamily="34" charset="0"/>
              </a:rPr>
              <a:t>		     </a:t>
            </a:r>
            <a:r>
              <a:rPr lang="en-US" altLang="en-US" sz="1800" b="1" i="1">
                <a:latin typeface="Arial" panose="020B0604020202020204" pitchFamily="34" charset="0"/>
              </a:rPr>
              <a:t>P</a:t>
            </a:r>
            <a:r>
              <a:rPr lang="en-US" altLang="en-US" sz="1800" b="1" i="1" baseline="-25000">
                <a:latin typeface="Arial" panose="020B0604020202020204" pitchFamily="34" charset="0"/>
              </a:rPr>
              <a:t>3</a:t>
            </a:r>
            <a:r>
              <a:rPr lang="en-US" altLang="en-US" sz="1800" b="1">
                <a:latin typeface="Arial" panose="020B0604020202020204" pitchFamily="34" charset="0"/>
              </a:rPr>
              <a:t>		     4.0		      1</a:t>
            </a:r>
          </a:p>
          <a:p>
            <a:pPr eaLnBrk="1" hangingPunct="1">
              <a:lnSpc>
                <a:spcPct val="100000"/>
              </a:lnSpc>
              <a:spcBef>
                <a:spcPct val="0"/>
              </a:spcBef>
              <a:buFontTx/>
              <a:buNone/>
            </a:pPr>
            <a:r>
              <a:rPr lang="en-US" altLang="en-US" sz="1800" b="1">
                <a:latin typeface="Arial" panose="020B0604020202020204" pitchFamily="34" charset="0"/>
              </a:rPr>
              <a:t>		     </a:t>
            </a:r>
            <a:r>
              <a:rPr lang="en-US" altLang="en-US" sz="1800" b="1" i="1">
                <a:latin typeface="Arial" panose="020B0604020202020204" pitchFamily="34" charset="0"/>
              </a:rPr>
              <a:t>P</a:t>
            </a:r>
            <a:r>
              <a:rPr lang="en-US" altLang="en-US" sz="1800" b="1" i="1" baseline="-25000">
                <a:latin typeface="Arial" panose="020B0604020202020204" pitchFamily="34" charset="0"/>
              </a:rPr>
              <a:t>4</a:t>
            </a:r>
            <a:r>
              <a:rPr lang="en-US" altLang="en-US" sz="1800" b="1">
                <a:latin typeface="Arial" panose="020B0604020202020204" pitchFamily="34" charset="0"/>
              </a:rPr>
              <a:t>		     5.0	 	      4</a:t>
            </a:r>
          </a:p>
        </p:txBody>
      </p:sp>
      <p:grpSp>
        <p:nvGrpSpPr>
          <p:cNvPr id="79878" name="Group 7">
            <a:extLst>
              <a:ext uri="{FF2B5EF4-FFF2-40B4-BE49-F238E27FC236}">
                <a16:creationId xmlns:a16="http://schemas.microsoft.com/office/drawing/2014/main" id="{FAC06A22-4C41-EDAA-4D29-092B52CB7664}"/>
              </a:ext>
            </a:extLst>
          </p:cNvPr>
          <p:cNvGrpSpPr>
            <a:grpSpLocks/>
          </p:cNvGrpSpPr>
          <p:nvPr/>
        </p:nvGrpSpPr>
        <p:grpSpPr bwMode="auto">
          <a:xfrm>
            <a:off x="1006475" y="3571875"/>
            <a:ext cx="8737600" cy="1143000"/>
            <a:chOff x="1219200" y="4046952"/>
            <a:chExt cx="8737600" cy="1143000"/>
          </a:xfrm>
        </p:grpSpPr>
        <p:sp>
          <p:nvSpPr>
            <p:cNvPr id="79881" name="Rectangle 38">
              <a:extLst>
                <a:ext uri="{FF2B5EF4-FFF2-40B4-BE49-F238E27FC236}">
                  <a16:creationId xmlns:a16="http://schemas.microsoft.com/office/drawing/2014/main" id="{85AFB46F-6D84-304E-8FB2-DF8DD2D3969F}"/>
                </a:ext>
              </a:extLst>
            </p:cNvPr>
            <p:cNvSpPr>
              <a:spLocks noChangeArrowheads="1"/>
            </p:cNvSpPr>
            <p:nvPr/>
          </p:nvSpPr>
          <p:spPr bwMode="auto">
            <a:xfrm>
              <a:off x="15240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P1</a:t>
              </a:r>
            </a:p>
          </p:txBody>
        </p:sp>
        <p:sp>
          <p:nvSpPr>
            <p:cNvPr id="79882" name="Rectangle 40">
              <a:extLst>
                <a:ext uri="{FF2B5EF4-FFF2-40B4-BE49-F238E27FC236}">
                  <a16:creationId xmlns:a16="http://schemas.microsoft.com/office/drawing/2014/main" id="{2C946A88-37FB-71C1-1539-E41D9A0219F9}"/>
                </a:ext>
              </a:extLst>
            </p:cNvPr>
            <p:cNvSpPr>
              <a:spLocks noChangeArrowheads="1"/>
            </p:cNvSpPr>
            <p:nvPr/>
          </p:nvSpPr>
          <p:spPr bwMode="auto">
            <a:xfrm>
              <a:off x="24384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P2</a:t>
              </a:r>
            </a:p>
          </p:txBody>
        </p:sp>
        <p:sp>
          <p:nvSpPr>
            <p:cNvPr id="79883" name="Rectangle 41">
              <a:extLst>
                <a:ext uri="{FF2B5EF4-FFF2-40B4-BE49-F238E27FC236}">
                  <a16:creationId xmlns:a16="http://schemas.microsoft.com/office/drawing/2014/main" id="{0B011552-52D5-999D-F9DB-8A1817D0CB54}"/>
                </a:ext>
              </a:extLst>
            </p:cNvPr>
            <p:cNvSpPr>
              <a:spLocks noChangeArrowheads="1"/>
            </p:cNvSpPr>
            <p:nvPr/>
          </p:nvSpPr>
          <p:spPr bwMode="auto">
            <a:xfrm>
              <a:off x="33528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P1</a:t>
              </a:r>
            </a:p>
          </p:txBody>
        </p:sp>
        <p:sp>
          <p:nvSpPr>
            <p:cNvPr id="79884" name="Rectangle 42">
              <a:extLst>
                <a:ext uri="{FF2B5EF4-FFF2-40B4-BE49-F238E27FC236}">
                  <a16:creationId xmlns:a16="http://schemas.microsoft.com/office/drawing/2014/main" id="{629C57D5-8BEE-EBAC-944C-1C0946147217}"/>
                </a:ext>
              </a:extLst>
            </p:cNvPr>
            <p:cNvSpPr>
              <a:spLocks noChangeArrowheads="1"/>
            </p:cNvSpPr>
            <p:nvPr/>
          </p:nvSpPr>
          <p:spPr bwMode="auto">
            <a:xfrm>
              <a:off x="42672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P3</a:t>
              </a:r>
            </a:p>
          </p:txBody>
        </p:sp>
        <p:sp>
          <p:nvSpPr>
            <p:cNvPr id="79885" name="Rectangle 43">
              <a:extLst>
                <a:ext uri="{FF2B5EF4-FFF2-40B4-BE49-F238E27FC236}">
                  <a16:creationId xmlns:a16="http://schemas.microsoft.com/office/drawing/2014/main" id="{7A5078CE-F579-B75B-44D8-A5A494C615E4}"/>
                </a:ext>
              </a:extLst>
            </p:cNvPr>
            <p:cNvSpPr>
              <a:spLocks noChangeArrowheads="1"/>
            </p:cNvSpPr>
            <p:nvPr/>
          </p:nvSpPr>
          <p:spPr bwMode="auto">
            <a:xfrm>
              <a:off x="51816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P2</a:t>
              </a:r>
            </a:p>
          </p:txBody>
        </p:sp>
        <p:sp>
          <p:nvSpPr>
            <p:cNvPr id="79886" name="Rectangle 44">
              <a:extLst>
                <a:ext uri="{FF2B5EF4-FFF2-40B4-BE49-F238E27FC236}">
                  <a16:creationId xmlns:a16="http://schemas.microsoft.com/office/drawing/2014/main" id="{054DD68C-B4FB-2772-20B6-E1CE544B6898}"/>
                </a:ext>
              </a:extLst>
            </p:cNvPr>
            <p:cNvSpPr>
              <a:spLocks noChangeArrowheads="1"/>
            </p:cNvSpPr>
            <p:nvPr/>
          </p:nvSpPr>
          <p:spPr bwMode="auto">
            <a:xfrm>
              <a:off x="60960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P4</a:t>
              </a:r>
            </a:p>
          </p:txBody>
        </p:sp>
        <p:sp>
          <p:nvSpPr>
            <p:cNvPr id="79887" name="Rectangle 45">
              <a:extLst>
                <a:ext uri="{FF2B5EF4-FFF2-40B4-BE49-F238E27FC236}">
                  <a16:creationId xmlns:a16="http://schemas.microsoft.com/office/drawing/2014/main" id="{31C0AE3D-C270-CA04-CA81-875B3ACEEC6C}"/>
                </a:ext>
              </a:extLst>
            </p:cNvPr>
            <p:cNvSpPr>
              <a:spLocks noChangeArrowheads="1"/>
            </p:cNvSpPr>
            <p:nvPr/>
          </p:nvSpPr>
          <p:spPr bwMode="auto">
            <a:xfrm>
              <a:off x="70104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P1</a:t>
              </a:r>
            </a:p>
          </p:txBody>
        </p:sp>
        <p:sp>
          <p:nvSpPr>
            <p:cNvPr id="79888" name="Rectangle 46">
              <a:extLst>
                <a:ext uri="{FF2B5EF4-FFF2-40B4-BE49-F238E27FC236}">
                  <a16:creationId xmlns:a16="http://schemas.microsoft.com/office/drawing/2014/main" id="{710BA457-496B-E5A8-79AF-ED86907466E5}"/>
                </a:ext>
              </a:extLst>
            </p:cNvPr>
            <p:cNvSpPr>
              <a:spLocks noChangeArrowheads="1"/>
            </p:cNvSpPr>
            <p:nvPr/>
          </p:nvSpPr>
          <p:spPr bwMode="auto">
            <a:xfrm>
              <a:off x="79248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P4</a:t>
              </a:r>
            </a:p>
          </p:txBody>
        </p:sp>
        <p:sp>
          <p:nvSpPr>
            <p:cNvPr id="79889" name="Rectangle 47">
              <a:extLst>
                <a:ext uri="{FF2B5EF4-FFF2-40B4-BE49-F238E27FC236}">
                  <a16:creationId xmlns:a16="http://schemas.microsoft.com/office/drawing/2014/main" id="{4F4C28FE-0223-1639-CBEA-CB150B35025D}"/>
                </a:ext>
              </a:extLst>
            </p:cNvPr>
            <p:cNvSpPr>
              <a:spLocks noChangeArrowheads="1"/>
            </p:cNvSpPr>
            <p:nvPr/>
          </p:nvSpPr>
          <p:spPr bwMode="auto">
            <a:xfrm>
              <a:off x="88392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P1</a:t>
              </a:r>
            </a:p>
          </p:txBody>
        </p:sp>
        <p:sp>
          <p:nvSpPr>
            <p:cNvPr id="79890" name="Rectangle 48">
              <a:extLst>
                <a:ext uri="{FF2B5EF4-FFF2-40B4-BE49-F238E27FC236}">
                  <a16:creationId xmlns:a16="http://schemas.microsoft.com/office/drawing/2014/main" id="{7EA3639A-9667-04B2-CB18-F08D3A25F222}"/>
                </a:ext>
              </a:extLst>
            </p:cNvPr>
            <p:cNvSpPr>
              <a:spLocks noChangeArrowheads="1"/>
            </p:cNvSpPr>
            <p:nvPr/>
          </p:nvSpPr>
          <p:spPr bwMode="auto">
            <a:xfrm>
              <a:off x="12192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0</a:t>
              </a:r>
            </a:p>
          </p:txBody>
        </p:sp>
        <p:sp>
          <p:nvSpPr>
            <p:cNvPr id="79891" name="Rectangle 49">
              <a:extLst>
                <a:ext uri="{FF2B5EF4-FFF2-40B4-BE49-F238E27FC236}">
                  <a16:creationId xmlns:a16="http://schemas.microsoft.com/office/drawing/2014/main" id="{9041D964-D3F5-5EB1-8F11-40832D5D90DF}"/>
                </a:ext>
              </a:extLst>
            </p:cNvPr>
            <p:cNvSpPr>
              <a:spLocks noChangeArrowheads="1"/>
            </p:cNvSpPr>
            <p:nvPr/>
          </p:nvSpPr>
          <p:spPr bwMode="auto">
            <a:xfrm>
              <a:off x="21336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2</a:t>
              </a:r>
            </a:p>
          </p:txBody>
        </p:sp>
        <p:sp>
          <p:nvSpPr>
            <p:cNvPr id="79892" name="Rectangle 50">
              <a:extLst>
                <a:ext uri="{FF2B5EF4-FFF2-40B4-BE49-F238E27FC236}">
                  <a16:creationId xmlns:a16="http://schemas.microsoft.com/office/drawing/2014/main" id="{9534FC86-2010-1F92-763B-F8546EB5411E}"/>
                </a:ext>
              </a:extLst>
            </p:cNvPr>
            <p:cNvSpPr>
              <a:spLocks noChangeArrowheads="1"/>
            </p:cNvSpPr>
            <p:nvPr/>
          </p:nvSpPr>
          <p:spPr bwMode="auto">
            <a:xfrm>
              <a:off x="29464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4</a:t>
              </a:r>
            </a:p>
          </p:txBody>
        </p:sp>
        <p:sp>
          <p:nvSpPr>
            <p:cNvPr id="79893" name="Rectangle 51">
              <a:extLst>
                <a:ext uri="{FF2B5EF4-FFF2-40B4-BE49-F238E27FC236}">
                  <a16:creationId xmlns:a16="http://schemas.microsoft.com/office/drawing/2014/main" id="{2049D90D-F430-5D27-69E8-933C363098DD}"/>
                </a:ext>
              </a:extLst>
            </p:cNvPr>
            <p:cNvSpPr>
              <a:spLocks noChangeArrowheads="1"/>
            </p:cNvSpPr>
            <p:nvPr/>
          </p:nvSpPr>
          <p:spPr bwMode="auto">
            <a:xfrm>
              <a:off x="38608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6</a:t>
              </a:r>
            </a:p>
          </p:txBody>
        </p:sp>
        <p:sp>
          <p:nvSpPr>
            <p:cNvPr id="79894" name="Rectangle 52">
              <a:extLst>
                <a:ext uri="{FF2B5EF4-FFF2-40B4-BE49-F238E27FC236}">
                  <a16:creationId xmlns:a16="http://schemas.microsoft.com/office/drawing/2014/main" id="{69692C31-3B36-2225-A4E4-68BDCDE98793}"/>
                </a:ext>
              </a:extLst>
            </p:cNvPr>
            <p:cNvSpPr>
              <a:spLocks noChangeArrowheads="1"/>
            </p:cNvSpPr>
            <p:nvPr/>
          </p:nvSpPr>
          <p:spPr bwMode="auto">
            <a:xfrm>
              <a:off x="47752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7</a:t>
              </a:r>
            </a:p>
          </p:txBody>
        </p:sp>
        <p:sp>
          <p:nvSpPr>
            <p:cNvPr id="79895" name="Rectangle 53">
              <a:extLst>
                <a:ext uri="{FF2B5EF4-FFF2-40B4-BE49-F238E27FC236}">
                  <a16:creationId xmlns:a16="http://schemas.microsoft.com/office/drawing/2014/main" id="{3210A563-159F-6CEA-6BFF-AFDBA9FDBD5C}"/>
                </a:ext>
              </a:extLst>
            </p:cNvPr>
            <p:cNvSpPr>
              <a:spLocks noChangeArrowheads="1"/>
            </p:cNvSpPr>
            <p:nvPr/>
          </p:nvSpPr>
          <p:spPr bwMode="auto">
            <a:xfrm>
              <a:off x="57912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9</a:t>
              </a:r>
            </a:p>
          </p:txBody>
        </p:sp>
        <p:sp>
          <p:nvSpPr>
            <p:cNvPr id="79896" name="Rectangle 54">
              <a:extLst>
                <a:ext uri="{FF2B5EF4-FFF2-40B4-BE49-F238E27FC236}">
                  <a16:creationId xmlns:a16="http://schemas.microsoft.com/office/drawing/2014/main" id="{833045D8-9FBE-8301-10F5-1A2B5D6CA44A}"/>
                </a:ext>
              </a:extLst>
            </p:cNvPr>
            <p:cNvSpPr>
              <a:spLocks noChangeArrowheads="1"/>
            </p:cNvSpPr>
            <p:nvPr/>
          </p:nvSpPr>
          <p:spPr bwMode="auto">
            <a:xfrm>
              <a:off x="67056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11</a:t>
              </a:r>
            </a:p>
          </p:txBody>
        </p:sp>
        <p:sp>
          <p:nvSpPr>
            <p:cNvPr id="79897" name="Rectangle 55">
              <a:extLst>
                <a:ext uri="{FF2B5EF4-FFF2-40B4-BE49-F238E27FC236}">
                  <a16:creationId xmlns:a16="http://schemas.microsoft.com/office/drawing/2014/main" id="{2F47539A-391D-AB13-6081-16358B5D5112}"/>
                </a:ext>
              </a:extLst>
            </p:cNvPr>
            <p:cNvSpPr>
              <a:spLocks noChangeArrowheads="1"/>
            </p:cNvSpPr>
            <p:nvPr/>
          </p:nvSpPr>
          <p:spPr bwMode="auto">
            <a:xfrm>
              <a:off x="75184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13</a:t>
              </a:r>
            </a:p>
          </p:txBody>
        </p:sp>
        <p:sp>
          <p:nvSpPr>
            <p:cNvPr id="79898" name="Rectangle 56">
              <a:extLst>
                <a:ext uri="{FF2B5EF4-FFF2-40B4-BE49-F238E27FC236}">
                  <a16:creationId xmlns:a16="http://schemas.microsoft.com/office/drawing/2014/main" id="{BAB92558-0A33-6157-E950-330A51D56F1A}"/>
                </a:ext>
              </a:extLst>
            </p:cNvPr>
            <p:cNvSpPr>
              <a:spLocks noChangeArrowheads="1"/>
            </p:cNvSpPr>
            <p:nvPr/>
          </p:nvSpPr>
          <p:spPr bwMode="auto">
            <a:xfrm>
              <a:off x="84328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15</a:t>
              </a:r>
            </a:p>
          </p:txBody>
        </p:sp>
        <p:sp>
          <p:nvSpPr>
            <p:cNvPr id="79899" name="Rectangle 57">
              <a:extLst>
                <a:ext uri="{FF2B5EF4-FFF2-40B4-BE49-F238E27FC236}">
                  <a16:creationId xmlns:a16="http://schemas.microsoft.com/office/drawing/2014/main" id="{967DD7D5-5CEE-77A7-43E4-7E8483FC1DD2}"/>
                </a:ext>
              </a:extLst>
            </p:cNvPr>
            <p:cNvSpPr>
              <a:spLocks noChangeArrowheads="1"/>
            </p:cNvSpPr>
            <p:nvPr/>
          </p:nvSpPr>
          <p:spPr bwMode="auto">
            <a:xfrm>
              <a:off x="92456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16</a:t>
              </a:r>
            </a:p>
          </p:txBody>
        </p:sp>
      </p:grpSp>
      <p:sp>
        <p:nvSpPr>
          <p:cNvPr id="79879" name="Rectangle 27">
            <a:extLst>
              <a:ext uri="{FF2B5EF4-FFF2-40B4-BE49-F238E27FC236}">
                <a16:creationId xmlns:a16="http://schemas.microsoft.com/office/drawing/2014/main" id="{0A3FE797-2BA1-B5AD-314B-ACE54B9A4CD2}"/>
              </a:ext>
            </a:extLst>
          </p:cNvPr>
          <p:cNvSpPr>
            <a:spLocks noChangeArrowheads="1"/>
          </p:cNvSpPr>
          <p:nvPr/>
        </p:nvSpPr>
        <p:spPr bwMode="auto">
          <a:xfrm>
            <a:off x="1717675" y="717550"/>
            <a:ext cx="10207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dirty="0">
                <a:latin typeface="Times New Roman" panose="02020603050405020304" pitchFamily="18" charset="0"/>
                <a:cs typeface="Times New Roman" panose="02020603050405020304" pitchFamily="18" charset="0"/>
              </a:rPr>
              <a:t>Example:  Round Robin (By Default preemptive: Time Quantum 2)</a:t>
            </a:r>
          </a:p>
        </p:txBody>
      </p:sp>
      <p:pic>
        <p:nvPicPr>
          <p:cNvPr id="79880" name="Picture 6">
            <a:extLst>
              <a:ext uri="{FF2B5EF4-FFF2-40B4-BE49-F238E27FC236}">
                <a16:creationId xmlns:a16="http://schemas.microsoft.com/office/drawing/2014/main" id="{3D3DA498-8C39-5334-0880-F98F6081A1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475" y="219075"/>
            <a:ext cx="1270000"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8D84E0-F5DE-319D-CBBD-31931112A6B0}"/>
              </a:ext>
            </a:extLst>
          </p:cNvPr>
          <p:cNvSpPr>
            <a:spLocks noGrp="1"/>
          </p:cNvSpPr>
          <p:nvPr>
            <p:ph type="dt" sz="quarter" idx="10"/>
          </p:nvPr>
        </p:nvSpPr>
        <p:spPr/>
        <p:txBody>
          <a:bodyPr/>
          <a:lstStyle/>
          <a:p>
            <a:pPr>
              <a:defRPr/>
            </a:pPr>
            <a:fld id="{DB945BC1-5AF8-4D49-8C2E-93121B4A89E8}" type="datetime1">
              <a:rPr lang="en-US"/>
              <a:pPr>
                <a:defRPr/>
              </a:pPr>
              <a:t>8/5/2025</a:t>
            </a:fld>
            <a:endParaRPr lang="en-US"/>
          </a:p>
        </p:txBody>
      </p:sp>
      <p:sp>
        <p:nvSpPr>
          <p:cNvPr id="4" name="Footer Placeholder 3">
            <a:extLst>
              <a:ext uri="{FF2B5EF4-FFF2-40B4-BE49-F238E27FC236}">
                <a16:creationId xmlns:a16="http://schemas.microsoft.com/office/drawing/2014/main" id="{B01CA04A-D4B2-8551-9456-CA0579C51920}"/>
              </a:ext>
            </a:extLst>
          </p:cNvPr>
          <p:cNvSpPr>
            <a:spLocks noGrp="1"/>
          </p:cNvSpPr>
          <p:nvPr>
            <p:ph type="ftr" sz="quarter" idx="11"/>
          </p:nvPr>
        </p:nvSpPr>
        <p:spPr/>
        <p:txBody>
          <a:bodyPr/>
          <a:lstStyle/>
          <a:p>
            <a:pPr>
              <a:defRPr/>
            </a:pPr>
            <a:endParaRPr lang="en-US"/>
          </a:p>
        </p:txBody>
      </p:sp>
      <p:sp>
        <p:nvSpPr>
          <p:cNvPr id="80900" name="Slide Number Placeholder 4">
            <a:extLst>
              <a:ext uri="{FF2B5EF4-FFF2-40B4-BE49-F238E27FC236}">
                <a16:creationId xmlns:a16="http://schemas.microsoft.com/office/drawing/2014/main" id="{99B1F312-67F7-DD57-8548-94B8F905131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3105ECB-DCE0-4A84-A8DA-372B43979D8D}" type="slidenum">
              <a:rPr lang="en-US" altLang="en-US" sz="1000">
                <a:solidFill>
                  <a:srgbClr val="FFFFFF"/>
                </a:solidFill>
              </a:rPr>
              <a:pPr>
                <a:lnSpc>
                  <a:spcPct val="100000"/>
                </a:lnSpc>
                <a:spcBef>
                  <a:spcPct val="0"/>
                </a:spcBef>
                <a:buFontTx/>
                <a:buNone/>
              </a:pPr>
              <a:t>143</a:t>
            </a:fld>
            <a:endParaRPr lang="en-US" altLang="en-US" sz="1000">
              <a:solidFill>
                <a:srgbClr val="FFFFFF"/>
              </a:solidFill>
            </a:endParaRPr>
          </a:p>
        </p:txBody>
      </p:sp>
      <p:sp>
        <p:nvSpPr>
          <p:cNvPr id="80901" name="Rectangle 5">
            <a:extLst>
              <a:ext uri="{FF2B5EF4-FFF2-40B4-BE49-F238E27FC236}">
                <a16:creationId xmlns:a16="http://schemas.microsoft.com/office/drawing/2014/main" id="{0D5E8F3C-16B0-586F-0A8F-2C103E788058}"/>
              </a:ext>
            </a:extLst>
          </p:cNvPr>
          <p:cNvSpPr>
            <a:spLocks noChangeArrowheads="1"/>
          </p:cNvSpPr>
          <p:nvPr/>
        </p:nvSpPr>
        <p:spPr bwMode="auto">
          <a:xfrm>
            <a:off x="1331913" y="1812925"/>
            <a:ext cx="98536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a:latin typeface="Arial" panose="020B0604020202020204" pitchFamily="34" charset="0"/>
              </a:rPr>
              <a:t>		Process	 	Arrival Time 	Burst Time</a:t>
            </a:r>
          </a:p>
          <a:p>
            <a:pPr eaLnBrk="1" hangingPunct="1">
              <a:lnSpc>
                <a:spcPct val="100000"/>
              </a:lnSpc>
              <a:spcBef>
                <a:spcPct val="0"/>
              </a:spcBef>
              <a:buFontTx/>
              <a:buNone/>
            </a:pPr>
            <a:r>
              <a:rPr lang="en-US" altLang="en-US" sz="1800" b="1">
                <a:latin typeface="Arial" panose="020B0604020202020204" pitchFamily="34" charset="0"/>
              </a:rPr>
              <a:t>		     </a:t>
            </a:r>
            <a:r>
              <a:rPr lang="en-US" altLang="en-US" sz="1800" b="1" i="1">
                <a:latin typeface="Arial" panose="020B0604020202020204" pitchFamily="34" charset="0"/>
              </a:rPr>
              <a:t>P</a:t>
            </a:r>
            <a:r>
              <a:rPr lang="en-US" altLang="en-US" sz="1800" b="1" i="1" baseline="-25000">
                <a:latin typeface="Arial" panose="020B0604020202020204" pitchFamily="34" charset="0"/>
              </a:rPr>
              <a:t>1</a:t>
            </a:r>
            <a:r>
              <a:rPr lang="en-US" altLang="en-US" sz="1800" b="1">
                <a:latin typeface="Arial" panose="020B0604020202020204" pitchFamily="34" charset="0"/>
              </a:rPr>
              <a:t>		     0.0		      7</a:t>
            </a:r>
          </a:p>
          <a:p>
            <a:pPr eaLnBrk="1" hangingPunct="1">
              <a:lnSpc>
                <a:spcPct val="100000"/>
              </a:lnSpc>
              <a:spcBef>
                <a:spcPct val="0"/>
              </a:spcBef>
              <a:buFontTx/>
              <a:buNone/>
            </a:pPr>
            <a:r>
              <a:rPr lang="en-US" altLang="en-US" sz="1800" b="1">
                <a:latin typeface="Arial" panose="020B0604020202020204" pitchFamily="34" charset="0"/>
              </a:rPr>
              <a:t>		     </a:t>
            </a:r>
            <a:r>
              <a:rPr lang="en-US" altLang="en-US" sz="1800" b="1" i="1">
                <a:latin typeface="Arial" panose="020B0604020202020204" pitchFamily="34" charset="0"/>
              </a:rPr>
              <a:t>P</a:t>
            </a:r>
            <a:r>
              <a:rPr lang="en-US" altLang="en-US" sz="1800" b="1" i="1" baseline="-25000">
                <a:latin typeface="Arial" panose="020B0604020202020204" pitchFamily="34" charset="0"/>
              </a:rPr>
              <a:t>2		       </a:t>
            </a:r>
            <a:r>
              <a:rPr lang="en-US" altLang="en-US" sz="1800" b="1">
                <a:latin typeface="Arial" panose="020B0604020202020204" pitchFamily="34" charset="0"/>
              </a:rPr>
              <a:t>2.0		      4</a:t>
            </a:r>
          </a:p>
          <a:p>
            <a:pPr eaLnBrk="1" hangingPunct="1">
              <a:lnSpc>
                <a:spcPct val="100000"/>
              </a:lnSpc>
              <a:spcBef>
                <a:spcPct val="0"/>
              </a:spcBef>
              <a:buFontTx/>
              <a:buNone/>
            </a:pPr>
            <a:r>
              <a:rPr lang="en-US" altLang="en-US" sz="1800" b="1">
                <a:latin typeface="Arial" panose="020B0604020202020204" pitchFamily="34" charset="0"/>
              </a:rPr>
              <a:t>		     </a:t>
            </a:r>
            <a:r>
              <a:rPr lang="en-US" altLang="en-US" sz="1800" b="1" i="1">
                <a:latin typeface="Arial" panose="020B0604020202020204" pitchFamily="34" charset="0"/>
              </a:rPr>
              <a:t>P</a:t>
            </a:r>
            <a:r>
              <a:rPr lang="en-US" altLang="en-US" sz="1800" b="1" i="1" baseline="-25000">
                <a:latin typeface="Arial" panose="020B0604020202020204" pitchFamily="34" charset="0"/>
              </a:rPr>
              <a:t>3</a:t>
            </a:r>
            <a:r>
              <a:rPr lang="en-US" altLang="en-US" sz="1800" b="1">
                <a:latin typeface="Arial" panose="020B0604020202020204" pitchFamily="34" charset="0"/>
              </a:rPr>
              <a:t>		     4.0		      1</a:t>
            </a:r>
          </a:p>
          <a:p>
            <a:pPr eaLnBrk="1" hangingPunct="1">
              <a:lnSpc>
                <a:spcPct val="100000"/>
              </a:lnSpc>
              <a:spcBef>
                <a:spcPct val="0"/>
              </a:spcBef>
              <a:buFontTx/>
              <a:buNone/>
            </a:pPr>
            <a:r>
              <a:rPr lang="en-US" altLang="en-US" sz="1800" b="1">
                <a:latin typeface="Arial" panose="020B0604020202020204" pitchFamily="34" charset="0"/>
              </a:rPr>
              <a:t>		     </a:t>
            </a:r>
            <a:r>
              <a:rPr lang="en-US" altLang="en-US" sz="1800" b="1" i="1">
                <a:latin typeface="Arial" panose="020B0604020202020204" pitchFamily="34" charset="0"/>
              </a:rPr>
              <a:t>P</a:t>
            </a:r>
            <a:r>
              <a:rPr lang="en-US" altLang="en-US" sz="1800" b="1" i="1" baseline="-25000">
                <a:latin typeface="Arial" panose="020B0604020202020204" pitchFamily="34" charset="0"/>
              </a:rPr>
              <a:t>4</a:t>
            </a:r>
            <a:r>
              <a:rPr lang="en-US" altLang="en-US" sz="1800" b="1">
                <a:latin typeface="Arial" panose="020B0604020202020204" pitchFamily="34" charset="0"/>
              </a:rPr>
              <a:t>		     5.0	 	      4</a:t>
            </a:r>
          </a:p>
        </p:txBody>
      </p:sp>
      <p:sp>
        <p:nvSpPr>
          <p:cNvPr id="80902" name="Rectangle 6">
            <a:extLst>
              <a:ext uri="{FF2B5EF4-FFF2-40B4-BE49-F238E27FC236}">
                <a16:creationId xmlns:a16="http://schemas.microsoft.com/office/drawing/2014/main" id="{0CD346E0-EC04-1268-8023-F9135794E67F}"/>
              </a:ext>
            </a:extLst>
          </p:cNvPr>
          <p:cNvSpPr>
            <a:spLocks noChangeArrowheads="1"/>
          </p:cNvSpPr>
          <p:nvPr/>
        </p:nvSpPr>
        <p:spPr bwMode="auto">
          <a:xfrm>
            <a:off x="1616075" y="5084763"/>
            <a:ext cx="6096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Arial" panose="020B0604020202020204" pitchFamily="34" charset="0"/>
              </a:rPr>
              <a:t>Average waiting time = (9 + 3 + 2 +6)/4 =5</a:t>
            </a:r>
          </a:p>
          <a:p>
            <a:pPr eaLnBrk="1" hangingPunct="1">
              <a:lnSpc>
                <a:spcPct val="100000"/>
              </a:lnSpc>
              <a:spcBef>
                <a:spcPct val="0"/>
              </a:spcBef>
              <a:buFontTx/>
              <a:buNone/>
            </a:pPr>
            <a:r>
              <a:rPr lang="en-US" altLang="en-US" sz="1800">
                <a:latin typeface="Arial" panose="020B0604020202020204" pitchFamily="34" charset="0"/>
              </a:rPr>
              <a:t>Average turnaround time =(16+7+3+10)/4=9</a:t>
            </a:r>
          </a:p>
        </p:txBody>
      </p:sp>
      <p:grpSp>
        <p:nvGrpSpPr>
          <p:cNvPr id="80903" name="Group 7">
            <a:extLst>
              <a:ext uri="{FF2B5EF4-FFF2-40B4-BE49-F238E27FC236}">
                <a16:creationId xmlns:a16="http://schemas.microsoft.com/office/drawing/2014/main" id="{0A2906AF-7D79-A21D-8833-CCDA92193788}"/>
              </a:ext>
            </a:extLst>
          </p:cNvPr>
          <p:cNvGrpSpPr>
            <a:grpSpLocks/>
          </p:cNvGrpSpPr>
          <p:nvPr/>
        </p:nvGrpSpPr>
        <p:grpSpPr bwMode="auto">
          <a:xfrm>
            <a:off x="1006475" y="3571875"/>
            <a:ext cx="8737600" cy="1143000"/>
            <a:chOff x="1219200" y="4046952"/>
            <a:chExt cx="8737600" cy="1143000"/>
          </a:xfrm>
        </p:grpSpPr>
        <p:sp>
          <p:nvSpPr>
            <p:cNvPr id="80906" name="Rectangle 38">
              <a:extLst>
                <a:ext uri="{FF2B5EF4-FFF2-40B4-BE49-F238E27FC236}">
                  <a16:creationId xmlns:a16="http://schemas.microsoft.com/office/drawing/2014/main" id="{A20EF1ED-65F7-D038-3162-969F7CF63D71}"/>
                </a:ext>
              </a:extLst>
            </p:cNvPr>
            <p:cNvSpPr>
              <a:spLocks noChangeArrowheads="1"/>
            </p:cNvSpPr>
            <p:nvPr/>
          </p:nvSpPr>
          <p:spPr bwMode="auto">
            <a:xfrm>
              <a:off x="15240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P1</a:t>
              </a:r>
            </a:p>
          </p:txBody>
        </p:sp>
        <p:sp>
          <p:nvSpPr>
            <p:cNvPr id="80907" name="Rectangle 40">
              <a:extLst>
                <a:ext uri="{FF2B5EF4-FFF2-40B4-BE49-F238E27FC236}">
                  <a16:creationId xmlns:a16="http://schemas.microsoft.com/office/drawing/2014/main" id="{E22999D8-BD54-1689-20F7-E69E570372B4}"/>
                </a:ext>
              </a:extLst>
            </p:cNvPr>
            <p:cNvSpPr>
              <a:spLocks noChangeArrowheads="1"/>
            </p:cNvSpPr>
            <p:nvPr/>
          </p:nvSpPr>
          <p:spPr bwMode="auto">
            <a:xfrm>
              <a:off x="24384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P2</a:t>
              </a:r>
            </a:p>
          </p:txBody>
        </p:sp>
        <p:sp>
          <p:nvSpPr>
            <p:cNvPr id="80908" name="Rectangle 41">
              <a:extLst>
                <a:ext uri="{FF2B5EF4-FFF2-40B4-BE49-F238E27FC236}">
                  <a16:creationId xmlns:a16="http://schemas.microsoft.com/office/drawing/2014/main" id="{92CBD3AA-E770-008C-DAC7-16740DBDC961}"/>
                </a:ext>
              </a:extLst>
            </p:cNvPr>
            <p:cNvSpPr>
              <a:spLocks noChangeArrowheads="1"/>
            </p:cNvSpPr>
            <p:nvPr/>
          </p:nvSpPr>
          <p:spPr bwMode="auto">
            <a:xfrm>
              <a:off x="33528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P1</a:t>
              </a:r>
            </a:p>
          </p:txBody>
        </p:sp>
        <p:sp>
          <p:nvSpPr>
            <p:cNvPr id="80909" name="Rectangle 42">
              <a:extLst>
                <a:ext uri="{FF2B5EF4-FFF2-40B4-BE49-F238E27FC236}">
                  <a16:creationId xmlns:a16="http://schemas.microsoft.com/office/drawing/2014/main" id="{DB06D599-1816-6F55-6A36-CD91991645B8}"/>
                </a:ext>
              </a:extLst>
            </p:cNvPr>
            <p:cNvSpPr>
              <a:spLocks noChangeArrowheads="1"/>
            </p:cNvSpPr>
            <p:nvPr/>
          </p:nvSpPr>
          <p:spPr bwMode="auto">
            <a:xfrm>
              <a:off x="42672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P3</a:t>
              </a:r>
            </a:p>
          </p:txBody>
        </p:sp>
        <p:sp>
          <p:nvSpPr>
            <p:cNvPr id="80910" name="Rectangle 43">
              <a:extLst>
                <a:ext uri="{FF2B5EF4-FFF2-40B4-BE49-F238E27FC236}">
                  <a16:creationId xmlns:a16="http://schemas.microsoft.com/office/drawing/2014/main" id="{CDA205DB-2FCD-D1FB-0E4B-A4838B1D16B7}"/>
                </a:ext>
              </a:extLst>
            </p:cNvPr>
            <p:cNvSpPr>
              <a:spLocks noChangeArrowheads="1"/>
            </p:cNvSpPr>
            <p:nvPr/>
          </p:nvSpPr>
          <p:spPr bwMode="auto">
            <a:xfrm>
              <a:off x="51816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P2</a:t>
              </a:r>
            </a:p>
          </p:txBody>
        </p:sp>
        <p:sp>
          <p:nvSpPr>
            <p:cNvPr id="80911" name="Rectangle 44">
              <a:extLst>
                <a:ext uri="{FF2B5EF4-FFF2-40B4-BE49-F238E27FC236}">
                  <a16:creationId xmlns:a16="http://schemas.microsoft.com/office/drawing/2014/main" id="{FC35E6D1-F224-6B1D-5BB7-5BC303F61BA6}"/>
                </a:ext>
              </a:extLst>
            </p:cNvPr>
            <p:cNvSpPr>
              <a:spLocks noChangeArrowheads="1"/>
            </p:cNvSpPr>
            <p:nvPr/>
          </p:nvSpPr>
          <p:spPr bwMode="auto">
            <a:xfrm>
              <a:off x="60960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P4</a:t>
              </a:r>
            </a:p>
          </p:txBody>
        </p:sp>
        <p:sp>
          <p:nvSpPr>
            <p:cNvPr id="80912" name="Rectangle 45">
              <a:extLst>
                <a:ext uri="{FF2B5EF4-FFF2-40B4-BE49-F238E27FC236}">
                  <a16:creationId xmlns:a16="http://schemas.microsoft.com/office/drawing/2014/main" id="{9A63B20E-86C3-DBA2-4539-5F28795E837D}"/>
                </a:ext>
              </a:extLst>
            </p:cNvPr>
            <p:cNvSpPr>
              <a:spLocks noChangeArrowheads="1"/>
            </p:cNvSpPr>
            <p:nvPr/>
          </p:nvSpPr>
          <p:spPr bwMode="auto">
            <a:xfrm>
              <a:off x="70104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P1</a:t>
              </a:r>
            </a:p>
          </p:txBody>
        </p:sp>
        <p:sp>
          <p:nvSpPr>
            <p:cNvPr id="80913" name="Rectangle 46">
              <a:extLst>
                <a:ext uri="{FF2B5EF4-FFF2-40B4-BE49-F238E27FC236}">
                  <a16:creationId xmlns:a16="http://schemas.microsoft.com/office/drawing/2014/main" id="{4C712002-AA0D-1069-6BD9-7E61206ECB95}"/>
                </a:ext>
              </a:extLst>
            </p:cNvPr>
            <p:cNvSpPr>
              <a:spLocks noChangeArrowheads="1"/>
            </p:cNvSpPr>
            <p:nvPr/>
          </p:nvSpPr>
          <p:spPr bwMode="auto">
            <a:xfrm>
              <a:off x="79248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P4</a:t>
              </a:r>
            </a:p>
          </p:txBody>
        </p:sp>
        <p:sp>
          <p:nvSpPr>
            <p:cNvPr id="80914" name="Rectangle 47">
              <a:extLst>
                <a:ext uri="{FF2B5EF4-FFF2-40B4-BE49-F238E27FC236}">
                  <a16:creationId xmlns:a16="http://schemas.microsoft.com/office/drawing/2014/main" id="{8B72F5FE-E676-00F9-513A-240EC946BB95}"/>
                </a:ext>
              </a:extLst>
            </p:cNvPr>
            <p:cNvSpPr>
              <a:spLocks noChangeArrowheads="1"/>
            </p:cNvSpPr>
            <p:nvPr/>
          </p:nvSpPr>
          <p:spPr bwMode="auto">
            <a:xfrm>
              <a:off x="8839200" y="4046952"/>
              <a:ext cx="914400" cy="685800"/>
            </a:xfrm>
            <a:prstGeom prst="rect">
              <a:avLst/>
            </a:prstGeom>
            <a:solidFill>
              <a:srgbClr val="FFFFFF"/>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P1</a:t>
              </a:r>
            </a:p>
          </p:txBody>
        </p:sp>
        <p:sp>
          <p:nvSpPr>
            <p:cNvPr id="80915" name="Rectangle 48">
              <a:extLst>
                <a:ext uri="{FF2B5EF4-FFF2-40B4-BE49-F238E27FC236}">
                  <a16:creationId xmlns:a16="http://schemas.microsoft.com/office/drawing/2014/main" id="{D4441F3D-006C-0992-E4C7-59E06ACCF75D}"/>
                </a:ext>
              </a:extLst>
            </p:cNvPr>
            <p:cNvSpPr>
              <a:spLocks noChangeArrowheads="1"/>
            </p:cNvSpPr>
            <p:nvPr/>
          </p:nvSpPr>
          <p:spPr bwMode="auto">
            <a:xfrm>
              <a:off x="12192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0</a:t>
              </a:r>
            </a:p>
          </p:txBody>
        </p:sp>
        <p:sp>
          <p:nvSpPr>
            <p:cNvPr id="80916" name="Rectangle 49">
              <a:extLst>
                <a:ext uri="{FF2B5EF4-FFF2-40B4-BE49-F238E27FC236}">
                  <a16:creationId xmlns:a16="http://schemas.microsoft.com/office/drawing/2014/main" id="{44D57974-DB75-3ACD-7E9D-5F2E96288618}"/>
                </a:ext>
              </a:extLst>
            </p:cNvPr>
            <p:cNvSpPr>
              <a:spLocks noChangeArrowheads="1"/>
            </p:cNvSpPr>
            <p:nvPr/>
          </p:nvSpPr>
          <p:spPr bwMode="auto">
            <a:xfrm>
              <a:off x="21336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2</a:t>
              </a:r>
            </a:p>
          </p:txBody>
        </p:sp>
        <p:sp>
          <p:nvSpPr>
            <p:cNvPr id="80917" name="Rectangle 50">
              <a:extLst>
                <a:ext uri="{FF2B5EF4-FFF2-40B4-BE49-F238E27FC236}">
                  <a16:creationId xmlns:a16="http://schemas.microsoft.com/office/drawing/2014/main" id="{E469CC63-D74C-3AB0-610A-F2E206E6E5DD}"/>
                </a:ext>
              </a:extLst>
            </p:cNvPr>
            <p:cNvSpPr>
              <a:spLocks noChangeArrowheads="1"/>
            </p:cNvSpPr>
            <p:nvPr/>
          </p:nvSpPr>
          <p:spPr bwMode="auto">
            <a:xfrm>
              <a:off x="29464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4</a:t>
              </a:r>
            </a:p>
          </p:txBody>
        </p:sp>
        <p:sp>
          <p:nvSpPr>
            <p:cNvPr id="80918" name="Rectangle 51">
              <a:extLst>
                <a:ext uri="{FF2B5EF4-FFF2-40B4-BE49-F238E27FC236}">
                  <a16:creationId xmlns:a16="http://schemas.microsoft.com/office/drawing/2014/main" id="{FE80B3F7-993D-5ECB-65DA-D3732BB34863}"/>
                </a:ext>
              </a:extLst>
            </p:cNvPr>
            <p:cNvSpPr>
              <a:spLocks noChangeArrowheads="1"/>
            </p:cNvSpPr>
            <p:nvPr/>
          </p:nvSpPr>
          <p:spPr bwMode="auto">
            <a:xfrm>
              <a:off x="38608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6</a:t>
              </a:r>
            </a:p>
          </p:txBody>
        </p:sp>
        <p:sp>
          <p:nvSpPr>
            <p:cNvPr id="80919" name="Rectangle 52">
              <a:extLst>
                <a:ext uri="{FF2B5EF4-FFF2-40B4-BE49-F238E27FC236}">
                  <a16:creationId xmlns:a16="http://schemas.microsoft.com/office/drawing/2014/main" id="{0860891B-005F-0633-C00F-EC672977F2EA}"/>
                </a:ext>
              </a:extLst>
            </p:cNvPr>
            <p:cNvSpPr>
              <a:spLocks noChangeArrowheads="1"/>
            </p:cNvSpPr>
            <p:nvPr/>
          </p:nvSpPr>
          <p:spPr bwMode="auto">
            <a:xfrm>
              <a:off x="47752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7</a:t>
              </a:r>
            </a:p>
          </p:txBody>
        </p:sp>
        <p:sp>
          <p:nvSpPr>
            <p:cNvPr id="80920" name="Rectangle 53">
              <a:extLst>
                <a:ext uri="{FF2B5EF4-FFF2-40B4-BE49-F238E27FC236}">
                  <a16:creationId xmlns:a16="http://schemas.microsoft.com/office/drawing/2014/main" id="{3959DDE1-2B4B-92BC-A4B1-ABC3727AE41C}"/>
                </a:ext>
              </a:extLst>
            </p:cNvPr>
            <p:cNvSpPr>
              <a:spLocks noChangeArrowheads="1"/>
            </p:cNvSpPr>
            <p:nvPr/>
          </p:nvSpPr>
          <p:spPr bwMode="auto">
            <a:xfrm>
              <a:off x="57912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9</a:t>
              </a:r>
            </a:p>
          </p:txBody>
        </p:sp>
        <p:sp>
          <p:nvSpPr>
            <p:cNvPr id="80921" name="Rectangle 54">
              <a:extLst>
                <a:ext uri="{FF2B5EF4-FFF2-40B4-BE49-F238E27FC236}">
                  <a16:creationId xmlns:a16="http://schemas.microsoft.com/office/drawing/2014/main" id="{ECF8E59E-3703-62E0-6FBE-350380174831}"/>
                </a:ext>
              </a:extLst>
            </p:cNvPr>
            <p:cNvSpPr>
              <a:spLocks noChangeArrowheads="1"/>
            </p:cNvSpPr>
            <p:nvPr/>
          </p:nvSpPr>
          <p:spPr bwMode="auto">
            <a:xfrm>
              <a:off x="67056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11</a:t>
              </a:r>
            </a:p>
          </p:txBody>
        </p:sp>
        <p:sp>
          <p:nvSpPr>
            <p:cNvPr id="80922" name="Rectangle 55">
              <a:extLst>
                <a:ext uri="{FF2B5EF4-FFF2-40B4-BE49-F238E27FC236}">
                  <a16:creationId xmlns:a16="http://schemas.microsoft.com/office/drawing/2014/main" id="{C875218C-7394-FCE0-A13E-4040332850F1}"/>
                </a:ext>
              </a:extLst>
            </p:cNvPr>
            <p:cNvSpPr>
              <a:spLocks noChangeArrowheads="1"/>
            </p:cNvSpPr>
            <p:nvPr/>
          </p:nvSpPr>
          <p:spPr bwMode="auto">
            <a:xfrm>
              <a:off x="75184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13</a:t>
              </a:r>
            </a:p>
          </p:txBody>
        </p:sp>
        <p:sp>
          <p:nvSpPr>
            <p:cNvPr id="80923" name="Rectangle 56">
              <a:extLst>
                <a:ext uri="{FF2B5EF4-FFF2-40B4-BE49-F238E27FC236}">
                  <a16:creationId xmlns:a16="http://schemas.microsoft.com/office/drawing/2014/main" id="{59296CED-1E28-902F-7889-D5393E44E4FC}"/>
                </a:ext>
              </a:extLst>
            </p:cNvPr>
            <p:cNvSpPr>
              <a:spLocks noChangeArrowheads="1"/>
            </p:cNvSpPr>
            <p:nvPr/>
          </p:nvSpPr>
          <p:spPr bwMode="auto">
            <a:xfrm>
              <a:off x="84328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15</a:t>
              </a:r>
            </a:p>
          </p:txBody>
        </p:sp>
        <p:sp>
          <p:nvSpPr>
            <p:cNvPr id="80924" name="Rectangle 57">
              <a:extLst>
                <a:ext uri="{FF2B5EF4-FFF2-40B4-BE49-F238E27FC236}">
                  <a16:creationId xmlns:a16="http://schemas.microsoft.com/office/drawing/2014/main" id="{904BF5BF-3075-11EF-1454-03A189FFAD4F}"/>
                </a:ext>
              </a:extLst>
            </p:cNvPr>
            <p:cNvSpPr>
              <a:spLocks noChangeArrowheads="1"/>
            </p:cNvSpPr>
            <p:nvPr/>
          </p:nvSpPr>
          <p:spPr bwMode="auto">
            <a:xfrm>
              <a:off x="9245600" y="4808952"/>
              <a:ext cx="7112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a:latin typeface="Arial" panose="020B0604020202020204" pitchFamily="34" charset="0"/>
                </a:rPr>
                <a:t>16</a:t>
              </a:r>
            </a:p>
          </p:txBody>
        </p:sp>
      </p:grpSp>
      <p:sp>
        <p:nvSpPr>
          <p:cNvPr id="80904" name="Rectangle 27">
            <a:extLst>
              <a:ext uri="{FF2B5EF4-FFF2-40B4-BE49-F238E27FC236}">
                <a16:creationId xmlns:a16="http://schemas.microsoft.com/office/drawing/2014/main" id="{7C5558BF-9844-955A-1BCF-E2A2FB449924}"/>
              </a:ext>
            </a:extLst>
          </p:cNvPr>
          <p:cNvSpPr>
            <a:spLocks noChangeArrowheads="1"/>
          </p:cNvSpPr>
          <p:nvPr/>
        </p:nvSpPr>
        <p:spPr bwMode="auto">
          <a:xfrm>
            <a:off x="1717675" y="1077913"/>
            <a:ext cx="10118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a:latin typeface="Times New Roman" panose="02020603050405020304" pitchFamily="18" charset="0"/>
                <a:cs typeface="Times New Roman" panose="02020603050405020304" pitchFamily="18" charset="0"/>
              </a:rPr>
              <a:t>Example:  Round Robin (By Default preemptive: Time Quantum 2)</a:t>
            </a:r>
          </a:p>
        </p:txBody>
      </p:sp>
      <p:pic>
        <p:nvPicPr>
          <p:cNvPr id="80905" name="Picture 6">
            <a:extLst>
              <a:ext uri="{FF2B5EF4-FFF2-40B4-BE49-F238E27FC236}">
                <a16:creationId xmlns:a16="http://schemas.microsoft.com/office/drawing/2014/main" id="{8CE642F5-7332-98F7-B470-2FAAD09909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9"/>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400" b="1" i="0" u="none">
                <a:solidFill>
                  <a:schemeClr val="dk1"/>
                </a:solidFill>
                <a:latin typeface="Calibri"/>
                <a:ea typeface="Calibri"/>
                <a:cs typeface="Calibri"/>
                <a:sym typeface="Calibri"/>
              </a:rPr>
              <a:t>Round Robin Ex 2      (Q=4)</a:t>
            </a:r>
            <a:endParaRPr/>
          </a:p>
        </p:txBody>
      </p:sp>
      <p:sp>
        <p:nvSpPr>
          <p:cNvPr id="889" name="Google Shape;889;p49"/>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90" name="Google Shape;890;p49"/>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1" name="Google Shape;891;p4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144</a:t>
            </a:fld>
            <a:endParaRPr sz="1400" b="0" i="0" u="none" strike="noStrike" cap="none">
              <a:solidFill>
                <a:srgbClr val="000000"/>
              </a:solidFill>
              <a:latin typeface="Arial"/>
              <a:ea typeface="Arial"/>
              <a:cs typeface="Arial"/>
              <a:sym typeface="Arial"/>
            </a:endParaRPr>
          </a:p>
        </p:txBody>
      </p:sp>
      <p:graphicFrame>
        <p:nvGraphicFramePr>
          <p:cNvPr id="892" name="Google Shape;892;p49"/>
          <p:cNvGraphicFramePr/>
          <p:nvPr>
            <p:extLst>
              <p:ext uri="{D42A27DB-BD31-4B8C-83A1-F6EECF244321}">
                <p14:modId xmlns:p14="http://schemas.microsoft.com/office/powerpoint/2010/main" val="2295781226"/>
              </p:ext>
            </p:extLst>
          </p:nvPr>
        </p:nvGraphicFramePr>
        <p:xfrm>
          <a:off x="1347020" y="1944687"/>
          <a:ext cx="8252568" cy="3270200"/>
        </p:xfrm>
        <a:graphic>
          <a:graphicData uri="http://schemas.openxmlformats.org/drawingml/2006/table">
            <a:tbl>
              <a:tblPr>
                <a:noFill/>
              </a:tblPr>
              <a:tblGrid>
                <a:gridCol w="937273">
                  <a:extLst>
                    <a:ext uri="{9D8B030D-6E8A-4147-A177-3AD203B41FA5}">
                      <a16:colId xmlns:a16="http://schemas.microsoft.com/office/drawing/2014/main" val="20000"/>
                    </a:ext>
                  </a:extLst>
                </a:gridCol>
                <a:gridCol w="1464055">
                  <a:extLst>
                    <a:ext uri="{9D8B030D-6E8A-4147-A177-3AD203B41FA5}">
                      <a16:colId xmlns:a16="http://schemas.microsoft.com/office/drawing/2014/main" val="20001"/>
                    </a:ext>
                  </a:extLst>
                </a:gridCol>
                <a:gridCol w="1462395">
                  <a:extLst>
                    <a:ext uri="{9D8B030D-6E8A-4147-A177-3AD203B41FA5}">
                      <a16:colId xmlns:a16="http://schemas.microsoft.com/office/drawing/2014/main" val="20002"/>
                    </a:ext>
                  </a:extLst>
                </a:gridCol>
                <a:gridCol w="1462395">
                  <a:extLst>
                    <a:ext uri="{9D8B030D-6E8A-4147-A177-3AD203B41FA5}">
                      <a16:colId xmlns:a16="http://schemas.microsoft.com/office/drawing/2014/main" val="20003"/>
                    </a:ext>
                  </a:extLst>
                </a:gridCol>
                <a:gridCol w="1462395">
                  <a:extLst>
                    <a:ext uri="{9D8B030D-6E8A-4147-A177-3AD203B41FA5}">
                      <a16:colId xmlns:a16="http://schemas.microsoft.com/office/drawing/2014/main" val="20004"/>
                    </a:ext>
                  </a:extLst>
                </a:gridCol>
                <a:gridCol w="1464055">
                  <a:extLst>
                    <a:ext uri="{9D8B030D-6E8A-4147-A177-3AD203B41FA5}">
                      <a16:colId xmlns:a16="http://schemas.microsoft.com/office/drawing/2014/main" val="20005"/>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Process</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P1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0</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2</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4</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4</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6</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5</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2</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g278c7c0a67d_0_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400" b="1" i="0" u="none">
                <a:solidFill>
                  <a:schemeClr val="dk1"/>
                </a:solidFill>
                <a:latin typeface="Calibri"/>
                <a:ea typeface="Calibri"/>
                <a:cs typeface="Calibri"/>
                <a:sym typeface="Calibri"/>
              </a:rPr>
              <a:t>Round Robin Ex 2      (Q=4)</a:t>
            </a:r>
            <a:endParaRPr/>
          </a:p>
        </p:txBody>
      </p:sp>
      <p:sp>
        <p:nvSpPr>
          <p:cNvPr id="898" name="Google Shape;898;g278c7c0a67d_0_8"/>
          <p:cNvSpPr txBox="1"/>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99" name="Google Shape;899;g278c7c0a67d_0_8"/>
          <p:cNvSpPr txBox="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0" name="Google Shape;900;g278c7c0a67d_0_8"/>
          <p:cNvSpPr txBox="1"/>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145</a:t>
            </a:fld>
            <a:endParaRPr sz="1400" b="0" i="0" u="none" strike="noStrike" cap="none">
              <a:solidFill>
                <a:srgbClr val="000000"/>
              </a:solidFill>
              <a:latin typeface="Arial"/>
              <a:ea typeface="Arial"/>
              <a:cs typeface="Arial"/>
              <a:sym typeface="Arial"/>
            </a:endParaRPr>
          </a:p>
        </p:txBody>
      </p:sp>
      <p:graphicFrame>
        <p:nvGraphicFramePr>
          <p:cNvPr id="901" name="Google Shape;901;g278c7c0a67d_0_8"/>
          <p:cNvGraphicFramePr/>
          <p:nvPr>
            <p:extLst>
              <p:ext uri="{D42A27DB-BD31-4B8C-83A1-F6EECF244321}">
                <p14:modId xmlns:p14="http://schemas.microsoft.com/office/powerpoint/2010/main" val="2003584373"/>
              </p:ext>
            </p:extLst>
          </p:nvPr>
        </p:nvGraphicFramePr>
        <p:xfrm>
          <a:off x="1271587" y="1944687"/>
          <a:ext cx="8328000" cy="3270200"/>
        </p:xfrm>
        <a:graphic>
          <a:graphicData uri="http://schemas.openxmlformats.org/drawingml/2006/table">
            <a:tbl>
              <a:tblPr>
                <a:noFill/>
              </a:tblPr>
              <a:tblGrid>
                <a:gridCol w="1387475">
                  <a:extLst>
                    <a:ext uri="{9D8B030D-6E8A-4147-A177-3AD203B41FA5}">
                      <a16:colId xmlns:a16="http://schemas.microsoft.com/office/drawing/2014/main" val="20000"/>
                    </a:ext>
                  </a:extLst>
                </a:gridCol>
                <a:gridCol w="138905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1387475">
                  <a:extLst>
                    <a:ext uri="{9D8B030D-6E8A-4147-A177-3AD203B41FA5}">
                      <a16:colId xmlns:a16="http://schemas.microsoft.com/office/drawing/2014/main" val="20004"/>
                    </a:ext>
                  </a:extLst>
                </a:gridCol>
                <a:gridCol w="1389050">
                  <a:extLst>
                    <a:ext uri="{9D8B030D-6E8A-4147-A177-3AD203B41FA5}">
                      <a16:colId xmlns:a16="http://schemas.microsoft.com/office/drawing/2014/main" val="20005"/>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Process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9</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11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9</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50"/>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400" b="1" i="0" u="none">
                <a:solidFill>
                  <a:schemeClr val="dk1"/>
                </a:solidFill>
                <a:latin typeface="Calibri"/>
                <a:ea typeface="Calibri"/>
                <a:cs typeface="Calibri"/>
                <a:sym typeface="Calibri"/>
              </a:rPr>
              <a:t>Round Robin Ex 2      (Q=1)</a:t>
            </a:r>
            <a:endParaRPr/>
          </a:p>
        </p:txBody>
      </p:sp>
      <p:sp>
        <p:nvSpPr>
          <p:cNvPr id="907" name="Google Shape;907;p50"/>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908" name="Google Shape;908;p50"/>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9" name="Google Shape;909;p5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146</a:t>
            </a:fld>
            <a:endParaRPr sz="1400" b="0" i="0" u="none" strike="noStrike" cap="none">
              <a:solidFill>
                <a:srgbClr val="000000"/>
              </a:solidFill>
              <a:latin typeface="Arial"/>
              <a:ea typeface="Arial"/>
              <a:cs typeface="Arial"/>
              <a:sym typeface="Arial"/>
            </a:endParaRPr>
          </a:p>
        </p:txBody>
      </p:sp>
      <p:graphicFrame>
        <p:nvGraphicFramePr>
          <p:cNvPr id="910" name="Google Shape;910;p50"/>
          <p:cNvGraphicFramePr/>
          <p:nvPr/>
        </p:nvGraphicFramePr>
        <p:xfrm>
          <a:off x="1271587" y="1944687"/>
          <a:ext cx="8328000" cy="3270200"/>
        </p:xfrm>
        <a:graphic>
          <a:graphicData uri="http://schemas.openxmlformats.org/drawingml/2006/table">
            <a:tbl>
              <a:tblPr>
                <a:noFill/>
              </a:tblPr>
              <a:tblGrid>
                <a:gridCol w="1387475">
                  <a:extLst>
                    <a:ext uri="{9D8B030D-6E8A-4147-A177-3AD203B41FA5}">
                      <a16:colId xmlns:a16="http://schemas.microsoft.com/office/drawing/2014/main" val="20000"/>
                    </a:ext>
                  </a:extLst>
                </a:gridCol>
                <a:gridCol w="138905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1387475">
                  <a:extLst>
                    <a:ext uri="{9D8B030D-6E8A-4147-A177-3AD203B41FA5}">
                      <a16:colId xmlns:a16="http://schemas.microsoft.com/office/drawing/2014/main" val="20004"/>
                    </a:ext>
                  </a:extLst>
                </a:gridCol>
                <a:gridCol w="1389050">
                  <a:extLst>
                    <a:ext uri="{9D8B030D-6E8A-4147-A177-3AD203B41FA5}">
                      <a16:colId xmlns:a16="http://schemas.microsoft.com/office/drawing/2014/main" val="20005"/>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Process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278c7c0a67d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400" b="1" i="0" u="none">
                <a:solidFill>
                  <a:schemeClr val="dk1"/>
                </a:solidFill>
                <a:latin typeface="Calibri"/>
                <a:ea typeface="Calibri"/>
                <a:cs typeface="Calibri"/>
                <a:sym typeface="Calibri"/>
              </a:rPr>
              <a:t>Round Robin Ex 2      (Q=1)</a:t>
            </a:r>
            <a:endParaRPr/>
          </a:p>
        </p:txBody>
      </p:sp>
      <p:sp>
        <p:nvSpPr>
          <p:cNvPr id="916" name="Google Shape;916;g278c7c0a67d_0_0"/>
          <p:cNvSpPr txBox="1"/>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917" name="Google Shape;917;g278c7c0a67d_0_0"/>
          <p:cNvSpPr txBox="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8" name="Google Shape;918;g278c7c0a67d_0_0"/>
          <p:cNvSpPr txBox="1"/>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147</a:t>
            </a:fld>
            <a:endParaRPr sz="1400" b="0" i="0" u="none" strike="noStrike" cap="none">
              <a:solidFill>
                <a:srgbClr val="000000"/>
              </a:solidFill>
              <a:latin typeface="Arial"/>
              <a:ea typeface="Arial"/>
              <a:cs typeface="Arial"/>
              <a:sym typeface="Arial"/>
            </a:endParaRPr>
          </a:p>
        </p:txBody>
      </p:sp>
      <p:graphicFrame>
        <p:nvGraphicFramePr>
          <p:cNvPr id="919" name="Google Shape;919;g278c7c0a67d_0_0"/>
          <p:cNvGraphicFramePr/>
          <p:nvPr/>
        </p:nvGraphicFramePr>
        <p:xfrm>
          <a:off x="1271587" y="1944687"/>
          <a:ext cx="8328000" cy="3270200"/>
        </p:xfrm>
        <a:graphic>
          <a:graphicData uri="http://schemas.openxmlformats.org/drawingml/2006/table">
            <a:tbl>
              <a:tblPr>
                <a:noFill/>
              </a:tblPr>
              <a:tblGrid>
                <a:gridCol w="1387475">
                  <a:extLst>
                    <a:ext uri="{9D8B030D-6E8A-4147-A177-3AD203B41FA5}">
                      <a16:colId xmlns:a16="http://schemas.microsoft.com/office/drawing/2014/main" val="20000"/>
                    </a:ext>
                  </a:extLst>
                </a:gridCol>
                <a:gridCol w="138905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1387475">
                  <a:extLst>
                    <a:ext uri="{9D8B030D-6E8A-4147-A177-3AD203B41FA5}">
                      <a16:colId xmlns:a16="http://schemas.microsoft.com/office/drawing/2014/main" val="20004"/>
                    </a:ext>
                  </a:extLst>
                </a:gridCol>
                <a:gridCol w="1389050">
                  <a:extLst>
                    <a:ext uri="{9D8B030D-6E8A-4147-A177-3AD203B41FA5}">
                      <a16:colId xmlns:a16="http://schemas.microsoft.com/office/drawing/2014/main" val="20005"/>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Process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51"/>
          <p:cNvSpPr txBox="1"/>
          <p:nvPr/>
        </p:nvSpPr>
        <p:spPr>
          <a:xfrm>
            <a:off x="1665287" y="550862"/>
            <a:ext cx="6537325" cy="968375"/>
          </a:xfrm>
          <a:prstGeom prst="rect">
            <a:avLst/>
          </a:prstGeom>
          <a:noFill/>
          <a:ln>
            <a:noFill/>
          </a:ln>
        </p:spPr>
        <p:txBody>
          <a:bodyPr spcFirstLastPara="1" wrap="square" lIns="91425" tIns="45700" rIns="91425" bIns="45700" anchor="b" anchorCtr="0">
            <a:noAutofit/>
          </a:bodyPr>
          <a:lstStyle/>
          <a:p>
            <a:pPr marL="0" marR="0" lvl="0" indent="0" algn="l" rtl="0">
              <a:lnSpc>
                <a:spcPct val="110000"/>
              </a:lnSpc>
              <a:spcBef>
                <a:spcPts val="0"/>
              </a:spcBef>
              <a:spcAft>
                <a:spcPts val="0"/>
              </a:spcAft>
              <a:buClr>
                <a:srgbClr val="000000"/>
              </a:buClr>
              <a:buSzPts val="3600"/>
              <a:buFont typeface="Times New Roman"/>
              <a:buNone/>
            </a:pPr>
            <a:r>
              <a:rPr lang="en-US" sz="3600" b="1" i="0" u="none" strike="noStrike" cap="none">
                <a:solidFill>
                  <a:srgbClr val="000000"/>
                </a:solidFill>
                <a:latin typeface="Times New Roman"/>
                <a:ea typeface="Times New Roman"/>
                <a:cs typeface="Times New Roman"/>
                <a:sym typeface="Times New Roman"/>
              </a:rPr>
              <a:t>References</a:t>
            </a:r>
            <a:endParaRPr sz="1400" b="0" i="0" u="none" strike="noStrike" cap="none">
              <a:solidFill>
                <a:srgbClr val="000000"/>
              </a:solidFill>
              <a:latin typeface="Arial"/>
              <a:ea typeface="Arial"/>
              <a:cs typeface="Arial"/>
              <a:sym typeface="Arial"/>
            </a:endParaRPr>
          </a:p>
        </p:txBody>
      </p:sp>
      <p:sp>
        <p:nvSpPr>
          <p:cNvPr id="927" name="Google Shape;927;p51"/>
          <p:cNvSpPr txBox="1"/>
          <p:nvPr/>
        </p:nvSpPr>
        <p:spPr>
          <a:xfrm>
            <a:off x="1190625" y="2143125"/>
            <a:ext cx="10021887" cy="3070225"/>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rgbClr val="00B050"/>
              </a:buClr>
              <a:buSzPts val="2400"/>
              <a:buFont typeface="Calibri"/>
              <a:buChar char=" "/>
            </a:pPr>
            <a:r>
              <a:rPr lang="en-US" sz="2400" b="0" i="0" u="none" strike="noStrike" cap="none">
                <a:solidFill>
                  <a:srgbClr val="00B050"/>
                </a:solidFill>
                <a:latin typeface="Times New Roman"/>
                <a:ea typeface="Times New Roman"/>
                <a:cs typeface="Times New Roman"/>
                <a:sym typeface="Times New Roman"/>
              </a:rPr>
              <a:t> </a:t>
            </a:r>
            <a:r>
              <a:rPr lang="en-US" sz="2400" b="0" i="0" u="none" strike="noStrike" cap="none">
                <a:solidFill>
                  <a:srgbClr val="404040"/>
                </a:solidFill>
                <a:latin typeface="Times New Roman"/>
                <a:ea typeface="Times New Roman"/>
                <a:cs typeface="Times New Roman"/>
                <a:sym typeface="Times New Roman"/>
              </a:rPr>
              <a:t>1. William Stallings, Operating System: Internals and Design Principles,    Prentice Hall, ISBN-10: 0-13-380591-3, ISBN-13: 978-0-13-380591-8, 8th Edition</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0"/>
              </a:spcBef>
              <a:spcAft>
                <a:spcPts val="0"/>
              </a:spcAft>
              <a:buClr>
                <a:srgbClr val="404040"/>
              </a:buClr>
              <a:buSzPts val="2400"/>
              <a:buFont typeface="Calibri"/>
              <a:buChar char=" "/>
            </a:pPr>
            <a:r>
              <a:rPr lang="en-US" sz="2400" b="0" i="0" u="none" strike="noStrike" cap="none">
                <a:solidFill>
                  <a:srgbClr val="404040"/>
                </a:solidFill>
                <a:latin typeface="Times New Roman"/>
                <a:ea typeface="Times New Roman"/>
                <a:cs typeface="Times New Roman"/>
                <a:sym typeface="Times New Roman"/>
              </a:rPr>
              <a:t>2. Abraham Silberschatz, Peter Baer Galvin and Greg Gagne, Operating System Concepts, WILEY,ISBN 978-1-118-06333-0, 9th Edition</a:t>
            </a:r>
            <a:endParaRPr sz="1400" b="0" i="0" u="none" strike="noStrike" cap="none">
              <a:solidFill>
                <a:srgbClr val="000000"/>
              </a:solidFill>
              <a:latin typeface="Arial"/>
              <a:ea typeface="Arial"/>
              <a:cs typeface="Arial"/>
              <a:sym typeface="Arial"/>
            </a:endParaRPr>
          </a:p>
        </p:txBody>
      </p:sp>
      <p:sp>
        <p:nvSpPr>
          <p:cNvPr id="928" name="Google Shape;928;p51"/>
          <p:cNvSpPr txBox="1"/>
          <p:nvPr/>
        </p:nvSpPr>
        <p:spPr>
          <a:xfrm>
            <a:off x="762000" y="6459537"/>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Times New Roman"/>
              <a:buNone/>
            </a:pPr>
            <a:r>
              <a:rPr lang="en-US" sz="1000" b="1" i="0" u="none" strike="noStrike" cap="none">
                <a:solidFill>
                  <a:srgbClr val="000000"/>
                </a:solidFill>
                <a:latin typeface="Times New Roman"/>
                <a:ea typeface="Times New Roman"/>
                <a:cs typeface="Times New Roman"/>
                <a:sym typeface="Times New Roman"/>
              </a:rPr>
              <a:t>21/02/19		</a:t>
            </a:r>
            <a:endParaRPr sz="1400" b="0" i="0" u="none" strike="noStrike" cap="none">
              <a:solidFill>
                <a:srgbClr val="000000"/>
              </a:solidFill>
              <a:latin typeface="Arial"/>
              <a:ea typeface="Arial"/>
              <a:cs typeface="Arial"/>
              <a:sym typeface="Arial"/>
            </a:endParaRPr>
          </a:p>
        </p:txBody>
      </p:sp>
      <p:sp>
        <p:nvSpPr>
          <p:cNvPr id="929" name="Google Shape;929;p51"/>
          <p:cNvSpPr txBox="1"/>
          <p:nvPr/>
        </p:nvSpPr>
        <p:spPr>
          <a:xfrm>
            <a:off x="3686175" y="6459537"/>
            <a:ext cx="4822825"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Times New Roman"/>
              <a:buNone/>
            </a:pPr>
            <a:r>
              <a:rPr lang="en-US" sz="1000" b="1" i="0" u="none" strike="noStrike" cap="none">
                <a:solidFill>
                  <a:srgbClr val="000000"/>
                </a:solidFill>
                <a:latin typeface="Times New Roman"/>
                <a:ea typeface="Times New Roman"/>
                <a:cs typeface="Times New Roman"/>
                <a:sym typeface="Times New Roman"/>
              </a:rPr>
              <a:t>Operating system</a:t>
            </a:r>
            <a:endParaRPr sz="1400" b="0" i="0" u="none" strike="noStrike" cap="none">
              <a:solidFill>
                <a:srgbClr val="000000"/>
              </a:solidFill>
              <a:latin typeface="Arial"/>
              <a:ea typeface="Arial"/>
              <a:cs typeface="Arial"/>
              <a:sym typeface="Arial"/>
            </a:endParaRPr>
          </a:p>
        </p:txBody>
      </p:sp>
      <p:sp>
        <p:nvSpPr>
          <p:cNvPr id="930" name="Google Shape;930;p51"/>
          <p:cNvSpPr txBox="1"/>
          <p:nvPr/>
        </p:nvSpPr>
        <p:spPr>
          <a:xfrm>
            <a:off x="9899650" y="6459537"/>
            <a:ext cx="131286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148</a:t>
            </a:fld>
            <a:endParaRPr sz="1400" b="0" i="0" u="none" strike="noStrike" cap="none">
              <a:solidFill>
                <a:srgbClr val="000000"/>
              </a:solidFill>
              <a:latin typeface="Arial"/>
              <a:ea typeface="Arial"/>
              <a:cs typeface="Arial"/>
              <a:sym typeface="Arial"/>
            </a:endParaRPr>
          </a:p>
        </p:txBody>
      </p:sp>
      <p:pic>
        <p:nvPicPr>
          <p:cNvPr id="931" name="Google Shape;931;p51"/>
          <p:cNvPicPr preferRelativeResize="0"/>
          <p:nvPr/>
        </p:nvPicPr>
        <p:blipFill rotWithShape="1">
          <a:blip r:embed="rId3">
            <a:alphaModFix/>
          </a:blip>
          <a:srcRect/>
          <a:stretch/>
        </p:blipFill>
        <p:spPr>
          <a:xfrm>
            <a:off x="195262" y="287337"/>
            <a:ext cx="1270000" cy="1147762"/>
          </a:xfrm>
          <a:prstGeom prst="rect">
            <a:avLst/>
          </a:prstGeom>
          <a:noFill/>
          <a:ln>
            <a:noFill/>
          </a:ln>
        </p:spPr>
      </p:pic>
      <p:sp>
        <p:nvSpPr>
          <p:cNvPr id="932" name="Google Shape;932;p51"/>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933" name="Google Shape;933;p51"/>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4" name="Google Shape;934;p5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148</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887">
          <a:extLst>
            <a:ext uri="{FF2B5EF4-FFF2-40B4-BE49-F238E27FC236}">
              <a16:creationId xmlns:a16="http://schemas.microsoft.com/office/drawing/2014/main" id="{BCD58627-FAA9-1D3D-38D9-1AADC379BB96}"/>
            </a:ext>
          </a:extLst>
        </p:cNvPr>
        <p:cNvGrpSpPr/>
        <p:nvPr/>
      </p:nvGrpSpPr>
      <p:grpSpPr>
        <a:xfrm>
          <a:off x="0" y="0"/>
          <a:ext cx="0" cy="0"/>
          <a:chOff x="0" y="0"/>
          <a:chExt cx="0" cy="0"/>
        </a:xfrm>
      </p:grpSpPr>
      <p:sp>
        <p:nvSpPr>
          <p:cNvPr id="888" name="Google Shape;888;p49">
            <a:extLst>
              <a:ext uri="{FF2B5EF4-FFF2-40B4-BE49-F238E27FC236}">
                <a16:creationId xmlns:a16="http://schemas.microsoft.com/office/drawing/2014/main" id="{EB19D456-4CAE-FFC9-0624-4CB3C6F3460C}"/>
              </a:ext>
            </a:extLst>
          </p:cNvPr>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lvl="0">
              <a:buClr>
                <a:schemeClr val="dk1"/>
              </a:buClr>
              <a:buSzPts val="4400"/>
            </a:pPr>
            <a:r>
              <a:rPr lang="en-US" sz="4400" b="1" i="0" u="none" dirty="0">
                <a:solidFill>
                  <a:schemeClr val="dk1"/>
                </a:solidFill>
                <a:latin typeface="Calibri"/>
                <a:ea typeface="Calibri"/>
                <a:cs typeface="Calibri"/>
                <a:sym typeface="Calibri"/>
              </a:rPr>
              <a:t>SJF - </a:t>
            </a:r>
            <a:r>
              <a:rPr lang="en-US" altLang="en-US" b="1" dirty="0">
                <a:latin typeface="Times New Roman" panose="02020603050405020304" pitchFamily="18" charset="0"/>
                <a:cs typeface="Times New Roman" panose="02020603050405020304" pitchFamily="18" charset="0"/>
              </a:rPr>
              <a:t>preemptive</a:t>
            </a:r>
            <a:endParaRPr b="1" dirty="0"/>
          </a:p>
        </p:txBody>
      </p:sp>
      <p:sp>
        <p:nvSpPr>
          <p:cNvPr id="889" name="Google Shape;889;p49">
            <a:extLst>
              <a:ext uri="{FF2B5EF4-FFF2-40B4-BE49-F238E27FC236}">
                <a16:creationId xmlns:a16="http://schemas.microsoft.com/office/drawing/2014/main" id="{984AB163-9455-0834-6930-5D25891F004E}"/>
              </a:ext>
            </a:extLst>
          </p:cNvPr>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90" name="Google Shape;890;p49">
            <a:extLst>
              <a:ext uri="{FF2B5EF4-FFF2-40B4-BE49-F238E27FC236}">
                <a16:creationId xmlns:a16="http://schemas.microsoft.com/office/drawing/2014/main" id="{5AE4632B-73F9-4F9A-58C6-445C8C176174}"/>
              </a:ext>
            </a:extLst>
          </p:cNvPr>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1" name="Google Shape;891;p49">
            <a:extLst>
              <a:ext uri="{FF2B5EF4-FFF2-40B4-BE49-F238E27FC236}">
                <a16:creationId xmlns:a16="http://schemas.microsoft.com/office/drawing/2014/main" id="{7FB1C049-C863-6F00-B5C4-5DAF0919C08C}"/>
              </a:ext>
            </a:extLst>
          </p:cNvPr>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149</a:t>
            </a:fld>
            <a:endParaRPr sz="1400" b="0" i="0" u="none" strike="noStrike" cap="none">
              <a:solidFill>
                <a:srgbClr val="000000"/>
              </a:solidFill>
              <a:latin typeface="Arial"/>
              <a:ea typeface="Arial"/>
              <a:cs typeface="Arial"/>
              <a:sym typeface="Arial"/>
            </a:endParaRPr>
          </a:p>
        </p:txBody>
      </p:sp>
      <p:graphicFrame>
        <p:nvGraphicFramePr>
          <p:cNvPr id="892" name="Google Shape;892;p49">
            <a:extLst>
              <a:ext uri="{FF2B5EF4-FFF2-40B4-BE49-F238E27FC236}">
                <a16:creationId xmlns:a16="http://schemas.microsoft.com/office/drawing/2014/main" id="{34F44FA8-1C59-0A72-B28F-E758E24FD256}"/>
              </a:ext>
            </a:extLst>
          </p:cNvPr>
          <p:cNvGraphicFramePr/>
          <p:nvPr>
            <p:extLst>
              <p:ext uri="{D42A27DB-BD31-4B8C-83A1-F6EECF244321}">
                <p14:modId xmlns:p14="http://schemas.microsoft.com/office/powerpoint/2010/main" val="2262415667"/>
              </p:ext>
            </p:extLst>
          </p:nvPr>
        </p:nvGraphicFramePr>
        <p:xfrm>
          <a:off x="1347020" y="1944687"/>
          <a:ext cx="8252568" cy="3270200"/>
        </p:xfrm>
        <a:graphic>
          <a:graphicData uri="http://schemas.openxmlformats.org/drawingml/2006/table">
            <a:tbl>
              <a:tblPr>
                <a:noFill/>
              </a:tblPr>
              <a:tblGrid>
                <a:gridCol w="937273">
                  <a:extLst>
                    <a:ext uri="{9D8B030D-6E8A-4147-A177-3AD203B41FA5}">
                      <a16:colId xmlns:a16="http://schemas.microsoft.com/office/drawing/2014/main" val="20000"/>
                    </a:ext>
                  </a:extLst>
                </a:gridCol>
                <a:gridCol w="1464055">
                  <a:extLst>
                    <a:ext uri="{9D8B030D-6E8A-4147-A177-3AD203B41FA5}">
                      <a16:colId xmlns:a16="http://schemas.microsoft.com/office/drawing/2014/main" val="20001"/>
                    </a:ext>
                  </a:extLst>
                </a:gridCol>
                <a:gridCol w="1462395">
                  <a:extLst>
                    <a:ext uri="{9D8B030D-6E8A-4147-A177-3AD203B41FA5}">
                      <a16:colId xmlns:a16="http://schemas.microsoft.com/office/drawing/2014/main" val="20002"/>
                    </a:ext>
                  </a:extLst>
                </a:gridCol>
                <a:gridCol w="1462395">
                  <a:extLst>
                    <a:ext uri="{9D8B030D-6E8A-4147-A177-3AD203B41FA5}">
                      <a16:colId xmlns:a16="http://schemas.microsoft.com/office/drawing/2014/main" val="20003"/>
                    </a:ext>
                  </a:extLst>
                </a:gridCol>
                <a:gridCol w="1462395">
                  <a:extLst>
                    <a:ext uri="{9D8B030D-6E8A-4147-A177-3AD203B41FA5}">
                      <a16:colId xmlns:a16="http://schemas.microsoft.com/office/drawing/2014/main" val="20004"/>
                    </a:ext>
                  </a:extLst>
                </a:gridCol>
                <a:gridCol w="1464055">
                  <a:extLst>
                    <a:ext uri="{9D8B030D-6E8A-4147-A177-3AD203B41FA5}">
                      <a16:colId xmlns:a16="http://schemas.microsoft.com/office/drawing/2014/main" val="20005"/>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Process</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P1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0</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8</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4</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2</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2</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3</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66959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36dfafafb62_0_239"/>
          <p:cNvSpPr txBox="1">
            <a:spLocks noGrp="1"/>
          </p:cNvSpPr>
          <p:nvPr>
            <p:ph type="title"/>
          </p:nvPr>
        </p:nvSpPr>
        <p:spPr>
          <a:xfrm>
            <a:off x="2133600" y="127000"/>
            <a:ext cx="9377400" cy="968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b="1" i="0" u="none">
                <a:solidFill>
                  <a:schemeClr val="dk1"/>
                </a:solidFill>
                <a:latin typeface="Times New Roman"/>
                <a:ea typeface="Times New Roman"/>
                <a:cs typeface="Times New Roman"/>
                <a:sym typeface="Times New Roman"/>
              </a:rPr>
              <a:t>Process Creation(A </a:t>
            </a:r>
            <a:r>
              <a:rPr lang="en-US" sz="3600" b="1">
                <a:latin typeface="Times New Roman"/>
                <a:ea typeface="Times New Roman"/>
                <a:cs typeface="Times New Roman"/>
                <a:sym typeface="Times New Roman"/>
              </a:rPr>
              <a:t>Seven </a:t>
            </a:r>
            <a:r>
              <a:rPr lang="en-US" sz="3600" b="1" i="0" u="none">
                <a:solidFill>
                  <a:schemeClr val="dk1"/>
                </a:solidFill>
                <a:latin typeface="Times New Roman"/>
                <a:ea typeface="Times New Roman"/>
                <a:cs typeface="Times New Roman"/>
                <a:sym typeface="Times New Roman"/>
              </a:rPr>
              <a:t>State Model )</a:t>
            </a:r>
            <a:endParaRPr/>
          </a:p>
        </p:txBody>
      </p:sp>
      <p:sp>
        <p:nvSpPr>
          <p:cNvPr id="245" name="Google Shape;245;g36dfafafb62_0_239"/>
          <p:cNvSpPr txBox="1"/>
          <p:nvPr/>
        </p:nvSpPr>
        <p:spPr>
          <a:xfrm>
            <a:off x="762000" y="6459537"/>
            <a:ext cx="27432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246" name="Google Shape;246;g36dfafafb62_0_239"/>
          <p:cNvSpPr txBox="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247" name="Google Shape;247;g36dfafafb62_0_239"/>
          <p:cNvSpPr txBox="1"/>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15</a:t>
            </a:fld>
            <a:endParaRPr sz="1400" b="0" i="0" u="none" strike="noStrike" cap="none">
              <a:solidFill>
                <a:srgbClr val="000000"/>
              </a:solidFill>
              <a:latin typeface="Arial"/>
              <a:ea typeface="Arial"/>
              <a:cs typeface="Arial"/>
              <a:sym typeface="Arial"/>
            </a:endParaRPr>
          </a:p>
        </p:txBody>
      </p:sp>
      <p:pic>
        <p:nvPicPr>
          <p:cNvPr id="248" name="Google Shape;248;g36dfafafb62_0_239"/>
          <p:cNvPicPr preferRelativeResize="0"/>
          <p:nvPr/>
        </p:nvPicPr>
        <p:blipFill rotWithShape="1">
          <a:blip r:embed="rId3">
            <a:alphaModFix/>
          </a:blip>
          <a:srcRect/>
          <a:stretch/>
        </p:blipFill>
        <p:spPr>
          <a:xfrm>
            <a:off x="127000" y="71535"/>
            <a:ext cx="1270000" cy="1312862"/>
          </a:xfrm>
          <a:prstGeom prst="rect">
            <a:avLst/>
          </a:prstGeom>
          <a:noFill/>
          <a:ln>
            <a:noFill/>
          </a:ln>
        </p:spPr>
      </p:pic>
      <p:sp>
        <p:nvSpPr>
          <p:cNvPr id="249" name="Google Shape;249;g36dfafafb62_0_239"/>
          <p:cNvSpPr txBox="1"/>
          <p:nvPr/>
        </p:nvSpPr>
        <p:spPr>
          <a:xfrm>
            <a:off x="7122488" y="1556269"/>
            <a:ext cx="47133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endParaRPr sz="1400" b="0" i="0" u="none" strike="noStrike" cap="none">
              <a:solidFill>
                <a:srgbClr val="000000"/>
              </a:solidFill>
              <a:latin typeface="Arial"/>
              <a:ea typeface="Arial"/>
              <a:cs typeface="Arial"/>
              <a:sym typeface="Arial"/>
            </a:endParaRPr>
          </a:p>
        </p:txBody>
      </p:sp>
      <p:pic>
        <p:nvPicPr>
          <p:cNvPr id="250" name="Google Shape;250;g36dfafafb62_0_239"/>
          <p:cNvPicPr preferRelativeResize="0"/>
          <p:nvPr/>
        </p:nvPicPr>
        <p:blipFill>
          <a:blip r:embed="rId4">
            <a:alphaModFix/>
          </a:blip>
          <a:stretch>
            <a:fillRect/>
          </a:stretch>
        </p:blipFill>
        <p:spPr>
          <a:xfrm>
            <a:off x="2454450" y="964894"/>
            <a:ext cx="9737538" cy="3818181"/>
          </a:xfrm>
          <a:prstGeom prst="rect">
            <a:avLst/>
          </a:prstGeom>
          <a:noFill/>
          <a:ln>
            <a:noFill/>
          </a:ln>
        </p:spPr>
      </p:pic>
      <p:pic>
        <p:nvPicPr>
          <p:cNvPr id="251" name="Google Shape;251;g36dfafafb62_0_239"/>
          <p:cNvPicPr preferRelativeResize="0"/>
          <p:nvPr/>
        </p:nvPicPr>
        <p:blipFill>
          <a:blip r:embed="rId5">
            <a:alphaModFix/>
          </a:blip>
          <a:stretch>
            <a:fillRect/>
          </a:stretch>
        </p:blipFill>
        <p:spPr>
          <a:xfrm>
            <a:off x="1126338" y="4224738"/>
            <a:ext cx="10258425" cy="1266825"/>
          </a:xfrm>
          <a:prstGeom prst="rect">
            <a:avLst/>
          </a:prstGeom>
          <a:noFill/>
          <a:ln>
            <a:noFill/>
          </a:ln>
        </p:spPr>
      </p:pic>
      <p:pic>
        <p:nvPicPr>
          <p:cNvPr id="252" name="Google Shape;252;g36dfafafb62_0_239"/>
          <p:cNvPicPr preferRelativeResize="0"/>
          <p:nvPr/>
        </p:nvPicPr>
        <p:blipFill>
          <a:blip r:embed="rId6">
            <a:alphaModFix/>
          </a:blip>
          <a:stretch>
            <a:fillRect/>
          </a:stretch>
        </p:blipFill>
        <p:spPr>
          <a:xfrm>
            <a:off x="173550" y="5273650"/>
            <a:ext cx="11391900" cy="14478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887">
          <a:extLst>
            <a:ext uri="{FF2B5EF4-FFF2-40B4-BE49-F238E27FC236}">
              <a16:creationId xmlns:a16="http://schemas.microsoft.com/office/drawing/2014/main" id="{936C454B-73E2-9AD8-F942-19955229658E}"/>
            </a:ext>
          </a:extLst>
        </p:cNvPr>
        <p:cNvGrpSpPr/>
        <p:nvPr/>
      </p:nvGrpSpPr>
      <p:grpSpPr>
        <a:xfrm>
          <a:off x="0" y="0"/>
          <a:ext cx="0" cy="0"/>
          <a:chOff x="0" y="0"/>
          <a:chExt cx="0" cy="0"/>
        </a:xfrm>
      </p:grpSpPr>
      <p:sp>
        <p:nvSpPr>
          <p:cNvPr id="888" name="Google Shape;888;p49">
            <a:extLst>
              <a:ext uri="{FF2B5EF4-FFF2-40B4-BE49-F238E27FC236}">
                <a16:creationId xmlns:a16="http://schemas.microsoft.com/office/drawing/2014/main" id="{C5BF8FED-DA2C-526D-7495-37437BDE1406}"/>
              </a:ext>
            </a:extLst>
          </p:cNvPr>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lvl="0">
              <a:buClr>
                <a:schemeClr val="dk1"/>
              </a:buClr>
              <a:buSzPts val="4400"/>
            </a:pPr>
            <a:r>
              <a:rPr lang="en-US" sz="4400" b="1" i="0" u="none" dirty="0">
                <a:solidFill>
                  <a:schemeClr val="dk1"/>
                </a:solidFill>
                <a:latin typeface="Calibri"/>
                <a:ea typeface="Calibri"/>
                <a:cs typeface="Calibri"/>
                <a:sym typeface="Calibri"/>
              </a:rPr>
              <a:t>SJF - </a:t>
            </a:r>
            <a:r>
              <a:rPr lang="en-US" altLang="en-US" dirty="0">
                <a:latin typeface="Times New Roman" panose="02020603050405020304" pitchFamily="18" charset="0"/>
                <a:cs typeface="Times New Roman" panose="02020603050405020304" pitchFamily="18" charset="0"/>
              </a:rPr>
              <a:t>preemptive</a:t>
            </a:r>
            <a:endParaRPr dirty="0"/>
          </a:p>
        </p:txBody>
      </p:sp>
      <p:sp>
        <p:nvSpPr>
          <p:cNvPr id="889" name="Google Shape;889;p49">
            <a:extLst>
              <a:ext uri="{FF2B5EF4-FFF2-40B4-BE49-F238E27FC236}">
                <a16:creationId xmlns:a16="http://schemas.microsoft.com/office/drawing/2014/main" id="{3226B9DA-4B9D-6438-EC4A-2B87274DA895}"/>
              </a:ext>
            </a:extLst>
          </p:cNvPr>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90" name="Google Shape;890;p49">
            <a:extLst>
              <a:ext uri="{FF2B5EF4-FFF2-40B4-BE49-F238E27FC236}">
                <a16:creationId xmlns:a16="http://schemas.microsoft.com/office/drawing/2014/main" id="{87F37D9F-3788-895E-8468-3CB6D456AFE8}"/>
              </a:ext>
            </a:extLst>
          </p:cNvPr>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1" name="Google Shape;891;p49">
            <a:extLst>
              <a:ext uri="{FF2B5EF4-FFF2-40B4-BE49-F238E27FC236}">
                <a16:creationId xmlns:a16="http://schemas.microsoft.com/office/drawing/2014/main" id="{B34BB61C-AD7C-1CE9-4993-912757073756}"/>
              </a:ext>
            </a:extLst>
          </p:cNvPr>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150</a:t>
            </a:fld>
            <a:endParaRPr sz="1400" b="0" i="0" u="none" strike="noStrike" cap="none">
              <a:solidFill>
                <a:srgbClr val="000000"/>
              </a:solidFill>
              <a:latin typeface="Arial"/>
              <a:ea typeface="Arial"/>
              <a:cs typeface="Arial"/>
              <a:sym typeface="Arial"/>
            </a:endParaRPr>
          </a:p>
        </p:txBody>
      </p:sp>
      <p:graphicFrame>
        <p:nvGraphicFramePr>
          <p:cNvPr id="892" name="Google Shape;892;p49">
            <a:extLst>
              <a:ext uri="{FF2B5EF4-FFF2-40B4-BE49-F238E27FC236}">
                <a16:creationId xmlns:a16="http://schemas.microsoft.com/office/drawing/2014/main" id="{7C3625BF-11AF-E2F9-4510-41E0D85649CA}"/>
              </a:ext>
            </a:extLst>
          </p:cNvPr>
          <p:cNvGraphicFramePr/>
          <p:nvPr>
            <p:extLst>
              <p:ext uri="{D42A27DB-BD31-4B8C-83A1-F6EECF244321}">
                <p14:modId xmlns:p14="http://schemas.microsoft.com/office/powerpoint/2010/main" val="837034572"/>
              </p:ext>
            </p:extLst>
          </p:nvPr>
        </p:nvGraphicFramePr>
        <p:xfrm>
          <a:off x="1347020" y="1944687"/>
          <a:ext cx="8252568" cy="3270200"/>
        </p:xfrm>
        <a:graphic>
          <a:graphicData uri="http://schemas.openxmlformats.org/drawingml/2006/table">
            <a:tbl>
              <a:tblPr>
                <a:noFill/>
              </a:tblPr>
              <a:tblGrid>
                <a:gridCol w="937273">
                  <a:extLst>
                    <a:ext uri="{9D8B030D-6E8A-4147-A177-3AD203B41FA5}">
                      <a16:colId xmlns:a16="http://schemas.microsoft.com/office/drawing/2014/main" val="20000"/>
                    </a:ext>
                  </a:extLst>
                </a:gridCol>
                <a:gridCol w="1464055">
                  <a:extLst>
                    <a:ext uri="{9D8B030D-6E8A-4147-A177-3AD203B41FA5}">
                      <a16:colId xmlns:a16="http://schemas.microsoft.com/office/drawing/2014/main" val="20001"/>
                    </a:ext>
                  </a:extLst>
                </a:gridCol>
                <a:gridCol w="1462395">
                  <a:extLst>
                    <a:ext uri="{9D8B030D-6E8A-4147-A177-3AD203B41FA5}">
                      <a16:colId xmlns:a16="http://schemas.microsoft.com/office/drawing/2014/main" val="20002"/>
                    </a:ext>
                  </a:extLst>
                </a:gridCol>
                <a:gridCol w="1462395">
                  <a:extLst>
                    <a:ext uri="{9D8B030D-6E8A-4147-A177-3AD203B41FA5}">
                      <a16:colId xmlns:a16="http://schemas.microsoft.com/office/drawing/2014/main" val="20003"/>
                    </a:ext>
                  </a:extLst>
                </a:gridCol>
                <a:gridCol w="1462395">
                  <a:extLst>
                    <a:ext uri="{9D8B030D-6E8A-4147-A177-3AD203B41FA5}">
                      <a16:colId xmlns:a16="http://schemas.microsoft.com/office/drawing/2014/main" val="20004"/>
                    </a:ext>
                  </a:extLst>
                </a:gridCol>
                <a:gridCol w="1464055">
                  <a:extLst>
                    <a:ext uri="{9D8B030D-6E8A-4147-A177-3AD203B41FA5}">
                      <a16:colId xmlns:a16="http://schemas.microsoft.com/office/drawing/2014/main" val="20005"/>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Process</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P1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0</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8</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15</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15</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7</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4</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7</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6</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2</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2</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2</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5</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3</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3</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5</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2</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720129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887">
          <a:extLst>
            <a:ext uri="{FF2B5EF4-FFF2-40B4-BE49-F238E27FC236}">
              <a16:creationId xmlns:a16="http://schemas.microsoft.com/office/drawing/2014/main" id="{19CC8DFE-6635-7F94-643A-BDA680334328}"/>
            </a:ext>
          </a:extLst>
        </p:cNvPr>
        <p:cNvGrpSpPr/>
        <p:nvPr/>
      </p:nvGrpSpPr>
      <p:grpSpPr>
        <a:xfrm>
          <a:off x="0" y="0"/>
          <a:ext cx="0" cy="0"/>
          <a:chOff x="0" y="0"/>
          <a:chExt cx="0" cy="0"/>
        </a:xfrm>
      </p:grpSpPr>
      <p:sp>
        <p:nvSpPr>
          <p:cNvPr id="888" name="Google Shape;888;p49">
            <a:extLst>
              <a:ext uri="{FF2B5EF4-FFF2-40B4-BE49-F238E27FC236}">
                <a16:creationId xmlns:a16="http://schemas.microsoft.com/office/drawing/2014/main" id="{51DDB2E7-A621-F2DF-D3D7-CA3D4D54DC94}"/>
              </a:ext>
            </a:extLst>
          </p:cNvPr>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lvl="0">
              <a:buClr>
                <a:schemeClr val="dk1"/>
              </a:buClr>
              <a:buSzPts val="4400"/>
            </a:pPr>
            <a:r>
              <a:rPr lang="en-US" b="1" dirty="0"/>
              <a:t>FCFS- Non </a:t>
            </a:r>
            <a:r>
              <a:rPr lang="en-US" b="1" dirty="0" err="1"/>
              <a:t>Preemative</a:t>
            </a:r>
            <a:endParaRPr dirty="0"/>
          </a:p>
        </p:txBody>
      </p:sp>
      <p:sp>
        <p:nvSpPr>
          <p:cNvPr id="889" name="Google Shape;889;p49">
            <a:extLst>
              <a:ext uri="{FF2B5EF4-FFF2-40B4-BE49-F238E27FC236}">
                <a16:creationId xmlns:a16="http://schemas.microsoft.com/office/drawing/2014/main" id="{BBECBBEF-A967-6985-3644-67D053D08E2C}"/>
              </a:ext>
            </a:extLst>
          </p:cNvPr>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90" name="Google Shape;890;p49">
            <a:extLst>
              <a:ext uri="{FF2B5EF4-FFF2-40B4-BE49-F238E27FC236}">
                <a16:creationId xmlns:a16="http://schemas.microsoft.com/office/drawing/2014/main" id="{5817D81E-59F4-3169-5001-E644335936E1}"/>
              </a:ext>
            </a:extLst>
          </p:cNvPr>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1" name="Google Shape;891;p49">
            <a:extLst>
              <a:ext uri="{FF2B5EF4-FFF2-40B4-BE49-F238E27FC236}">
                <a16:creationId xmlns:a16="http://schemas.microsoft.com/office/drawing/2014/main" id="{394E404C-AC87-3156-1532-9428202431C6}"/>
              </a:ext>
            </a:extLst>
          </p:cNvPr>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151</a:t>
            </a:fld>
            <a:endParaRPr sz="1400" b="0" i="0" u="none" strike="noStrike" cap="none">
              <a:solidFill>
                <a:srgbClr val="000000"/>
              </a:solidFill>
              <a:latin typeface="Arial"/>
              <a:ea typeface="Arial"/>
              <a:cs typeface="Arial"/>
              <a:sym typeface="Arial"/>
            </a:endParaRPr>
          </a:p>
        </p:txBody>
      </p:sp>
      <p:graphicFrame>
        <p:nvGraphicFramePr>
          <p:cNvPr id="892" name="Google Shape;892;p49">
            <a:extLst>
              <a:ext uri="{FF2B5EF4-FFF2-40B4-BE49-F238E27FC236}">
                <a16:creationId xmlns:a16="http://schemas.microsoft.com/office/drawing/2014/main" id="{03ADC2CC-7DD8-01AE-41C1-723A2213EE6C}"/>
              </a:ext>
            </a:extLst>
          </p:cNvPr>
          <p:cNvGraphicFramePr/>
          <p:nvPr>
            <p:extLst>
              <p:ext uri="{D42A27DB-BD31-4B8C-83A1-F6EECF244321}">
                <p14:modId xmlns:p14="http://schemas.microsoft.com/office/powerpoint/2010/main" val="554443786"/>
              </p:ext>
            </p:extLst>
          </p:nvPr>
        </p:nvGraphicFramePr>
        <p:xfrm>
          <a:off x="1347020" y="1944687"/>
          <a:ext cx="8252568" cy="3270200"/>
        </p:xfrm>
        <a:graphic>
          <a:graphicData uri="http://schemas.openxmlformats.org/drawingml/2006/table">
            <a:tbl>
              <a:tblPr>
                <a:noFill/>
              </a:tblPr>
              <a:tblGrid>
                <a:gridCol w="937273">
                  <a:extLst>
                    <a:ext uri="{9D8B030D-6E8A-4147-A177-3AD203B41FA5}">
                      <a16:colId xmlns:a16="http://schemas.microsoft.com/office/drawing/2014/main" val="20000"/>
                    </a:ext>
                  </a:extLst>
                </a:gridCol>
                <a:gridCol w="1464055">
                  <a:extLst>
                    <a:ext uri="{9D8B030D-6E8A-4147-A177-3AD203B41FA5}">
                      <a16:colId xmlns:a16="http://schemas.microsoft.com/office/drawing/2014/main" val="20001"/>
                    </a:ext>
                  </a:extLst>
                </a:gridCol>
                <a:gridCol w="1462395">
                  <a:extLst>
                    <a:ext uri="{9D8B030D-6E8A-4147-A177-3AD203B41FA5}">
                      <a16:colId xmlns:a16="http://schemas.microsoft.com/office/drawing/2014/main" val="20002"/>
                    </a:ext>
                  </a:extLst>
                </a:gridCol>
                <a:gridCol w="1462395">
                  <a:extLst>
                    <a:ext uri="{9D8B030D-6E8A-4147-A177-3AD203B41FA5}">
                      <a16:colId xmlns:a16="http://schemas.microsoft.com/office/drawing/2014/main" val="20003"/>
                    </a:ext>
                  </a:extLst>
                </a:gridCol>
                <a:gridCol w="1462395">
                  <a:extLst>
                    <a:ext uri="{9D8B030D-6E8A-4147-A177-3AD203B41FA5}">
                      <a16:colId xmlns:a16="http://schemas.microsoft.com/office/drawing/2014/main" val="20004"/>
                    </a:ext>
                  </a:extLst>
                </a:gridCol>
                <a:gridCol w="1464055">
                  <a:extLst>
                    <a:ext uri="{9D8B030D-6E8A-4147-A177-3AD203B41FA5}">
                      <a16:colId xmlns:a16="http://schemas.microsoft.com/office/drawing/2014/main" val="20005"/>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Process</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P1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0</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5</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3</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2</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8</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3</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6</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9560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887">
          <a:extLst>
            <a:ext uri="{FF2B5EF4-FFF2-40B4-BE49-F238E27FC236}">
              <a16:creationId xmlns:a16="http://schemas.microsoft.com/office/drawing/2014/main" id="{F248E86D-49D6-EF66-C23E-5B898A35624D}"/>
            </a:ext>
          </a:extLst>
        </p:cNvPr>
        <p:cNvGrpSpPr/>
        <p:nvPr/>
      </p:nvGrpSpPr>
      <p:grpSpPr>
        <a:xfrm>
          <a:off x="0" y="0"/>
          <a:ext cx="0" cy="0"/>
          <a:chOff x="0" y="0"/>
          <a:chExt cx="0" cy="0"/>
        </a:xfrm>
      </p:grpSpPr>
      <p:sp>
        <p:nvSpPr>
          <p:cNvPr id="888" name="Google Shape;888;p49">
            <a:extLst>
              <a:ext uri="{FF2B5EF4-FFF2-40B4-BE49-F238E27FC236}">
                <a16:creationId xmlns:a16="http://schemas.microsoft.com/office/drawing/2014/main" id="{E632CBDF-60A6-253E-EA90-B32BFAA01007}"/>
              </a:ext>
            </a:extLst>
          </p:cNvPr>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lvl="0">
              <a:buClr>
                <a:schemeClr val="dk1"/>
              </a:buClr>
              <a:buSzPts val="4400"/>
            </a:pPr>
            <a:r>
              <a:rPr lang="en-US" b="1" dirty="0"/>
              <a:t>FCFS- Non </a:t>
            </a:r>
            <a:r>
              <a:rPr lang="en-US" b="1" dirty="0" err="1"/>
              <a:t>Preemative</a:t>
            </a:r>
            <a:endParaRPr dirty="0"/>
          </a:p>
        </p:txBody>
      </p:sp>
      <p:sp>
        <p:nvSpPr>
          <p:cNvPr id="889" name="Google Shape;889;p49">
            <a:extLst>
              <a:ext uri="{FF2B5EF4-FFF2-40B4-BE49-F238E27FC236}">
                <a16:creationId xmlns:a16="http://schemas.microsoft.com/office/drawing/2014/main" id="{BA9BA286-F66A-83C6-A4C9-E7B6E1A3466D}"/>
              </a:ext>
            </a:extLst>
          </p:cNvPr>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90" name="Google Shape;890;p49">
            <a:extLst>
              <a:ext uri="{FF2B5EF4-FFF2-40B4-BE49-F238E27FC236}">
                <a16:creationId xmlns:a16="http://schemas.microsoft.com/office/drawing/2014/main" id="{1D94C135-1FF6-C836-CA1F-602DC29F0D02}"/>
              </a:ext>
            </a:extLst>
          </p:cNvPr>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1" name="Google Shape;891;p49">
            <a:extLst>
              <a:ext uri="{FF2B5EF4-FFF2-40B4-BE49-F238E27FC236}">
                <a16:creationId xmlns:a16="http://schemas.microsoft.com/office/drawing/2014/main" id="{B65B5526-E294-C673-7A74-1E886AD77C10}"/>
              </a:ext>
            </a:extLst>
          </p:cNvPr>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152</a:t>
            </a:fld>
            <a:endParaRPr sz="1400" b="0" i="0" u="none" strike="noStrike" cap="none">
              <a:solidFill>
                <a:srgbClr val="000000"/>
              </a:solidFill>
              <a:latin typeface="Arial"/>
              <a:ea typeface="Arial"/>
              <a:cs typeface="Arial"/>
              <a:sym typeface="Arial"/>
            </a:endParaRPr>
          </a:p>
        </p:txBody>
      </p:sp>
      <p:graphicFrame>
        <p:nvGraphicFramePr>
          <p:cNvPr id="892" name="Google Shape;892;p49">
            <a:extLst>
              <a:ext uri="{FF2B5EF4-FFF2-40B4-BE49-F238E27FC236}">
                <a16:creationId xmlns:a16="http://schemas.microsoft.com/office/drawing/2014/main" id="{D0D0E44A-1DEB-EF5C-E234-CDAE5372DDC7}"/>
              </a:ext>
            </a:extLst>
          </p:cNvPr>
          <p:cNvGraphicFramePr/>
          <p:nvPr>
            <p:extLst>
              <p:ext uri="{D42A27DB-BD31-4B8C-83A1-F6EECF244321}">
                <p14:modId xmlns:p14="http://schemas.microsoft.com/office/powerpoint/2010/main" val="2653324303"/>
              </p:ext>
            </p:extLst>
          </p:nvPr>
        </p:nvGraphicFramePr>
        <p:xfrm>
          <a:off x="1347020" y="1944687"/>
          <a:ext cx="8252568" cy="3270200"/>
        </p:xfrm>
        <a:graphic>
          <a:graphicData uri="http://schemas.openxmlformats.org/drawingml/2006/table">
            <a:tbl>
              <a:tblPr>
                <a:noFill/>
              </a:tblPr>
              <a:tblGrid>
                <a:gridCol w="937273">
                  <a:extLst>
                    <a:ext uri="{9D8B030D-6E8A-4147-A177-3AD203B41FA5}">
                      <a16:colId xmlns:a16="http://schemas.microsoft.com/office/drawing/2014/main" val="20000"/>
                    </a:ext>
                  </a:extLst>
                </a:gridCol>
                <a:gridCol w="1464055">
                  <a:extLst>
                    <a:ext uri="{9D8B030D-6E8A-4147-A177-3AD203B41FA5}">
                      <a16:colId xmlns:a16="http://schemas.microsoft.com/office/drawing/2014/main" val="20001"/>
                    </a:ext>
                  </a:extLst>
                </a:gridCol>
                <a:gridCol w="1462395">
                  <a:extLst>
                    <a:ext uri="{9D8B030D-6E8A-4147-A177-3AD203B41FA5}">
                      <a16:colId xmlns:a16="http://schemas.microsoft.com/office/drawing/2014/main" val="20002"/>
                    </a:ext>
                  </a:extLst>
                </a:gridCol>
                <a:gridCol w="1462395">
                  <a:extLst>
                    <a:ext uri="{9D8B030D-6E8A-4147-A177-3AD203B41FA5}">
                      <a16:colId xmlns:a16="http://schemas.microsoft.com/office/drawing/2014/main" val="20003"/>
                    </a:ext>
                  </a:extLst>
                </a:gridCol>
                <a:gridCol w="1462395">
                  <a:extLst>
                    <a:ext uri="{9D8B030D-6E8A-4147-A177-3AD203B41FA5}">
                      <a16:colId xmlns:a16="http://schemas.microsoft.com/office/drawing/2014/main" val="20004"/>
                    </a:ext>
                  </a:extLst>
                </a:gridCol>
                <a:gridCol w="1464055">
                  <a:extLst>
                    <a:ext uri="{9D8B030D-6E8A-4147-A177-3AD203B41FA5}">
                      <a16:colId xmlns:a16="http://schemas.microsoft.com/office/drawing/2014/main" val="20005"/>
                    </a:ext>
                  </a:extLst>
                </a:gridCol>
              </a:tblGrid>
              <a:tr h="54450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Process</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TAT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WT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P1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0</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5</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5</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5</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0</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1</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3</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8</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7</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4</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2</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8</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16</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14</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6</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461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3</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6</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22</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`19</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13</a:t>
                      </a: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44500">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800"/>
                        <a:buFont typeface="Calibri"/>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74202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68"/>
          <p:cNvSpPr txBox="1">
            <a:spLocks noGrp="1"/>
          </p:cNvSpPr>
          <p:nvPr>
            <p:ph type="title"/>
          </p:nvPr>
        </p:nvSpPr>
        <p:spPr>
          <a:xfrm>
            <a:off x="2234151" y="365125"/>
            <a:ext cx="3438300" cy="416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600"/>
              <a:buFont typeface="Times New Roman"/>
              <a:buNone/>
            </a:pPr>
            <a:r>
              <a:rPr lang="en-US" sz="3600" b="1">
                <a:latin typeface="Times New Roman"/>
                <a:ea typeface="Times New Roman"/>
                <a:cs typeface="Times New Roman"/>
                <a:sym typeface="Times New Roman"/>
              </a:rPr>
              <a:t>Seven State Model </a:t>
            </a:r>
            <a:endParaRPr/>
          </a:p>
        </p:txBody>
      </p:sp>
      <p:sp>
        <p:nvSpPr>
          <p:cNvPr id="258" name="Google Shape;258;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259" name="Google Shape;259;p68"/>
          <p:cNvSpPr/>
          <p:nvPr/>
        </p:nvSpPr>
        <p:spPr>
          <a:xfrm>
            <a:off x="1668544" y="1384397"/>
            <a:ext cx="9230412" cy="4708981"/>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endParaRPr/>
          </a:p>
        </p:txBody>
      </p:sp>
      <p:pic>
        <p:nvPicPr>
          <p:cNvPr id="260" name="Google Shape;260;p68"/>
          <p:cNvPicPr preferRelativeResize="0"/>
          <p:nvPr/>
        </p:nvPicPr>
        <p:blipFill rotWithShape="1">
          <a:blip r:embed="rId3">
            <a:alphaModFix/>
          </a:blip>
          <a:srcRect/>
          <a:stretch/>
        </p:blipFill>
        <p:spPr>
          <a:xfrm>
            <a:off x="127000" y="71535"/>
            <a:ext cx="1270000" cy="1312862"/>
          </a:xfrm>
          <a:prstGeom prst="rect">
            <a:avLst/>
          </a:prstGeom>
          <a:noFill/>
          <a:ln>
            <a:noFill/>
          </a:ln>
        </p:spPr>
      </p:pic>
      <p:pic>
        <p:nvPicPr>
          <p:cNvPr id="261" name="Google Shape;261;p68"/>
          <p:cNvPicPr preferRelativeResize="0"/>
          <p:nvPr/>
        </p:nvPicPr>
        <p:blipFill>
          <a:blip r:embed="rId4">
            <a:alphaModFix/>
          </a:blip>
          <a:stretch>
            <a:fillRect/>
          </a:stretch>
        </p:blipFill>
        <p:spPr>
          <a:xfrm>
            <a:off x="337475" y="1554925"/>
            <a:ext cx="5566075" cy="5022450"/>
          </a:xfrm>
          <a:prstGeom prst="rect">
            <a:avLst/>
          </a:prstGeom>
          <a:noFill/>
          <a:ln>
            <a:noFill/>
          </a:ln>
        </p:spPr>
      </p:pic>
      <p:pic>
        <p:nvPicPr>
          <p:cNvPr id="262" name="Google Shape;262;p68"/>
          <p:cNvPicPr preferRelativeResize="0"/>
          <p:nvPr/>
        </p:nvPicPr>
        <p:blipFill>
          <a:blip r:embed="rId5">
            <a:alphaModFix/>
          </a:blip>
          <a:stretch>
            <a:fillRect/>
          </a:stretch>
        </p:blipFill>
        <p:spPr>
          <a:xfrm>
            <a:off x="5461350" y="210600"/>
            <a:ext cx="7706851" cy="685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36dfafafb62_0_255"/>
          <p:cNvSpPr txBox="1">
            <a:spLocks noGrp="1"/>
          </p:cNvSpPr>
          <p:nvPr>
            <p:ph type="title"/>
          </p:nvPr>
        </p:nvSpPr>
        <p:spPr>
          <a:xfrm>
            <a:off x="2234152" y="365125"/>
            <a:ext cx="9119700" cy="416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br>
              <a:rPr lang="en-US" b="1"/>
            </a:br>
            <a:r>
              <a:rPr lang="en-US" b="1"/>
              <a:t>Different States of a Process</a:t>
            </a:r>
            <a:br>
              <a:rPr lang="en-US" b="1"/>
            </a:br>
            <a:endParaRPr/>
          </a:p>
        </p:txBody>
      </p:sp>
      <p:sp>
        <p:nvSpPr>
          <p:cNvPr id="268" name="Google Shape;268;g36dfafafb62_0_25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269" name="Google Shape;269;g36dfafafb62_0_255"/>
          <p:cNvSpPr/>
          <p:nvPr/>
        </p:nvSpPr>
        <p:spPr>
          <a:xfrm>
            <a:off x="1668544" y="1384397"/>
            <a:ext cx="9230400" cy="470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1. New</a:t>
            </a:r>
            <a:endParaRPr/>
          </a:p>
          <a:p>
            <a:pPr marL="0" marR="0" lvl="0" indent="-1270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process is being created.</a:t>
            </a:r>
            <a:endParaRPr/>
          </a:p>
          <a:p>
            <a:pPr marL="0" marR="0" lvl="0" indent="-1270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Memory, I/O, and PCB are being allocated.</a:t>
            </a:r>
            <a:endParaRPr/>
          </a:p>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2. Ready</a:t>
            </a:r>
            <a:endParaRPr/>
          </a:p>
          <a:p>
            <a:pPr marL="0" marR="0" lvl="0" indent="-1270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process is loaded in memory and waiting for CPU allocation.</a:t>
            </a:r>
            <a:endParaRPr/>
          </a:p>
          <a:p>
            <a:pPr marL="0" marR="0" lvl="0" indent="-1270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It is </a:t>
            </a:r>
            <a:r>
              <a:rPr lang="en-US" sz="2000" b="1" i="0" u="none" strike="noStrike" cap="none">
                <a:solidFill>
                  <a:srgbClr val="000000"/>
                </a:solidFill>
                <a:latin typeface="Arial"/>
                <a:ea typeface="Arial"/>
                <a:cs typeface="Arial"/>
                <a:sym typeface="Arial"/>
              </a:rPr>
              <a:t>ready to run</a:t>
            </a:r>
            <a:r>
              <a:rPr lang="en-US" sz="2000" b="0" i="0" u="none" strike="noStrike" cap="none">
                <a:solidFill>
                  <a:srgbClr val="000000"/>
                </a:solidFill>
                <a:latin typeface="Arial"/>
                <a:ea typeface="Arial"/>
                <a:cs typeface="Arial"/>
                <a:sym typeface="Arial"/>
              </a:rPr>
              <a:t> but waiting its turn on the CPU.</a:t>
            </a:r>
            <a:endParaRPr/>
          </a:p>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3. Running</a:t>
            </a:r>
            <a:endParaRPr/>
          </a:p>
          <a:p>
            <a:pPr marL="0" marR="0" lvl="0" indent="-1270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process is </a:t>
            </a:r>
            <a:r>
              <a:rPr lang="en-US" sz="2000" b="1" i="0" u="none" strike="noStrike" cap="none">
                <a:solidFill>
                  <a:srgbClr val="000000"/>
                </a:solidFill>
                <a:latin typeface="Arial"/>
                <a:ea typeface="Arial"/>
                <a:cs typeface="Arial"/>
                <a:sym typeface="Arial"/>
              </a:rPr>
              <a:t>actively executing</a:t>
            </a:r>
            <a:r>
              <a:rPr lang="en-US" sz="2000" b="0" i="0" u="none" strike="noStrike" cap="none">
                <a:solidFill>
                  <a:srgbClr val="000000"/>
                </a:solidFill>
                <a:latin typeface="Arial"/>
                <a:ea typeface="Arial"/>
                <a:cs typeface="Arial"/>
                <a:sym typeface="Arial"/>
              </a:rPr>
              <a:t> on the CPU.</a:t>
            </a:r>
            <a:endParaRPr/>
          </a:p>
          <a:p>
            <a:pPr marL="0" marR="0" lvl="0" indent="-1270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Only one process can be in the running state per core at a time.</a:t>
            </a:r>
            <a:endParaRPr/>
          </a:p>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4. Waiting / Blocked</a:t>
            </a:r>
            <a:endParaRPr/>
          </a:p>
          <a:p>
            <a:pPr marL="0" marR="0" lvl="0" indent="-1270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process </a:t>
            </a:r>
            <a:r>
              <a:rPr lang="en-US" sz="2000" b="1" i="0" u="none" strike="noStrike" cap="none">
                <a:solidFill>
                  <a:srgbClr val="000000"/>
                </a:solidFill>
                <a:latin typeface="Arial"/>
                <a:ea typeface="Arial"/>
                <a:cs typeface="Arial"/>
                <a:sym typeface="Arial"/>
              </a:rPr>
              <a:t>cannot proceed until some I/O or event completes</a:t>
            </a:r>
            <a:r>
              <a:rPr lang="en-US" sz="2000" b="0" i="0" u="none" strike="noStrike" cap="none">
                <a:solidFill>
                  <a:srgbClr val="000000"/>
                </a:solidFill>
                <a:latin typeface="Arial"/>
                <a:ea typeface="Arial"/>
                <a:cs typeface="Arial"/>
                <a:sym typeface="Arial"/>
              </a:rPr>
              <a:t>.</a:t>
            </a:r>
            <a:endParaRPr/>
          </a:p>
          <a:p>
            <a:pPr marL="0" marR="0" lvl="0" indent="-1270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It waits for external resources like disk, printer, or input.</a:t>
            </a:r>
            <a:endParaRPr/>
          </a:p>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5. Terminated /Exit</a:t>
            </a:r>
            <a:endParaRPr/>
          </a:p>
          <a:p>
            <a:pPr marL="0" marR="0" lvl="0" indent="-1270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process has </a:t>
            </a:r>
            <a:r>
              <a:rPr lang="en-US" sz="2000" b="1" i="0" u="none" strike="noStrike" cap="none">
                <a:solidFill>
                  <a:srgbClr val="000000"/>
                </a:solidFill>
                <a:latin typeface="Arial"/>
                <a:ea typeface="Arial"/>
                <a:cs typeface="Arial"/>
                <a:sym typeface="Arial"/>
              </a:rPr>
              <a:t>finished execution</a:t>
            </a:r>
            <a:r>
              <a:rPr lang="en-US" sz="2000" b="0" i="0" u="none" strike="noStrike" cap="none">
                <a:solidFill>
                  <a:srgbClr val="000000"/>
                </a:solidFill>
                <a:latin typeface="Arial"/>
                <a:ea typeface="Arial"/>
                <a:cs typeface="Arial"/>
                <a:sym typeface="Arial"/>
              </a:rPr>
              <a:t> or was aborted.</a:t>
            </a:r>
            <a:endParaRPr/>
          </a:p>
          <a:p>
            <a:pPr marL="0" marR="0" lvl="0" indent="-1270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OS cleans up resources and removes it from the process table.</a:t>
            </a:r>
            <a:endParaRPr/>
          </a:p>
        </p:txBody>
      </p:sp>
      <p:pic>
        <p:nvPicPr>
          <p:cNvPr id="270" name="Google Shape;270;g36dfafafb62_0_255"/>
          <p:cNvPicPr preferRelativeResize="0"/>
          <p:nvPr/>
        </p:nvPicPr>
        <p:blipFill rotWithShape="1">
          <a:blip r:embed="rId3">
            <a:alphaModFix/>
          </a:blip>
          <a:srcRect/>
          <a:stretch/>
        </p:blipFill>
        <p:spPr>
          <a:xfrm>
            <a:off x="127000" y="71535"/>
            <a:ext cx="1270000" cy="13128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7"/>
          <p:cNvSpPr txBox="1">
            <a:spLocks noGrp="1"/>
          </p:cNvSpPr>
          <p:nvPr>
            <p:ph type="title"/>
          </p:nvPr>
        </p:nvSpPr>
        <p:spPr>
          <a:xfrm>
            <a:off x="2133600" y="127000"/>
            <a:ext cx="9377400" cy="968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b="1" i="0" u="none">
                <a:solidFill>
                  <a:schemeClr val="dk1"/>
                </a:solidFill>
                <a:latin typeface="Times New Roman"/>
                <a:ea typeface="Times New Roman"/>
                <a:cs typeface="Times New Roman"/>
                <a:sym typeface="Times New Roman"/>
              </a:rPr>
              <a:t>Queueing Model for (A Five-State Model )</a:t>
            </a:r>
            <a:endParaRPr/>
          </a:p>
        </p:txBody>
      </p:sp>
      <p:sp>
        <p:nvSpPr>
          <p:cNvPr id="278" name="Google Shape;278;p17"/>
          <p:cNvSpPr txBox="1"/>
          <p:nvPr/>
        </p:nvSpPr>
        <p:spPr>
          <a:xfrm>
            <a:off x="762000" y="6459537"/>
            <a:ext cx="27432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279" name="Google Shape;279;p17"/>
          <p:cNvSpPr txBox="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280" name="Google Shape;280;p17"/>
          <p:cNvSpPr txBox="1"/>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18</a:t>
            </a:fld>
            <a:endParaRPr sz="1400" b="0" i="0" u="none" strike="noStrike" cap="none">
              <a:solidFill>
                <a:srgbClr val="000000"/>
              </a:solidFill>
              <a:latin typeface="Arial"/>
              <a:ea typeface="Arial"/>
              <a:cs typeface="Arial"/>
              <a:sym typeface="Arial"/>
            </a:endParaRPr>
          </a:p>
        </p:txBody>
      </p:sp>
      <p:pic>
        <p:nvPicPr>
          <p:cNvPr id="281" name="Google Shape;281;p17"/>
          <p:cNvPicPr preferRelativeResize="0"/>
          <p:nvPr/>
        </p:nvPicPr>
        <p:blipFill rotWithShape="1">
          <a:blip r:embed="rId3">
            <a:alphaModFix/>
          </a:blip>
          <a:srcRect/>
          <a:stretch/>
        </p:blipFill>
        <p:spPr>
          <a:xfrm>
            <a:off x="127000" y="80962"/>
            <a:ext cx="1270000" cy="1312862"/>
          </a:xfrm>
          <a:prstGeom prst="rect">
            <a:avLst/>
          </a:prstGeom>
          <a:noFill/>
          <a:ln>
            <a:noFill/>
          </a:ln>
        </p:spPr>
      </p:pic>
      <p:pic>
        <p:nvPicPr>
          <p:cNvPr id="282" name="Google Shape;282;p17"/>
          <p:cNvPicPr preferRelativeResize="0"/>
          <p:nvPr/>
        </p:nvPicPr>
        <p:blipFill rotWithShape="1">
          <a:blip r:embed="rId4">
            <a:alphaModFix/>
          </a:blip>
          <a:srcRect/>
          <a:stretch/>
        </p:blipFill>
        <p:spPr>
          <a:xfrm>
            <a:off x="762000" y="2046287"/>
            <a:ext cx="8035925" cy="3271837"/>
          </a:xfrm>
          <a:prstGeom prst="rect">
            <a:avLst/>
          </a:prstGeom>
          <a:noFill/>
          <a:ln>
            <a:noFill/>
          </a:ln>
        </p:spPr>
      </p:pic>
      <p:sp>
        <p:nvSpPr>
          <p:cNvPr id="283" name="Google Shape;283;p17"/>
          <p:cNvSpPr txBox="1"/>
          <p:nvPr/>
        </p:nvSpPr>
        <p:spPr>
          <a:xfrm>
            <a:off x="8637587" y="1427162"/>
            <a:ext cx="3171900" cy="5170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When a running process is removed from execution, it is either terminated or placed in the Ready or Blocked queue, depending on the circumstances.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Finally, when an event occurs, any process in the Blocked queue that has been waiting on that event only is moved to the Ready queue.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4"/>
          <p:cNvSpPr txBox="1">
            <a:spLocks noGrp="1"/>
          </p:cNvSpPr>
          <p:nvPr>
            <p:ph type="title"/>
          </p:nvPr>
        </p:nvSpPr>
        <p:spPr>
          <a:xfrm>
            <a:off x="2133600" y="127000"/>
            <a:ext cx="9377400" cy="968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Process Creation</a:t>
            </a:r>
            <a:endParaRPr/>
          </a:p>
        </p:txBody>
      </p:sp>
      <p:sp>
        <p:nvSpPr>
          <p:cNvPr id="291" name="Google Shape;291;p14"/>
          <p:cNvSpPr txBox="1">
            <a:spLocks noGrp="1"/>
          </p:cNvSpPr>
          <p:nvPr>
            <p:ph type="body" idx="1"/>
          </p:nvPr>
        </p:nvSpPr>
        <p:spPr>
          <a:xfrm>
            <a:off x="7588577" y="995332"/>
            <a:ext cx="4328400" cy="4867200"/>
          </a:xfrm>
          <a:prstGeom prst="rect">
            <a:avLst/>
          </a:prstGeom>
          <a:noFill/>
          <a:ln>
            <a:noFill/>
          </a:ln>
        </p:spPr>
        <p:txBody>
          <a:bodyPr spcFirstLastPara="1" wrap="square" lIns="91425" tIns="45700" rIns="91425" bIns="45700" anchor="t" anchorCtr="0">
            <a:normAutofit fontScale="92500" lnSpcReduction="20000"/>
          </a:bodyPr>
          <a:lstStyle/>
          <a:p>
            <a:pPr marL="203200" lvl="0" indent="0" algn="l" rtl="0">
              <a:lnSpc>
                <a:spcPct val="130000"/>
              </a:lnSpc>
              <a:spcBef>
                <a:spcPts val="0"/>
              </a:spcBef>
              <a:spcAft>
                <a:spcPts val="0"/>
              </a:spcAft>
              <a:buClr>
                <a:schemeClr val="dk1"/>
              </a:buClr>
              <a:buSzPct val="55000"/>
              <a:buFont typeface="Arial"/>
              <a:buNone/>
            </a:pPr>
            <a:r>
              <a:rPr lang="en-US" sz="2000">
                <a:latin typeface="Times New Roman"/>
                <a:ea typeface="Times New Roman"/>
                <a:cs typeface="Times New Roman"/>
                <a:sym typeface="Times New Roman"/>
              </a:rPr>
              <a:t>When a new process is created , the following happens :-</a:t>
            </a:r>
            <a:endParaRPr sz="2000">
              <a:latin typeface="Times New Roman"/>
              <a:ea typeface="Times New Roman"/>
              <a:cs typeface="Times New Roman"/>
              <a:sym typeface="Times New Roman"/>
            </a:endParaRPr>
          </a:p>
          <a:p>
            <a:pPr marL="12700" lvl="0" indent="0" algn="l" rtl="0">
              <a:lnSpc>
                <a:spcPct val="130000"/>
              </a:lnSpc>
              <a:spcBef>
                <a:spcPts val="1000"/>
              </a:spcBef>
              <a:spcAft>
                <a:spcPts val="0"/>
              </a:spcAft>
              <a:buClr>
                <a:schemeClr val="dk1"/>
              </a:buClr>
              <a:buSzPct val="55000"/>
              <a:buFont typeface="Arial"/>
              <a:buNone/>
            </a:pPr>
            <a:r>
              <a:rPr lang="en-US" sz="2000">
                <a:latin typeface="Times New Roman"/>
                <a:ea typeface="Times New Roman"/>
                <a:cs typeface="Times New Roman"/>
                <a:sym typeface="Times New Roman"/>
              </a:rPr>
              <a:t>1.Allocates  space to the process in memory.</a:t>
            </a:r>
            <a:endParaRPr sz="2000">
              <a:latin typeface="Times New Roman"/>
              <a:ea typeface="Times New Roman"/>
              <a:cs typeface="Times New Roman"/>
              <a:sym typeface="Times New Roman"/>
            </a:endParaRPr>
          </a:p>
          <a:p>
            <a:pPr marL="12700" lvl="0" indent="0" algn="l" rtl="0">
              <a:lnSpc>
                <a:spcPct val="130000"/>
              </a:lnSpc>
              <a:spcBef>
                <a:spcPts val="1000"/>
              </a:spcBef>
              <a:spcAft>
                <a:spcPts val="0"/>
              </a:spcAft>
              <a:buClr>
                <a:schemeClr val="dk1"/>
              </a:buClr>
              <a:buSzPct val="55000"/>
              <a:buFont typeface="Arial"/>
              <a:buNone/>
            </a:pPr>
            <a:r>
              <a:rPr lang="en-US" sz="2000">
                <a:latin typeface="Times New Roman"/>
                <a:ea typeface="Times New Roman"/>
                <a:cs typeface="Times New Roman"/>
                <a:sym typeface="Times New Roman"/>
              </a:rPr>
              <a:t>2.Assign a unique process ID to the process</a:t>
            </a:r>
            <a:endParaRPr sz="2000">
              <a:latin typeface="Times New Roman"/>
              <a:ea typeface="Times New Roman"/>
              <a:cs typeface="Times New Roman"/>
              <a:sym typeface="Times New Roman"/>
            </a:endParaRPr>
          </a:p>
          <a:p>
            <a:pPr marL="12700" lvl="0" indent="0" algn="l" rtl="0">
              <a:lnSpc>
                <a:spcPct val="130000"/>
              </a:lnSpc>
              <a:spcBef>
                <a:spcPts val="1000"/>
              </a:spcBef>
              <a:spcAft>
                <a:spcPts val="0"/>
              </a:spcAft>
              <a:buClr>
                <a:schemeClr val="dk1"/>
              </a:buClr>
              <a:buSzPct val="55000"/>
              <a:buFont typeface="Arial"/>
              <a:buNone/>
            </a:pPr>
            <a:r>
              <a:rPr lang="en-US" sz="2000">
                <a:latin typeface="Times New Roman"/>
                <a:ea typeface="Times New Roman"/>
                <a:cs typeface="Times New Roman"/>
                <a:sym typeface="Times New Roman"/>
              </a:rPr>
              <a:t>3. A Process control block (PCB) gets associated with the process.</a:t>
            </a:r>
            <a:endParaRPr sz="2000">
              <a:latin typeface="Times New Roman"/>
              <a:ea typeface="Times New Roman"/>
              <a:cs typeface="Times New Roman"/>
              <a:sym typeface="Times New Roman"/>
            </a:endParaRPr>
          </a:p>
          <a:p>
            <a:pPr marL="12700" lvl="0" indent="0" algn="l" rtl="0">
              <a:lnSpc>
                <a:spcPct val="130000"/>
              </a:lnSpc>
              <a:spcBef>
                <a:spcPts val="1000"/>
              </a:spcBef>
              <a:spcAft>
                <a:spcPts val="0"/>
              </a:spcAft>
              <a:buClr>
                <a:schemeClr val="dk1"/>
              </a:buClr>
              <a:buSzPct val="55000"/>
              <a:buFont typeface="Arial"/>
              <a:buNone/>
            </a:pPr>
            <a:r>
              <a:rPr lang="en-US" sz="2000">
                <a:latin typeface="Times New Roman"/>
                <a:ea typeface="Times New Roman"/>
                <a:cs typeface="Times New Roman"/>
                <a:sym typeface="Times New Roman"/>
              </a:rPr>
              <a:t>4. OS maintains pointers to each process’s PCB in a process table so that it can access the PCB quickly.</a:t>
            </a:r>
            <a:endParaRPr sz="2000">
              <a:latin typeface="Times New Roman"/>
              <a:ea typeface="Times New Roman"/>
              <a:cs typeface="Times New Roman"/>
              <a:sym typeface="Times New Roman"/>
            </a:endParaRPr>
          </a:p>
          <a:p>
            <a:pPr marL="12700" lvl="0" indent="0" algn="l" rtl="0">
              <a:lnSpc>
                <a:spcPct val="130000"/>
              </a:lnSpc>
              <a:spcBef>
                <a:spcPts val="1000"/>
              </a:spcBef>
              <a:spcAft>
                <a:spcPts val="0"/>
              </a:spcAft>
              <a:buClr>
                <a:schemeClr val="dk1"/>
              </a:buClr>
              <a:buSzPct val="55000"/>
              <a:buFont typeface="Arial"/>
              <a:buNone/>
            </a:pPr>
            <a:r>
              <a:rPr lang="en-US" sz="2000">
                <a:latin typeface="Times New Roman"/>
                <a:ea typeface="Times New Roman"/>
                <a:cs typeface="Times New Roman"/>
                <a:sym typeface="Times New Roman"/>
              </a:rPr>
              <a:t>5.OS maintains accounting file on each process</a:t>
            </a:r>
            <a:endParaRPr sz="2000">
              <a:latin typeface="Arial"/>
              <a:ea typeface="Arial"/>
              <a:cs typeface="Arial"/>
              <a:sym typeface="Arial"/>
            </a:endParaRPr>
          </a:p>
          <a:p>
            <a:pPr marL="228600" marR="0" lvl="0" indent="-76200" algn="l" rtl="0">
              <a:lnSpc>
                <a:spcPct val="130000"/>
              </a:lnSpc>
              <a:spcBef>
                <a:spcPts val="1000"/>
              </a:spcBef>
              <a:spcAft>
                <a:spcPts val="0"/>
              </a:spcAft>
              <a:buClr>
                <a:schemeClr val="dk1"/>
              </a:buClr>
              <a:buSzPct val="129729"/>
              <a:buFont typeface="Arial"/>
              <a:buNone/>
            </a:pPr>
            <a:endParaRPr sz="2000" b="1">
              <a:solidFill>
                <a:schemeClr val="dk2"/>
              </a:solidFill>
              <a:latin typeface="Times New Roman"/>
              <a:ea typeface="Times New Roman"/>
              <a:cs typeface="Times New Roman"/>
              <a:sym typeface="Times New Roman"/>
            </a:endParaRPr>
          </a:p>
          <a:p>
            <a:pPr marL="228600" marR="0" lvl="0" indent="-228600" algn="l" rtl="0">
              <a:lnSpc>
                <a:spcPct val="60000"/>
              </a:lnSpc>
              <a:spcBef>
                <a:spcPts val="1000"/>
              </a:spcBef>
              <a:spcAft>
                <a:spcPts val="0"/>
              </a:spcAft>
              <a:buClr>
                <a:schemeClr val="dk1"/>
              </a:buClr>
              <a:buSzPct val="108108"/>
              <a:buFont typeface="Arial"/>
              <a:buNone/>
            </a:pPr>
            <a:endParaRPr sz="2400" b="0" i="0" u="none">
              <a:solidFill>
                <a:schemeClr val="dk1"/>
              </a:solidFill>
              <a:latin typeface="Times New Roman"/>
              <a:ea typeface="Times New Roman"/>
              <a:cs typeface="Times New Roman"/>
              <a:sym typeface="Times New Roman"/>
            </a:endParaRPr>
          </a:p>
          <a:p>
            <a:pPr marL="228600" marR="0" lvl="0" indent="-76200" algn="l" rtl="0">
              <a:lnSpc>
                <a:spcPct val="70000"/>
              </a:lnSpc>
              <a:spcBef>
                <a:spcPts val="1000"/>
              </a:spcBef>
              <a:spcAft>
                <a:spcPts val="0"/>
              </a:spcAft>
              <a:buClr>
                <a:schemeClr val="dk1"/>
              </a:buClr>
              <a:buSzPct val="108108"/>
              <a:buFont typeface="Arial"/>
              <a:buNone/>
            </a:pPr>
            <a:endParaRPr sz="2400" b="0" i="0" u="none">
              <a:solidFill>
                <a:schemeClr val="dk1"/>
              </a:solidFill>
              <a:latin typeface="Calibri"/>
              <a:ea typeface="Calibri"/>
              <a:cs typeface="Calibri"/>
              <a:sym typeface="Calibri"/>
            </a:endParaRPr>
          </a:p>
          <a:p>
            <a:pPr marL="228600" marR="0" lvl="0" indent="-76200" algn="l" rtl="0">
              <a:lnSpc>
                <a:spcPct val="70000"/>
              </a:lnSpc>
              <a:spcBef>
                <a:spcPts val="1000"/>
              </a:spcBef>
              <a:spcAft>
                <a:spcPts val="0"/>
              </a:spcAft>
              <a:buClr>
                <a:schemeClr val="dk1"/>
              </a:buClr>
              <a:buSzPct val="108108"/>
              <a:buFont typeface="Arial"/>
              <a:buNone/>
            </a:pPr>
            <a:endParaRPr sz="2400" b="0" i="0" u="none">
              <a:solidFill>
                <a:schemeClr val="dk1"/>
              </a:solidFill>
              <a:latin typeface="Arial"/>
              <a:ea typeface="Arial"/>
              <a:cs typeface="Arial"/>
              <a:sym typeface="Arial"/>
            </a:endParaRPr>
          </a:p>
          <a:p>
            <a:pPr marL="228600" marR="0" lvl="0" indent="-76200" algn="l" rtl="0">
              <a:lnSpc>
                <a:spcPct val="90000"/>
              </a:lnSpc>
              <a:spcBef>
                <a:spcPts val="1000"/>
              </a:spcBef>
              <a:spcAft>
                <a:spcPts val="0"/>
              </a:spcAft>
              <a:buClr>
                <a:schemeClr val="dk1"/>
              </a:buClr>
              <a:buSzPct val="108108"/>
              <a:buFont typeface="Arial"/>
              <a:buNone/>
            </a:pPr>
            <a:endParaRPr sz="2400" b="0" i="0" u="none">
              <a:solidFill>
                <a:schemeClr val="dk1"/>
              </a:solidFill>
              <a:latin typeface="Arial"/>
              <a:ea typeface="Arial"/>
              <a:cs typeface="Arial"/>
              <a:sym typeface="Arial"/>
            </a:endParaRPr>
          </a:p>
        </p:txBody>
      </p:sp>
      <p:sp>
        <p:nvSpPr>
          <p:cNvPr id="292" name="Google Shape;292;p14"/>
          <p:cNvSpPr txBox="1"/>
          <p:nvPr/>
        </p:nvSpPr>
        <p:spPr>
          <a:xfrm>
            <a:off x="762000" y="6459537"/>
            <a:ext cx="27432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293" name="Google Shape;293;p14"/>
          <p:cNvSpPr txBox="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294" name="Google Shape;294;p14"/>
          <p:cNvSpPr txBox="1"/>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19</a:t>
            </a:fld>
            <a:endParaRPr sz="1400" b="0" i="0" u="none" strike="noStrike" cap="none">
              <a:solidFill>
                <a:srgbClr val="000000"/>
              </a:solidFill>
              <a:latin typeface="Arial"/>
              <a:ea typeface="Arial"/>
              <a:cs typeface="Arial"/>
              <a:sym typeface="Arial"/>
            </a:endParaRPr>
          </a:p>
        </p:txBody>
      </p:sp>
      <p:pic>
        <p:nvPicPr>
          <p:cNvPr id="295" name="Google Shape;295;p14"/>
          <p:cNvPicPr preferRelativeResize="0"/>
          <p:nvPr/>
        </p:nvPicPr>
        <p:blipFill rotWithShape="1">
          <a:blip r:embed="rId3">
            <a:alphaModFix/>
          </a:blip>
          <a:srcRect/>
          <a:stretch/>
        </p:blipFill>
        <p:spPr>
          <a:xfrm>
            <a:off x="127000" y="80962"/>
            <a:ext cx="1270000" cy="1312862"/>
          </a:xfrm>
          <a:prstGeom prst="rect">
            <a:avLst/>
          </a:prstGeom>
          <a:noFill/>
          <a:ln>
            <a:noFill/>
          </a:ln>
        </p:spPr>
      </p:pic>
      <p:pic>
        <p:nvPicPr>
          <p:cNvPr id="296" name="Google Shape;296;p14"/>
          <p:cNvPicPr preferRelativeResize="0"/>
          <p:nvPr/>
        </p:nvPicPr>
        <p:blipFill rotWithShape="1">
          <a:blip r:embed="rId4">
            <a:alphaModFix/>
          </a:blip>
          <a:srcRect/>
          <a:stretch/>
        </p:blipFill>
        <p:spPr>
          <a:xfrm>
            <a:off x="713164" y="1865259"/>
            <a:ext cx="6650872" cy="2630487"/>
          </a:xfrm>
          <a:prstGeom prst="rect">
            <a:avLst/>
          </a:prstGeom>
          <a:noFill/>
          <a:ln>
            <a:noFill/>
          </a:ln>
        </p:spPr>
      </p:pic>
      <p:sp>
        <p:nvSpPr>
          <p:cNvPr id="297" name="Google Shape;297;p14"/>
          <p:cNvSpPr/>
          <p:nvPr/>
        </p:nvSpPr>
        <p:spPr>
          <a:xfrm>
            <a:off x="457200" y="4967182"/>
            <a:ext cx="11459892" cy="1665649"/>
          </a:xfrm>
          <a:prstGeom prst="rect">
            <a:avLst/>
          </a:prstGeom>
          <a:noFill/>
          <a:ln>
            <a:noFill/>
          </a:ln>
        </p:spPr>
        <p:txBody>
          <a:bodyPr spcFirstLastPara="1" wrap="square" lIns="91425" tIns="45700" rIns="91425" bIns="45700" anchor="t" anchorCtr="0">
            <a:spAutoFit/>
          </a:bodyPr>
          <a:lstStyle/>
          <a:p>
            <a:pPr marL="228600" marR="0" lvl="0" indent="-228600" algn="l" rtl="0">
              <a:lnSpc>
                <a:spcPct val="12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When one process spawns another, the former is referred to as the parent process, and the spawned process is referred to as the child process.</a:t>
            </a: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body" idx="1"/>
          </p:nvPr>
        </p:nvSpPr>
        <p:spPr>
          <a:xfrm>
            <a:off x="838200" y="336201"/>
            <a:ext cx="10542900" cy="6168300"/>
          </a:xfrm>
          <a:prstGeom prst="rect">
            <a:avLst/>
          </a:prstGeom>
          <a:noFill/>
          <a:ln>
            <a:noFill/>
          </a:ln>
        </p:spPr>
        <p:txBody>
          <a:bodyPr spcFirstLastPara="1" wrap="square" lIns="91425" tIns="45700" rIns="91425" bIns="45700" anchor="t" anchorCtr="0">
            <a:noAutofit/>
          </a:bodyPr>
          <a:lstStyle/>
          <a:p>
            <a:pPr marL="114300" lvl="0" indent="0" algn="ctr" rtl="0">
              <a:lnSpc>
                <a:spcPct val="90000"/>
              </a:lnSpc>
              <a:spcBef>
                <a:spcPts val="1000"/>
              </a:spcBef>
              <a:spcAft>
                <a:spcPts val="0"/>
              </a:spcAft>
              <a:buSzPts val="1800"/>
              <a:buNone/>
            </a:pPr>
            <a:r>
              <a:rPr lang="en-US" b="1"/>
              <a:t>Unit II </a:t>
            </a:r>
            <a:endParaRPr b="1"/>
          </a:p>
          <a:p>
            <a:pPr marL="0" lvl="0" indent="0" algn="l" rtl="0">
              <a:lnSpc>
                <a:spcPct val="90000"/>
              </a:lnSpc>
              <a:spcBef>
                <a:spcPts val="1000"/>
              </a:spcBef>
              <a:spcAft>
                <a:spcPts val="0"/>
              </a:spcAft>
              <a:buSzPts val="1800"/>
              <a:buNone/>
            </a:pPr>
            <a:r>
              <a:rPr lang="en-US" b="1"/>
              <a:t>Process Management:</a:t>
            </a:r>
            <a:endParaRPr/>
          </a:p>
          <a:p>
            <a:pPr marL="457200" lvl="0" indent="-342900" algn="l" rtl="0">
              <a:lnSpc>
                <a:spcPct val="90000"/>
              </a:lnSpc>
              <a:spcBef>
                <a:spcPts val="1000"/>
              </a:spcBef>
              <a:spcAft>
                <a:spcPts val="0"/>
              </a:spcAft>
              <a:buClr>
                <a:schemeClr val="dk1"/>
              </a:buClr>
              <a:buSzPts val="1800"/>
              <a:buChar char="•"/>
            </a:pPr>
            <a:r>
              <a:rPr lang="en-US" sz="2400"/>
              <a:t>Processes: Definition, Process Relationship, Different states of a Process, Process State transitions,</a:t>
            </a:r>
            <a:endParaRPr/>
          </a:p>
          <a:p>
            <a:pPr marL="457200" lvl="0" indent="-342900" algn="l" rtl="0">
              <a:lnSpc>
                <a:spcPct val="90000"/>
              </a:lnSpc>
              <a:spcBef>
                <a:spcPts val="1000"/>
              </a:spcBef>
              <a:spcAft>
                <a:spcPts val="0"/>
              </a:spcAft>
              <a:buClr>
                <a:schemeClr val="dk1"/>
              </a:buClr>
              <a:buSzPts val="1800"/>
              <a:buChar char="•"/>
            </a:pPr>
            <a:r>
              <a:rPr lang="en-US" sz="2400"/>
              <a:t>Process Control Block (PCB), Context switching.</a:t>
            </a:r>
            <a:endParaRPr/>
          </a:p>
          <a:p>
            <a:pPr marL="457200" lvl="0" indent="-342900" algn="l" rtl="0">
              <a:lnSpc>
                <a:spcPct val="90000"/>
              </a:lnSpc>
              <a:spcBef>
                <a:spcPts val="1000"/>
              </a:spcBef>
              <a:spcAft>
                <a:spcPts val="0"/>
              </a:spcAft>
              <a:buClr>
                <a:schemeClr val="dk1"/>
              </a:buClr>
              <a:buSzPts val="1800"/>
              <a:buChar char="•"/>
            </a:pPr>
            <a:r>
              <a:rPr lang="en-US" sz="2400"/>
              <a:t>Thread: Definition, Various states, Benefits of threads, Types of threads, Concept of multithreading.</a:t>
            </a:r>
            <a:endParaRPr sz="2400"/>
          </a:p>
          <a:p>
            <a:pPr marL="457200" lvl="0" indent="0" algn="ctr" rtl="0">
              <a:spcBef>
                <a:spcPts val="1000"/>
              </a:spcBef>
              <a:spcAft>
                <a:spcPts val="0"/>
              </a:spcAft>
              <a:buNone/>
            </a:pPr>
            <a:r>
              <a:rPr lang="en-US" sz="2000"/>
              <a:t>l </a:t>
            </a:r>
            <a:endParaRPr sz="1600"/>
          </a:p>
          <a:p>
            <a:pPr marL="114300" lvl="0" indent="0" algn="l" rtl="0">
              <a:lnSpc>
                <a:spcPct val="90000"/>
              </a:lnSpc>
              <a:spcBef>
                <a:spcPts val="1000"/>
              </a:spcBef>
              <a:spcAft>
                <a:spcPts val="0"/>
              </a:spcAft>
              <a:buSzPts val="1800"/>
              <a:buNone/>
            </a:pPr>
            <a:r>
              <a:rPr lang="en-US" b="1"/>
              <a:t>Process Scheduling</a:t>
            </a:r>
            <a:r>
              <a:rPr lang="en-US"/>
              <a:t>: </a:t>
            </a:r>
            <a:endParaRPr/>
          </a:p>
          <a:p>
            <a:pPr marL="457200" lvl="0" indent="-342900" algn="l" rtl="0">
              <a:lnSpc>
                <a:spcPct val="90000"/>
              </a:lnSpc>
              <a:spcBef>
                <a:spcPts val="1000"/>
              </a:spcBef>
              <a:spcAft>
                <a:spcPts val="0"/>
              </a:spcAft>
              <a:buClr>
                <a:schemeClr val="dk1"/>
              </a:buClr>
              <a:buSzPts val="1800"/>
              <a:buChar char="•"/>
            </a:pPr>
            <a:r>
              <a:rPr lang="en-US" sz="2400"/>
              <a:t>Foundation and Scheduling objectives, Types of Schedulers, Scheduling criteria:</a:t>
            </a:r>
            <a:endParaRPr/>
          </a:p>
          <a:p>
            <a:pPr marL="457200" lvl="0" indent="-342900" algn="l" rtl="0">
              <a:lnSpc>
                <a:spcPct val="90000"/>
              </a:lnSpc>
              <a:spcBef>
                <a:spcPts val="1000"/>
              </a:spcBef>
              <a:spcAft>
                <a:spcPts val="0"/>
              </a:spcAft>
              <a:buClr>
                <a:schemeClr val="dk1"/>
              </a:buClr>
              <a:buSzPts val="1800"/>
              <a:buChar char="•"/>
            </a:pPr>
            <a:r>
              <a:rPr lang="en-US" sz="2400"/>
              <a:t>CPU utilization, Throughput, Turnaround Time, Waiting Time, Response Time. Scheduling</a:t>
            </a:r>
            <a:endParaRPr/>
          </a:p>
          <a:p>
            <a:pPr marL="457200" lvl="0" indent="-342900" algn="l" rtl="0">
              <a:lnSpc>
                <a:spcPct val="90000"/>
              </a:lnSpc>
              <a:spcBef>
                <a:spcPts val="1000"/>
              </a:spcBef>
              <a:spcAft>
                <a:spcPts val="0"/>
              </a:spcAft>
              <a:buClr>
                <a:schemeClr val="dk1"/>
              </a:buClr>
              <a:buSzPts val="1800"/>
              <a:buChar char="•"/>
            </a:pPr>
            <a:r>
              <a:rPr lang="en-US" sz="2400"/>
              <a:t>Algorithms: Pre-emptive and non-pre-emptive, FCFS, SIF, RR.</a:t>
            </a:r>
            <a:endParaRPr sz="2400"/>
          </a:p>
          <a:p>
            <a:pPr marL="457200" lvl="0" indent="0" algn="ctr" rtl="0">
              <a:spcBef>
                <a:spcPts val="1000"/>
              </a:spcBef>
              <a:spcAft>
                <a:spcPts val="0"/>
              </a:spcAft>
              <a:buNone/>
            </a:pP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5"/>
          <p:cNvSpPr txBox="1">
            <a:spLocks noGrp="1"/>
          </p:cNvSpPr>
          <p:nvPr>
            <p:ph type="title"/>
          </p:nvPr>
        </p:nvSpPr>
        <p:spPr>
          <a:xfrm>
            <a:off x="2133600" y="0"/>
            <a:ext cx="9377400" cy="8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Process Termination</a:t>
            </a:r>
            <a:endParaRPr/>
          </a:p>
        </p:txBody>
      </p:sp>
      <p:sp>
        <p:nvSpPr>
          <p:cNvPr id="305" name="Google Shape;305;p15"/>
          <p:cNvSpPr txBox="1"/>
          <p:nvPr/>
        </p:nvSpPr>
        <p:spPr>
          <a:xfrm>
            <a:off x="762000" y="6459537"/>
            <a:ext cx="27432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06" name="Google Shape;306;p15"/>
          <p:cNvSpPr txBox="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307" name="Google Shape;307;p15"/>
          <p:cNvSpPr txBox="1"/>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20</a:t>
            </a:fld>
            <a:endParaRPr sz="1400" b="0" i="0" u="none" strike="noStrike" cap="none">
              <a:solidFill>
                <a:srgbClr val="000000"/>
              </a:solidFill>
              <a:latin typeface="Arial"/>
              <a:ea typeface="Arial"/>
              <a:cs typeface="Arial"/>
              <a:sym typeface="Arial"/>
            </a:endParaRPr>
          </a:p>
        </p:txBody>
      </p:sp>
      <p:pic>
        <p:nvPicPr>
          <p:cNvPr id="308" name="Google Shape;308;p15"/>
          <p:cNvPicPr preferRelativeResize="0"/>
          <p:nvPr/>
        </p:nvPicPr>
        <p:blipFill rotWithShape="1">
          <a:blip r:embed="rId3">
            <a:alphaModFix/>
          </a:blip>
          <a:srcRect/>
          <a:stretch/>
        </p:blipFill>
        <p:spPr>
          <a:xfrm>
            <a:off x="127000" y="80962"/>
            <a:ext cx="1270000" cy="1312862"/>
          </a:xfrm>
          <a:prstGeom prst="rect">
            <a:avLst/>
          </a:prstGeom>
          <a:noFill/>
          <a:ln>
            <a:noFill/>
          </a:ln>
        </p:spPr>
      </p:pic>
      <p:pic>
        <p:nvPicPr>
          <p:cNvPr id="309" name="Google Shape;309;p15"/>
          <p:cNvPicPr preferRelativeResize="0"/>
          <p:nvPr/>
        </p:nvPicPr>
        <p:blipFill rotWithShape="1">
          <a:blip r:embed="rId4">
            <a:alphaModFix/>
          </a:blip>
          <a:srcRect/>
          <a:stretch/>
        </p:blipFill>
        <p:spPr>
          <a:xfrm>
            <a:off x="2659062" y="674687"/>
            <a:ext cx="6218237" cy="5727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36dfafafb62_0_227"/>
          <p:cNvSpPr txBox="1">
            <a:spLocks noGrp="1"/>
          </p:cNvSpPr>
          <p:nvPr>
            <p:ph type="title"/>
          </p:nvPr>
        </p:nvSpPr>
        <p:spPr>
          <a:xfrm>
            <a:off x="2133600" y="127000"/>
            <a:ext cx="9377400" cy="968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b="1" i="0" u="none">
                <a:solidFill>
                  <a:schemeClr val="dk1"/>
                </a:solidFill>
                <a:latin typeface="Times New Roman"/>
                <a:ea typeface="Times New Roman"/>
                <a:cs typeface="Times New Roman"/>
                <a:sym typeface="Times New Roman"/>
              </a:rPr>
              <a:t>Process Control</a:t>
            </a:r>
            <a:endParaRPr/>
          </a:p>
        </p:txBody>
      </p:sp>
      <p:sp>
        <p:nvSpPr>
          <p:cNvPr id="317" name="Google Shape;317;g36dfafafb62_0_227"/>
          <p:cNvSpPr txBox="1"/>
          <p:nvPr/>
        </p:nvSpPr>
        <p:spPr>
          <a:xfrm>
            <a:off x="762000" y="6459537"/>
            <a:ext cx="27432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18" name="Google Shape;318;g36dfafafb62_0_227"/>
          <p:cNvSpPr txBox="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319" name="Google Shape;319;g36dfafafb62_0_227"/>
          <p:cNvSpPr txBox="1"/>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21</a:t>
            </a:fld>
            <a:endParaRPr sz="1400" b="0" i="0" u="none" strike="noStrike" cap="none">
              <a:solidFill>
                <a:srgbClr val="000000"/>
              </a:solidFill>
              <a:latin typeface="Arial"/>
              <a:ea typeface="Arial"/>
              <a:cs typeface="Arial"/>
              <a:sym typeface="Arial"/>
            </a:endParaRPr>
          </a:p>
        </p:txBody>
      </p:sp>
      <p:pic>
        <p:nvPicPr>
          <p:cNvPr id="320" name="Google Shape;320;g36dfafafb62_0_227"/>
          <p:cNvPicPr preferRelativeResize="0"/>
          <p:nvPr/>
        </p:nvPicPr>
        <p:blipFill rotWithShape="1">
          <a:blip r:embed="rId3">
            <a:alphaModFix/>
          </a:blip>
          <a:srcRect/>
          <a:stretch/>
        </p:blipFill>
        <p:spPr>
          <a:xfrm>
            <a:off x="127000" y="80962"/>
            <a:ext cx="1270000" cy="1312862"/>
          </a:xfrm>
          <a:prstGeom prst="rect">
            <a:avLst/>
          </a:prstGeom>
          <a:noFill/>
          <a:ln>
            <a:noFill/>
          </a:ln>
        </p:spPr>
      </p:pic>
      <p:sp>
        <p:nvSpPr>
          <p:cNvPr id="321" name="Google Shape;321;g36dfafafb62_0_227"/>
          <p:cNvSpPr txBox="1"/>
          <p:nvPr/>
        </p:nvSpPr>
        <p:spPr>
          <a:xfrm>
            <a:off x="980388" y="1407629"/>
            <a:ext cx="10892700" cy="4494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Times New Roman"/>
                <a:ea typeface="Times New Roman"/>
                <a:cs typeface="Times New Roman"/>
                <a:sym typeface="Times New Roman"/>
              </a:rPr>
              <a:t>Modes of Execution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Most processors support at least two modes of execution.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Certain instructions can only be executed in the more-privileged mode.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These would include reading or altering a control register, such as the program status word; primitive I/O instructions; and instructions that relate to memory management.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In addition, certain regions of memory can only be accessed in the more-privileged mode.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The less-privileged mode is often referred to as the user mode, because user programs typically would execute in this mode.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The more-privileged mode is referred to as the system mode, control mode, or kernel mode. </a:t>
            </a:r>
            <a:endParaRPr sz="2400" b="0" i="0" u="none" strike="noStrike" cap="none">
              <a:solidFill>
                <a:srgbClr val="000000"/>
              </a:solidFill>
              <a:latin typeface="Times New Roman"/>
              <a:ea typeface="Times New Roman"/>
              <a:cs typeface="Times New Roman"/>
              <a:sym typeface="Times New Roman"/>
            </a:endParaRPr>
          </a:p>
          <a:p>
            <a:pPr marL="285750" marR="0" lvl="0" indent="-14605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txBox="1">
            <a:spLocks noGrp="1"/>
          </p:cNvSpPr>
          <p:nvPr>
            <p:ph type="title"/>
          </p:nvPr>
        </p:nvSpPr>
        <p:spPr>
          <a:xfrm>
            <a:off x="2133600" y="127000"/>
            <a:ext cx="9377400" cy="968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b="1" i="0" u="none">
                <a:solidFill>
                  <a:schemeClr val="dk1"/>
                </a:solidFill>
                <a:latin typeface="Times New Roman"/>
                <a:ea typeface="Times New Roman"/>
                <a:cs typeface="Times New Roman"/>
                <a:sym typeface="Times New Roman"/>
              </a:rPr>
              <a:t>Process Control</a:t>
            </a:r>
            <a:endParaRPr/>
          </a:p>
        </p:txBody>
      </p:sp>
      <p:sp>
        <p:nvSpPr>
          <p:cNvPr id="329" name="Google Shape;329;p26"/>
          <p:cNvSpPr txBox="1"/>
          <p:nvPr/>
        </p:nvSpPr>
        <p:spPr>
          <a:xfrm>
            <a:off x="762000" y="6459537"/>
            <a:ext cx="27432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0" name="Google Shape;330;p26"/>
          <p:cNvSpPr txBox="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331" name="Google Shape;331;p26"/>
          <p:cNvSpPr txBox="1"/>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22</a:t>
            </a:fld>
            <a:endParaRPr sz="1400" b="0" i="0" u="none" strike="noStrike" cap="none">
              <a:solidFill>
                <a:srgbClr val="000000"/>
              </a:solidFill>
              <a:latin typeface="Arial"/>
              <a:ea typeface="Arial"/>
              <a:cs typeface="Arial"/>
              <a:sym typeface="Arial"/>
            </a:endParaRPr>
          </a:p>
        </p:txBody>
      </p:sp>
      <p:pic>
        <p:nvPicPr>
          <p:cNvPr id="332" name="Google Shape;332;p26"/>
          <p:cNvPicPr preferRelativeResize="0"/>
          <p:nvPr/>
        </p:nvPicPr>
        <p:blipFill rotWithShape="1">
          <a:blip r:embed="rId3">
            <a:alphaModFix/>
          </a:blip>
          <a:srcRect/>
          <a:stretch/>
        </p:blipFill>
        <p:spPr>
          <a:xfrm>
            <a:off x="127000" y="80962"/>
            <a:ext cx="1270000" cy="1312862"/>
          </a:xfrm>
          <a:prstGeom prst="rect">
            <a:avLst/>
          </a:prstGeom>
          <a:noFill/>
          <a:ln>
            <a:noFill/>
          </a:ln>
        </p:spPr>
      </p:pic>
      <p:sp>
        <p:nvSpPr>
          <p:cNvPr id="333" name="Google Shape;333;p26"/>
          <p:cNvSpPr txBox="1"/>
          <p:nvPr/>
        </p:nvSpPr>
        <p:spPr>
          <a:xfrm>
            <a:off x="127000" y="1407629"/>
            <a:ext cx="11746131" cy="19389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Times New Roman"/>
                <a:ea typeface="Times New Roman"/>
                <a:cs typeface="Times New Roman"/>
                <a:sym typeface="Times New Roman"/>
              </a:rPr>
              <a:t>Process Switching</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A running process is interrupted and the OS assigns another process to the Running state and turns control over to that process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A process switch may occur any time that the OS has gained control from the currently running process</a:t>
            </a:r>
            <a:endParaRPr sz="2400" b="0" i="0" u="none" strike="noStrike" cap="none">
              <a:solidFill>
                <a:srgbClr val="000000"/>
              </a:solidFill>
              <a:latin typeface="Times New Roman"/>
              <a:ea typeface="Times New Roman"/>
              <a:cs typeface="Times New Roman"/>
              <a:sym typeface="Times New Roman"/>
            </a:endParaRPr>
          </a:p>
        </p:txBody>
      </p:sp>
      <p:pic>
        <p:nvPicPr>
          <p:cNvPr id="334" name="Google Shape;334;p26"/>
          <p:cNvPicPr preferRelativeResize="0"/>
          <p:nvPr/>
        </p:nvPicPr>
        <p:blipFill rotWithShape="1">
          <a:blip r:embed="rId4">
            <a:alphaModFix/>
          </a:blip>
          <a:srcRect/>
          <a:stretch/>
        </p:blipFill>
        <p:spPr>
          <a:xfrm>
            <a:off x="1226892" y="3658810"/>
            <a:ext cx="9364662" cy="21354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7"/>
          <p:cNvSpPr txBox="1">
            <a:spLocks noGrp="1"/>
          </p:cNvSpPr>
          <p:nvPr>
            <p:ph type="title"/>
          </p:nvPr>
        </p:nvSpPr>
        <p:spPr>
          <a:xfrm>
            <a:off x="1778000" y="287338"/>
            <a:ext cx="9377363" cy="9683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400"/>
              <a:buNone/>
            </a:pPr>
            <a:r>
              <a:rPr lang="en-US" b="1">
                <a:latin typeface="Times New Roman"/>
                <a:ea typeface="Times New Roman"/>
                <a:cs typeface="Times New Roman"/>
                <a:sym typeface="Times New Roman"/>
              </a:rPr>
              <a:t>Process  Control</a:t>
            </a:r>
            <a:endParaRPr>
              <a:solidFill>
                <a:srgbClr val="3F3F3F"/>
              </a:solidFill>
              <a:latin typeface="Times New Roman"/>
              <a:ea typeface="Times New Roman"/>
              <a:cs typeface="Times New Roman"/>
              <a:sym typeface="Times New Roman"/>
            </a:endParaRPr>
          </a:p>
        </p:txBody>
      </p:sp>
      <p:sp>
        <p:nvSpPr>
          <p:cNvPr id="342" name="Google Shape;342;p27"/>
          <p:cNvSpPr txBox="1">
            <a:spLocks noGrp="1"/>
          </p:cNvSpPr>
          <p:nvPr>
            <p:ph type="body" idx="1"/>
          </p:nvPr>
        </p:nvSpPr>
        <p:spPr>
          <a:xfrm>
            <a:off x="1139483" y="1420837"/>
            <a:ext cx="10841380" cy="4516413"/>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90000"/>
              </a:lnSpc>
              <a:spcBef>
                <a:spcPts val="1000"/>
              </a:spcBef>
              <a:spcAft>
                <a:spcPts val="0"/>
              </a:spcAft>
              <a:buSzPct val="69498"/>
              <a:buChar char="•"/>
            </a:pPr>
            <a:r>
              <a:rPr lang="en-US" b="1">
                <a:solidFill>
                  <a:schemeClr val="dk1"/>
                </a:solidFill>
                <a:latin typeface="Times New Roman"/>
                <a:ea typeface="Times New Roman"/>
                <a:cs typeface="Times New Roman"/>
                <a:sym typeface="Times New Roman"/>
              </a:rPr>
              <a:t>Mode switching</a:t>
            </a:r>
            <a:endParaRPr/>
          </a:p>
          <a:p>
            <a:pPr marL="0" lvl="0" indent="0" algn="l" rtl="0">
              <a:lnSpc>
                <a:spcPct val="90000"/>
              </a:lnSpc>
              <a:spcBef>
                <a:spcPts val="1000"/>
              </a:spcBef>
              <a:spcAft>
                <a:spcPts val="0"/>
              </a:spcAft>
              <a:buSzPct val="69498"/>
              <a:buFont typeface="Arial"/>
              <a:buNone/>
            </a:pPr>
            <a:endParaRPr b="1">
              <a:solidFill>
                <a:schemeClr val="dk1"/>
              </a:solidFill>
              <a:latin typeface="Times New Roman"/>
              <a:ea typeface="Times New Roman"/>
              <a:cs typeface="Times New Roman"/>
              <a:sym typeface="Times New Roman"/>
            </a:endParaRPr>
          </a:p>
          <a:p>
            <a:pPr marL="0" lvl="0" indent="0" algn="l" rtl="0">
              <a:lnSpc>
                <a:spcPct val="90000"/>
              </a:lnSpc>
              <a:spcBef>
                <a:spcPts val="1000"/>
              </a:spcBef>
              <a:spcAft>
                <a:spcPts val="0"/>
              </a:spcAft>
              <a:buSzPct val="69498"/>
              <a:buFont typeface="Arial"/>
              <a:buNone/>
            </a:pPr>
            <a:r>
              <a:rPr lang="en-US" b="1">
                <a:solidFill>
                  <a:schemeClr val="dk1"/>
                </a:solidFill>
                <a:latin typeface="Times New Roman"/>
                <a:ea typeface="Times New Roman"/>
                <a:cs typeface="Times New Roman"/>
                <a:sym typeface="Times New Roman"/>
              </a:rPr>
              <a:t>There are two modes of operations :-</a:t>
            </a:r>
            <a:endParaRPr/>
          </a:p>
          <a:p>
            <a:pPr marL="457200" lvl="0" indent="-457200" algn="l" rtl="0">
              <a:lnSpc>
                <a:spcPct val="90000"/>
              </a:lnSpc>
              <a:spcBef>
                <a:spcPts val="1000"/>
              </a:spcBef>
              <a:spcAft>
                <a:spcPts val="0"/>
              </a:spcAft>
              <a:buSzPct val="81081"/>
              <a:buFont typeface="Arial"/>
              <a:buAutoNum type="arabicPeriod"/>
            </a:pPr>
            <a:r>
              <a:rPr lang="en-US" sz="2400" b="1">
                <a:solidFill>
                  <a:schemeClr val="dk1"/>
                </a:solidFill>
                <a:latin typeface="Times New Roman"/>
                <a:ea typeface="Times New Roman"/>
                <a:cs typeface="Times New Roman"/>
                <a:sym typeface="Times New Roman"/>
              </a:rPr>
              <a:t>Kernel  mode </a:t>
            </a:r>
            <a:r>
              <a:rPr lang="en-US" sz="2400">
                <a:solidFill>
                  <a:schemeClr val="dk1"/>
                </a:solidFill>
                <a:latin typeface="Times New Roman"/>
                <a:ea typeface="Times New Roman"/>
                <a:cs typeface="Times New Roman"/>
                <a:sym typeface="Times New Roman"/>
              </a:rPr>
              <a:t>( Privileged mode): It can access its own data-structures as well as</a:t>
            </a:r>
            <a:endParaRPr/>
          </a:p>
          <a:p>
            <a:pPr marL="0" lvl="0" indent="0" algn="l" rtl="0">
              <a:lnSpc>
                <a:spcPct val="90000"/>
              </a:lnSpc>
              <a:spcBef>
                <a:spcPts val="1000"/>
              </a:spcBef>
              <a:spcAft>
                <a:spcPts val="0"/>
              </a:spcAft>
              <a:buSzPct val="81081"/>
              <a:buFont typeface="Arial"/>
              <a:buNone/>
            </a:pPr>
            <a:r>
              <a:rPr lang="en-US" sz="2400">
                <a:solidFill>
                  <a:schemeClr val="dk1"/>
                </a:solidFill>
                <a:latin typeface="Times New Roman"/>
                <a:ea typeface="Times New Roman"/>
                <a:cs typeface="Times New Roman"/>
                <a:sym typeface="Times New Roman"/>
              </a:rPr>
              <a:t>the user mode data structures.</a:t>
            </a:r>
            <a:endParaRPr/>
          </a:p>
          <a:p>
            <a:pPr marL="0" lvl="0" indent="0" algn="l" rtl="0">
              <a:lnSpc>
                <a:spcPct val="90000"/>
              </a:lnSpc>
              <a:spcBef>
                <a:spcPts val="1000"/>
              </a:spcBef>
              <a:spcAft>
                <a:spcPts val="0"/>
              </a:spcAft>
              <a:buSzPct val="81081"/>
              <a:buFont typeface="Arial"/>
              <a:buNone/>
            </a:pPr>
            <a:endParaRPr sz="2400">
              <a:solidFill>
                <a:schemeClr val="dk1"/>
              </a:solidFill>
              <a:latin typeface="Times New Roman"/>
              <a:ea typeface="Times New Roman"/>
              <a:cs typeface="Times New Roman"/>
              <a:sym typeface="Times New Roman"/>
            </a:endParaRPr>
          </a:p>
          <a:p>
            <a:pPr marL="0" lvl="0" indent="0" algn="l" rtl="0">
              <a:lnSpc>
                <a:spcPct val="90000"/>
              </a:lnSpc>
              <a:spcBef>
                <a:spcPts val="1000"/>
              </a:spcBef>
              <a:spcAft>
                <a:spcPts val="0"/>
              </a:spcAft>
              <a:buSzPct val="81081"/>
              <a:buFont typeface="Arial"/>
              <a:buNone/>
            </a:pPr>
            <a:r>
              <a:rPr lang="en-US" sz="2400" b="1">
                <a:solidFill>
                  <a:schemeClr val="dk1"/>
                </a:solidFill>
                <a:latin typeface="Times New Roman"/>
                <a:ea typeface="Times New Roman"/>
                <a:cs typeface="Times New Roman"/>
                <a:sym typeface="Times New Roman"/>
              </a:rPr>
              <a:t>2. User mode :  </a:t>
            </a:r>
            <a:r>
              <a:rPr lang="en-US" sz="2400">
                <a:solidFill>
                  <a:schemeClr val="dk1"/>
                </a:solidFill>
                <a:latin typeface="Times New Roman"/>
                <a:ea typeface="Times New Roman"/>
                <a:cs typeface="Times New Roman"/>
                <a:sym typeface="Times New Roman"/>
              </a:rPr>
              <a:t>It can access only the user mode data structures. </a:t>
            </a:r>
            <a:endParaRPr/>
          </a:p>
          <a:p>
            <a:pPr marL="457200" lvl="0" indent="-342899" algn="l" rtl="0">
              <a:lnSpc>
                <a:spcPct val="90000"/>
              </a:lnSpc>
              <a:spcBef>
                <a:spcPts val="1000"/>
              </a:spcBef>
              <a:spcAft>
                <a:spcPts val="0"/>
              </a:spcAft>
              <a:buSzPct val="81081"/>
              <a:buChar char="•"/>
            </a:pPr>
            <a:r>
              <a:rPr lang="en-US" sz="2400">
                <a:solidFill>
                  <a:schemeClr val="dk1"/>
                </a:solidFill>
                <a:latin typeface="Times New Roman"/>
                <a:ea typeface="Times New Roman"/>
                <a:cs typeface="Times New Roman"/>
                <a:sym typeface="Times New Roman"/>
              </a:rPr>
              <a:t>User programs initially work in the User mode. </a:t>
            </a:r>
            <a:endParaRPr/>
          </a:p>
          <a:p>
            <a:pPr marL="457200" lvl="0" indent="-342899" algn="l" rtl="0">
              <a:lnSpc>
                <a:spcPct val="90000"/>
              </a:lnSpc>
              <a:spcBef>
                <a:spcPts val="1000"/>
              </a:spcBef>
              <a:spcAft>
                <a:spcPts val="0"/>
              </a:spcAft>
              <a:buSzPct val="81081"/>
              <a:buChar char="•"/>
            </a:pPr>
            <a:r>
              <a:rPr lang="en-US" sz="2400">
                <a:solidFill>
                  <a:schemeClr val="dk1"/>
                </a:solidFill>
                <a:latin typeface="Times New Roman"/>
                <a:ea typeface="Times New Roman"/>
                <a:cs typeface="Times New Roman"/>
                <a:sym typeface="Times New Roman"/>
              </a:rPr>
              <a:t>Whenever a system call is encountered the control switches to the kernel mode. </a:t>
            </a:r>
            <a:endParaRPr/>
          </a:p>
          <a:p>
            <a:pPr marL="457200" lvl="0" indent="-342899" algn="l" rtl="0">
              <a:lnSpc>
                <a:spcPct val="90000"/>
              </a:lnSpc>
              <a:spcBef>
                <a:spcPts val="1000"/>
              </a:spcBef>
              <a:spcAft>
                <a:spcPts val="0"/>
              </a:spcAft>
              <a:buSzPct val="81081"/>
              <a:buChar char="•"/>
            </a:pPr>
            <a:r>
              <a:rPr lang="en-US" sz="2400">
                <a:solidFill>
                  <a:schemeClr val="dk1"/>
                </a:solidFill>
                <a:latin typeface="Times New Roman"/>
                <a:ea typeface="Times New Roman"/>
                <a:cs typeface="Times New Roman"/>
                <a:sym typeface="Times New Roman"/>
              </a:rPr>
              <a:t>All interrupts are serviced in the Kernel mode. </a:t>
            </a:r>
            <a:endParaRPr/>
          </a:p>
          <a:p>
            <a:pPr marL="457200" lvl="0" indent="-342899" algn="l" rtl="0">
              <a:lnSpc>
                <a:spcPct val="90000"/>
              </a:lnSpc>
              <a:spcBef>
                <a:spcPts val="1000"/>
              </a:spcBef>
              <a:spcAft>
                <a:spcPts val="0"/>
              </a:spcAft>
              <a:buSzPct val="81081"/>
              <a:buChar char="•"/>
            </a:pPr>
            <a:r>
              <a:rPr lang="en-US" sz="2400">
                <a:solidFill>
                  <a:schemeClr val="dk1"/>
                </a:solidFill>
                <a:latin typeface="Times New Roman"/>
                <a:ea typeface="Times New Roman"/>
                <a:cs typeface="Times New Roman"/>
                <a:sym typeface="Times New Roman"/>
              </a:rPr>
              <a:t>When the system call is serviced the control returns back to the user mode</a:t>
            </a:r>
            <a:endParaRPr/>
          </a:p>
          <a:p>
            <a:pPr marL="457200" lvl="0" indent="-228600" algn="l" rtl="0">
              <a:lnSpc>
                <a:spcPct val="90000"/>
              </a:lnSpc>
              <a:spcBef>
                <a:spcPts val="1000"/>
              </a:spcBef>
              <a:spcAft>
                <a:spcPts val="0"/>
              </a:spcAft>
              <a:buSzPct val="69498"/>
              <a:buNone/>
            </a:pPr>
            <a:endParaRPr>
              <a:solidFill>
                <a:schemeClr val="dk1"/>
              </a:solidFill>
            </a:endParaRPr>
          </a:p>
          <a:p>
            <a:pPr marL="457200" lvl="0" indent="-228600" algn="l" rtl="0">
              <a:lnSpc>
                <a:spcPct val="90000"/>
              </a:lnSpc>
              <a:spcBef>
                <a:spcPts val="1000"/>
              </a:spcBef>
              <a:spcAft>
                <a:spcPts val="0"/>
              </a:spcAft>
              <a:buSzPct val="69498"/>
              <a:buNone/>
            </a:pPr>
            <a:endParaRPr/>
          </a:p>
          <a:p>
            <a:pPr marL="457200" lvl="0" indent="-228600" algn="l" rtl="0">
              <a:lnSpc>
                <a:spcPct val="90000"/>
              </a:lnSpc>
              <a:spcBef>
                <a:spcPts val="1000"/>
              </a:spcBef>
              <a:spcAft>
                <a:spcPts val="0"/>
              </a:spcAft>
              <a:buSzPct val="69498"/>
              <a:buNone/>
            </a:pPr>
            <a:endParaRPr/>
          </a:p>
          <a:p>
            <a:pPr marL="457200" lvl="0" indent="-228600" algn="l" rtl="0">
              <a:lnSpc>
                <a:spcPct val="90000"/>
              </a:lnSpc>
              <a:spcBef>
                <a:spcPts val="1000"/>
              </a:spcBef>
              <a:spcAft>
                <a:spcPts val="0"/>
              </a:spcAft>
              <a:buSzPct val="69498"/>
              <a:buNone/>
            </a:pPr>
            <a:endParaRPr>
              <a:latin typeface="Arial"/>
              <a:ea typeface="Arial"/>
              <a:cs typeface="Arial"/>
              <a:sym typeface="Arial"/>
            </a:endParaRPr>
          </a:p>
          <a:p>
            <a:pPr marL="457200" lvl="0" indent="-228600" algn="l" rtl="0">
              <a:lnSpc>
                <a:spcPct val="90000"/>
              </a:lnSpc>
              <a:spcBef>
                <a:spcPts val="1000"/>
              </a:spcBef>
              <a:spcAft>
                <a:spcPts val="0"/>
              </a:spcAft>
              <a:buSzPct val="108107"/>
              <a:buNone/>
            </a:pPr>
            <a:endParaRPr sz="1800">
              <a:latin typeface="Arial"/>
              <a:ea typeface="Arial"/>
              <a:cs typeface="Arial"/>
              <a:sym typeface="Arial"/>
            </a:endParaRPr>
          </a:p>
        </p:txBody>
      </p:sp>
      <p:sp>
        <p:nvSpPr>
          <p:cNvPr id="343" name="Google Shape;343;p27"/>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344" name="Google Shape;34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345" name="Google Shape;34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23</a:t>
            </a:fld>
            <a:endParaRPr sz="1200" b="0" i="0" u="none" strike="noStrike" cap="none">
              <a:solidFill>
                <a:schemeClr val="dk1"/>
              </a:solidFill>
              <a:latin typeface="Times New Roman"/>
              <a:ea typeface="Times New Roman"/>
              <a:cs typeface="Times New Roman"/>
              <a:sym typeface="Times New Roman"/>
            </a:endParaRPr>
          </a:p>
        </p:txBody>
      </p:sp>
      <p:pic>
        <p:nvPicPr>
          <p:cNvPr id="346" name="Google Shape;346;p27"/>
          <p:cNvPicPr preferRelativeResize="0"/>
          <p:nvPr/>
        </p:nvPicPr>
        <p:blipFill rotWithShape="1">
          <a:blip r:embed="rId3">
            <a:alphaModFix/>
          </a:blip>
          <a:srcRect/>
          <a:stretch/>
        </p:blipFill>
        <p:spPr>
          <a:xfrm>
            <a:off x="195263" y="287338"/>
            <a:ext cx="1270000" cy="13128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8"/>
          <p:cNvSpPr txBox="1">
            <a:spLocks noGrp="1"/>
          </p:cNvSpPr>
          <p:nvPr>
            <p:ph type="title"/>
          </p:nvPr>
        </p:nvSpPr>
        <p:spPr>
          <a:xfrm>
            <a:off x="1778000" y="287338"/>
            <a:ext cx="9377363" cy="9683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400"/>
              <a:buNone/>
            </a:pPr>
            <a:r>
              <a:rPr lang="en-US" b="1">
                <a:latin typeface="Times New Roman"/>
                <a:ea typeface="Times New Roman"/>
                <a:cs typeface="Times New Roman"/>
                <a:sym typeface="Times New Roman"/>
              </a:rPr>
              <a:t>Process  Control(Mode switching)</a:t>
            </a:r>
            <a:endParaRPr>
              <a:solidFill>
                <a:srgbClr val="3F3F3F"/>
              </a:solidFill>
              <a:latin typeface="Times New Roman"/>
              <a:ea typeface="Times New Roman"/>
              <a:cs typeface="Times New Roman"/>
              <a:sym typeface="Times New Roman"/>
            </a:endParaRPr>
          </a:p>
        </p:txBody>
      </p:sp>
      <p:sp>
        <p:nvSpPr>
          <p:cNvPr id="354" name="Google Shape;354;p28"/>
          <p:cNvSpPr txBox="1">
            <a:spLocks noGrp="1"/>
          </p:cNvSpPr>
          <p:nvPr>
            <p:ph type="body" idx="1"/>
          </p:nvPr>
        </p:nvSpPr>
        <p:spPr>
          <a:xfrm>
            <a:off x="1077913" y="1689100"/>
            <a:ext cx="10777537" cy="46815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1800"/>
              <a:buNone/>
            </a:pPr>
            <a:endParaRPr/>
          </a:p>
          <a:p>
            <a:pPr marL="457200" lvl="0" indent="-22860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US">
                <a:solidFill>
                  <a:schemeClr val="accent1"/>
                </a:solidFill>
                <a:latin typeface="Times New Roman"/>
                <a:ea typeface="Times New Roman"/>
                <a:cs typeface="Times New Roman"/>
                <a:sym typeface="Times New Roman"/>
              </a:rPr>
              <a:t>Kernel mode</a:t>
            </a:r>
            <a:endParaRPr/>
          </a:p>
          <a:p>
            <a:pPr marL="457200" lvl="0" indent="-228600" algn="l" rtl="0">
              <a:lnSpc>
                <a:spcPct val="90000"/>
              </a:lnSpc>
              <a:spcBef>
                <a:spcPts val="1000"/>
              </a:spcBef>
              <a:spcAft>
                <a:spcPts val="0"/>
              </a:spcAft>
              <a:buSzPts val="1800"/>
              <a:buNone/>
            </a:pPr>
            <a:endParaRPr>
              <a:latin typeface="Times New Roman"/>
              <a:ea typeface="Times New Roman"/>
              <a:cs typeface="Times New Roman"/>
              <a:sym typeface="Times New Roman"/>
            </a:endParaRPr>
          </a:p>
          <a:p>
            <a:pPr marL="457200" lvl="0" indent="-228600" algn="l" rtl="0">
              <a:lnSpc>
                <a:spcPct val="90000"/>
              </a:lnSpc>
              <a:spcBef>
                <a:spcPts val="1000"/>
              </a:spcBef>
              <a:spcAft>
                <a:spcPts val="0"/>
              </a:spcAft>
              <a:buSzPts val="1800"/>
              <a:buNone/>
            </a:pPr>
            <a:endParaRPr>
              <a:latin typeface="Times New Roman"/>
              <a:ea typeface="Times New Roman"/>
              <a:cs typeface="Times New Roman"/>
              <a:sym typeface="Times New Roman"/>
            </a:endParaRPr>
          </a:p>
          <a:p>
            <a:pPr marL="457200" lvl="0" indent="-228600" algn="l" rtl="0">
              <a:lnSpc>
                <a:spcPct val="90000"/>
              </a:lnSpc>
              <a:spcBef>
                <a:spcPts val="1000"/>
              </a:spcBef>
              <a:spcAft>
                <a:spcPts val="0"/>
              </a:spcAft>
              <a:buSzPts val="1800"/>
              <a:buNone/>
            </a:pPr>
            <a:endParaRPr>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Char char="•"/>
            </a:pPr>
            <a:r>
              <a:rPr lang="en-US">
                <a:solidFill>
                  <a:schemeClr val="accent1"/>
                </a:solidFill>
                <a:latin typeface="Times New Roman"/>
                <a:ea typeface="Times New Roman"/>
                <a:cs typeface="Times New Roman"/>
                <a:sym typeface="Times New Roman"/>
              </a:rPr>
              <a:t>User mode</a:t>
            </a:r>
            <a:endParaRPr/>
          </a:p>
        </p:txBody>
      </p:sp>
      <p:sp>
        <p:nvSpPr>
          <p:cNvPr id="355" name="Google Shape;355;p28"/>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356" name="Google Shape;35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357" name="Google Shape;35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24</a:t>
            </a:fld>
            <a:endParaRPr sz="1200" b="0" i="0" u="none" strike="noStrike" cap="none">
              <a:solidFill>
                <a:schemeClr val="dk1"/>
              </a:solidFill>
              <a:latin typeface="Times New Roman"/>
              <a:ea typeface="Times New Roman"/>
              <a:cs typeface="Times New Roman"/>
              <a:sym typeface="Times New Roman"/>
            </a:endParaRPr>
          </a:p>
        </p:txBody>
      </p:sp>
      <p:pic>
        <p:nvPicPr>
          <p:cNvPr id="358" name="Google Shape;358;p28"/>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359" name="Google Shape;359;p28"/>
          <p:cNvSpPr/>
          <p:nvPr/>
        </p:nvSpPr>
        <p:spPr>
          <a:xfrm>
            <a:off x="4932363" y="4676775"/>
            <a:ext cx="1873250" cy="1244600"/>
          </a:xfrm>
          <a:prstGeom prst="ellipse">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Process A</a:t>
            </a:r>
            <a:endParaRPr sz="1400" b="0" i="0" u="none" strike="noStrike" cap="none">
              <a:solidFill>
                <a:srgbClr val="000000"/>
              </a:solidFill>
              <a:latin typeface="Arial"/>
              <a:ea typeface="Arial"/>
              <a:cs typeface="Arial"/>
              <a:sym typeface="Arial"/>
            </a:endParaRPr>
          </a:p>
        </p:txBody>
      </p:sp>
      <p:sp>
        <p:nvSpPr>
          <p:cNvPr id="360" name="Google Shape;360;p28"/>
          <p:cNvSpPr/>
          <p:nvPr/>
        </p:nvSpPr>
        <p:spPr>
          <a:xfrm>
            <a:off x="4919663" y="1981200"/>
            <a:ext cx="1873250" cy="1244600"/>
          </a:xfrm>
          <a:prstGeom prst="ellipse">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Process A</a:t>
            </a:r>
            <a:endParaRPr sz="1400" b="0" i="0" u="none" strike="noStrike" cap="none">
              <a:solidFill>
                <a:srgbClr val="000000"/>
              </a:solidFill>
              <a:latin typeface="Arial"/>
              <a:ea typeface="Arial"/>
              <a:cs typeface="Arial"/>
              <a:sym typeface="Arial"/>
            </a:endParaRPr>
          </a:p>
        </p:txBody>
      </p:sp>
      <p:cxnSp>
        <p:nvCxnSpPr>
          <p:cNvPr id="361" name="Google Shape;361;p28"/>
          <p:cNvCxnSpPr/>
          <p:nvPr/>
        </p:nvCxnSpPr>
        <p:spPr>
          <a:xfrm rot="5400000" flipH="1">
            <a:off x="4968081" y="3918744"/>
            <a:ext cx="1436688" cy="19050"/>
          </a:xfrm>
          <a:prstGeom prst="straightConnector1">
            <a:avLst/>
          </a:prstGeom>
          <a:noFill/>
          <a:ln w="9525" cap="flat" cmpd="sng">
            <a:solidFill>
              <a:srgbClr val="5597D3"/>
            </a:solidFill>
            <a:prstDash val="solid"/>
            <a:round/>
            <a:headEnd type="none" w="sm" len="sm"/>
            <a:tailEnd type="stealth" w="med" len="med"/>
          </a:ln>
        </p:spPr>
      </p:cxnSp>
      <p:cxnSp>
        <p:nvCxnSpPr>
          <p:cNvPr id="362" name="Google Shape;362;p28"/>
          <p:cNvCxnSpPr/>
          <p:nvPr/>
        </p:nvCxnSpPr>
        <p:spPr>
          <a:xfrm rot="5400000">
            <a:off x="5283201" y="3949700"/>
            <a:ext cx="1484312" cy="1587"/>
          </a:xfrm>
          <a:prstGeom prst="straightConnector1">
            <a:avLst/>
          </a:prstGeom>
          <a:noFill/>
          <a:ln w="9525" cap="flat" cmpd="sng">
            <a:solidFill>
              <a:srgbClr val="5597D3"/>
            </a:solidFill>
            <a:prstDash val="solid"/>
            <a:round/>
            <a:headEnd type="none" w="sm" len="sm"/>
            <a:tailEnd type="stealth" w="med" len="med"/>
          </a:ln>
        </p:spPr>
      </p:cxnSp>
      <p:sp>
        <p:nvSpPr>
          <p:cNvPr id="363" name="Google Shape;363;p28"/>
          <p:cNvSpPr txBox="1"/>
          <p:nvPr/>
        </p:nvSpPr>
        <p:spPr>
          <a:xfrm>
            <a:off x="7240588" y="2203450"/>
            <a:ext cx="4346575"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Process A was executing in User mode and has now switched to the Kernel mode due to some system call. This is mode switch.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As, every context switch is a mode switch, every mode switch may/may not be a context switch.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9"/>
          <p:cNvSpPr txBox="1">
            <a:spLocks noGrp="1"/>
          </p:cNvSpPr>
          <p:nvPr>
            <p:ph type="title"/>
          </p:nvPr>
        </p:nvSpPr>
        <p:spPr>
          <a:xfrm>
            <a:off x="1603375" y="287338"/>
            <a:ext cx="9551988" cy="987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400"/>
              <a:buNone/>
            </a:pPr>
            <a:r>
              <a:rPr lang="en-US" b="1">
                <a:latin typeface="Times New Roman"/>
                <a:ea typeface="Times New Roman"/>
                <a:cs typeface="Times New Roman"/>
                <a:sym typeface="Times New Roman"/>
              </a:rPr>
              <a:t>Process Control - context switch</a:t>
            </a:r>
            <a:endParaRPr>
              <a:solidFill>
                <a:srgbClr val="3F3F3F"/>
              </a:solidFill>
              <a:latin typeface="Times New Roman"/>
              <a:ea typeface="Times New Roman"/>
              <a:cs typeface="Times New Roman"/>
              <a:sym typeface="Times New Roman"/>
            </a:endParaRPr>
          </a:p>
        </p:txBody>
      </p:sp>
      <p:sp>
        <p:nvSpPr>
          <p:cNvPr id="371" name="Google Shape;371;p29"/>
          <p:cNvSpPr txBox="1">
            <a:spLocks noGrp="1"/>
          </p:cNvSpPr>
          <p:nvPr>
            <p:ph type="body" idx="1"/>
          </p:nvPr>
        </p:nvSpPr>
        <p:spPr>
          <a:xfrm>
            <a:off x="322263" y="1941513"/>
            <a:ext cx="5435600" cy="3862387"/>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400" b="1">
                <a:solidFill>
                  <a:schemeClr val="dk1"/>
                </a:solidFill>
              </a:rPr>
              <a:t>Kernel mode</a:t>
            </a:r>
            <a:endParaRPr/>
          </a:p>
          <a:p>
            <a:pPr marL="457200" lvl="0" indent="-228600" algn="l" rtl="0">
              <a:lnSpc>
                <a:spcPct val="90000"/>
              </a:lnSpc>
              <a:spcBef>
                <a:spcPts val="1000"/>
              </a:spcBef>
              <a:spcAft>
                <a:spcPts val="0"/>
              </a:spcAft>
              <a:buSzPts val="1800"/>
              <a:buNone/>
            </a:pPr>
            <a:endParaRPr sz="2400" b="1">
              <a:solidFill>
                <a:schemeClr val="dk1"/>
              </a:solidFill>
            </a:endParaRPr>
          </a:p>
          <a:p>
            <a:pPr marL="457200" lvl="0" indent="-228600" algn="l" rtl="0">
              <a:lnSpc>
                <a:spcPct val="90000"/>
              </a:lnSpc>
              <a:spcBef>
                <a:spcPts val="1000"/>
              </a:spcBef>
              <a:spcAft>
                <a:spcPts val="0"/>
              </a:spcAft>
              <a:buSzPts val="1800"/>
              <a:buNone/>
            </a:pPr>
            <a:endParaRPr sz="2400" b="1">
              <a:solidFill>
                <a:schemeClr val="dk1"/>
              </a:solidFill>
            </a:endParaRPr>
          </a:p>
          <a:p>
            <a:pPr marL="457200" lvl="0" indent="-228600" algn="l" rtl="0">
              <a:lnSpc>
                <a:spcPct val="90000"/>
              </a:lnSpc>
              <a:spcBef>
                <a:spcPts val="1000"/>
              </a:spcBef>
              <a:spcAft>
                <a:spcPts val="0"/>
              </a:spcAft>
              <a:buSzPts val="1800"/>
              <a:buNone/>
            </a:pPr>
            <a:endParaRPr sz="2400" b="1">
              <a:solidFill>
                <a:schemeClr val="dk1"/>
              </a:solidFill>
            </a:endParaRPr>
          </a:p>
          <a:p>
            <a:pPr marL="457200" lvl="0" indent="-228600" algn="l" rtl="0">
              <a:lnSpc>
                <a:spcPct val="90000"/>
              </a:lnSpc>
              <a:spcBef>
                <a:spcPts val="1000"/>
              </a:spcBef>
              <a:spcAft>
                <a:spcPts val="0"/>
              </a:spcAft>
              <a:buSzPts val="1800"/>
              <a:buNone/>
            </a:pPr>
            <a:endParaRPr sz="2400" b="1">
              <a:solidFill>
                <a:schemeClr val="dk1"/>
              </a:solidFill>
              <a:latin typeface="Arial"/>
              <a:ea typeface="Arial"/>
              <a:cs typeface="Arial"/>
              <a:sym typeface="Arial"/>
            </a:endParaRPr>
          </a:p>
          <a:p>
            <a:pPr marL="457200" lvl="0" indent="-228600" algn="l" rtl="0">
              <a:lnSpc>
                <a:spcPct val="90000"/>
              </a:lnSpc>
              <a:spcBef>
                <a:spcPts val="1000"/>
              </a:spcBef>
              <a:spcAft>
                <a:spcPts val="0"/>
              </a:spcAft>
              <a:buSzPts val="1800"/>
              <a:buNone/>
            </a:pPr>
            <a:endParaRPr sz="2400" b="1">
              <a:solidFill>
                <a:schemeClr val="dk1"/>
              </a:solidFill>
              <a:latin typeface="Arial"/>
              <a:ea typeface="Arial"/>
              <a:cs typeface="Arial"/>
              <a:sym typeface="Arial"/>
            </a:endParaRPr>
          </a:p>
          <a:p>
            <a:pPr marL="457200" lvl="0" indent="-342900" algn="l" rtl="0">
              <a:lnSpc>
                <a:spcPct val="90000"/>
              </a:lnSpc>
              <a:spcBef>
                <a:spcPts val="1000"/>
              </a:spcBef>
              <a:spcAft>
                <a:spcPts val="0"/>
              </a:spcAft>
              <a:buSzPts val="1800"/>
              <a:buChar char="•"/>
            </a:pPr>
            <a:r>
              <a:rPr lang="en-US" sz="2400" b="1">
                <a:solidFill>
                  <a:schemeClr val="dk1"/>
                </a:solidFill>
                <a:latin typeface="Arial"/>
                <a:ea typeface="Arial"/>
                <a:cs typeface="Arial"/>
                <a:sym typeface="Arial"/>
              </a:rPr>
              <a:t>User mode</a:t>
            </a:r>
            <a:endParaRPr/>
          </a:p>
          <a:p>
            <a:pPr marL="457200" lvl="0" indent="-228600" algn="l" rtl="0">
              <a:lnSpc>
                <a:spcPct val="90000"/>
              </a:lnSpc>
              <a:spcBef>
                <a:spcPts val="1000"/>
              </a:spcBef>
              <a:spcAft>
                <a:spcPts val="0"/>
              </a:spcAft>
              <a:buSzPts val="1800"/>
              <a:buNone/>
            </a:pPr>
            <a:endParaRPr sz="1800">
              <a:latin typeface="Arial"/>
              <a:ea typeface="Arial"/>
              <a:cs typeface="Arial"/>
              <a:sym typeface="Arial"/>
            </a:endParaRPr>
          </a:p>
        </p:txBody>
      </p:sp>
      <p:sp>
        <p:nvSpPr>
          <p:cNvPr id="372" name="Google Shape;37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373" name="Google Shape;37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a:p>
        </p:txBody>
      </p:sp>
      <p:sp>
        <p:nvSpPr>
          <p:cNvPr id="374" name="Google Shape;37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25</a:t>
            </a:fld>
            <a:endParaRPr sz="1200" b="0" i="0" u="none" strike="noStrike" cap="none">
              <a:solidFill>
                <a:schemeClr val="dk1"/>
              </a:solidFill>
              <a:latin typeface="Times New Roman"/>
              <a:ea typeface="Times New Roman"/>
              <a:cs typeface="Times New Roman"/>
              <a:sym typeface="Times New Roman"/>
            </a:endParaRPr>
          </a:p>
        </p:txBody>
      </p:sp>
      <p:pic>
        <p:nvPicPr>
          <p:cNvPr id="375" name="Google Shape;375;p29"/>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376" name="Google Shape;376;p29"/>
          <p:cNvSpPr/>
          <p:nvPr/>
        </p:nvSpPr>
        <p:spPr>
          <a:xfrm>
            <a:off x="2503488" y="4445000"/>
            <a:ext cx="1873250" cy="1244600"/>
          </a:xfrm>
          <a:prstGeom prst="ellipse">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Process A</a:t>
            </a:r>
            <a:endParaRPr sz="1400" b="0" i="0" u="none" strike="noStrike" cap="none">
              <a:solidFill>
                <a:srgbClr val="000000"/>
              </a:solidFill>
              <a:latin typeface="Arial"/>
              <a:ea typeface="Arial"/>
              <a:cs typeface="Arial"/>
              <a:sym typeface="Arial"/>
            </a:endParaRPr>
          </a:p>
        </p:txBody>
      </p:sp>
      <p:sp>
        <p:nvSpPr>
          <p:cNvPr id="377" name="Google Shape;377;p29"/>
          <p:cNvSpPr/>
          <p:nvPr/>
        </p:nvSpPr>
        <p:spPr>
          <a:xfrm>
            <a:off x="7002463" y="4559300"/>
            <a:ext cx="1874837" cy="1244600"/>
          </a:xfrm>
          <a:prstGeom prst="ellipse">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Process B</a:t>
            </a:r>
            <a:endParaRPr sz="1400" b="0" i="0" u="none" strike="noStrike" cap="none">
              <a:solidFill>
                <a:srgbClr val="000000"/>
              </a:solidFill>
              <a:latin typeface="Arial"/>
              <a:ea typeface="Arial"/>
              <a:cs typeface="Arial"/>
              <a:sym typeface="Arial"/>
            </a:endParaRPr>
          </a:p>
        </p:txBody>
      </p:sp>
      <p:cxnSp>
        <p:nvCxnSpPr>
          <p:cNvPr id="378" name="Google Shape;378;p29"/>
          <p:cNvCxnSpPr/>
          <p:nvPr/>
        </p:nvCxnSpPr>
        <p:spPr>
          <a:xfrm rot="-5400000" flipH="1">
            <a:off x="5457031" y="2593182"/>
            <a:ext cx="2052637" cy="1993900"/>
          </a:xfrm>
          <a:prstGeom prst="straightConnector1">
            <a:avLst/>
          </a:prstGeom>
          <a:noFill/>
          <a:ln w="9525" cap="flat" cmpd="sng">
            <a:solidFill>
              <a:srgbClr val="5597D3"/>
            </a:solidFill>
            <a:prstDash val="solid"/>
            <a:round/>
            <a:headEnd type="none" w="sm" len="sm"/>
            <a:tailEnd type="stealth" w="med" len="med"/>
          </a:ln>
        </p:spPr>
      </p:cxnSp>
      <p:sp>
        <p:nvSpPr>
          <p:cNvPr id="379" name="Google Shape;379;p29"/>
          <p:cNvSpPr/>
          <p:nvPr/>
        </p:nvSpPr>
        <p:spPr>
          <a:xfrm>
            <a:off x="4602163" y="1858963"/>
            <a:ext cx="1903412" cy="763587"/>
          </a:xfrm>
          <a:prstGeom prst="rect">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Requires the services of the kernel</a:t>
            </a:r>
            <a:endParaRPr sz="1400" b="0" i="0" u="none" strike="noStrike" cap="none">
              <a:solidFill>
                <a:srgbClr val="000000"/>
              </a:solidFill>
              <a:latin typeface="Arial"/>
              <a:ea typeface="Arial"/>
              <a:cs typeface="Arial"/>
              <a:sym typeface="Arial"/>
            </a:endParaRPr>
          </a:p>
        </p:txBody>
      </p:sp>
      <p:sp>
        <p:nvSpPr>
          <p:cNvPr id="380" name="Google Shape;380;p29"/>
          <p:cNvSpPr txBox="1"/>
          <p:nvPr/>
        </p:nvSpPr>
        <p:spPr>
          <a:xfrm>
            <a:off x="7127875" y="1600200"/>
            <a:ext cx="4743450" cy="286226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Arial"/>
                <a:ea typeface="Arial"/>
                <a:cs typeface="Arial"/>
                <a:sym typeface="Arial"/>
              </a:rPr>
              <a:t>For switching of context (environment) from Process A to process B, services of the kernel are needed. The kernel stores the execution environment (context) of process A and retrieves the environment(context) for process B for execution.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a:solidFill>
                  <a:srgbClr val="FF0000"/>
                </a:solidFill>
                <a:latin typeface="Arial"/>
                <a:ea typeface="Arial"/>
                <a:cs typeface="Arial"/>
                <a:sym typeface="Arial"/>
              </a:rPr>
              <a:t>Every context switch is a mode switch</a:t>
            </a:r>
            <a:r>
              <a:rPr lang="en-US" sz="1800" b="0" i="0" u="none" strike="noStrike" cap="none">
                <a:solidFill>
                  <a:srgbClr val="FF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cxnSp>
        <p:nvCxnSpPr>
          <p:cNvPr id="381" name="Google Shape;381;p29"/>
          <p:cNvCxnSpPr/>
          <p:nvPr/>
        </p:nvCxnSpPr>
        <p:spPr>
          <a:xfrm rot="10800000" flipH="1">
            <a:off x="3768725" y="2622550"/>
            <a:ext cx="1606550" cy="1822450"/>
          </a:xfrm>
          <a:prstGeom prst="straightConnector1">
            <a:avLst/>
          </a:prstGeom>
          <a:noFill/>
          <a:ln w="9525" cap="flat" cmpd="sng">
            <a:solidFill>
              <a:srgbClr val="5597D3"/>
            </a:solidFill>
            <a:prstDash val="solid"/>
            <a:round/>
            <a:headEnd type="none" w="sm" len="sm"/>
            <a:tailEnd type="stealth"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0"/>
          <p:cNvSpPr txBox="1">
            <a:spLocks noGrp="1"/>
          </p:cNvSpPr>
          <p:nvPr>
            <p:ph type="title"/>
          </p:nvPr>
        </p:nvSpPr>
        <p:spPr>
          <a:xfrm>
            <a:off x="1827213" y="274638"/>
            <a:ext cx="105156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b="1">
                <a:latin typeface="Times New Roman"/>
                <a:ea typeface="Times New Roman"/>
                <a:cs typeface="Times New Roman"/>
                <a:sym typeface="Times New Roman"/>
              </a:rPr>
              <a:t>Process Control - context switch</a:t>
            </a:r>
            <a:endParaRPr b="1">
              <a:latin typeface="Times New Roman"/>
              <a:ea typeface="Times New Roman"/>
              <a:cs typeface="Times New Roman"/>
              <a:sym typeface="Times New Roman"/>
            </a:endParaRPr>
          </a:p>
        </p:txBody>
      </p:sp>
      <p:sp>
        <p:nvSpPr>
          <p:cNvPr id="387" name="Google Shape;387;p30"/>
          <p:cNvSpPr txBox="1">
            <a:spLocks noGrp="1"/>
          </p:cNvSpPr>
          <p:nvPr>
            <p:ph type="body" idx="1"/>
          </p:nvPr>
        </p:nvSpPr>
        <p:spPr>
          <a:xfrm>
            <a:off x="1397000" y="1724025"/>
            <a:ext cx="9372600" cy="2238375"/>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just" rtl="0">
              <a:lnSpc>
                <a:spcPct val="90000"/>
              </a:lnSpc>
              <a:spcBef>
                <a:spcPts val="1000"/>
              </a:spcBef>
              <a:spcAft>
                <a:spcPts val="0"/>
              </a:spcAft>
              <a:buSzPct val="69498"/>
              <a:buChar char="•"/>
            </a:pPr>
            <a:r>
              <a:rPr lang="en-US"/>
              <a:t>When CPU switches to another process, the system must save the state of the old process and load the saved state for the new process.</a:t>
            </a:r>
            <a:endParaRPr/>
          </a:p>
          <a:p>
            <a:pPr marL="457200" lvl="0" indent="-228600" algn="just" rtl="0">
              <a:lnSpc>
                <a:spcPct val="90000"/>
              </a:lnSpc>
              <a:spcBef>
                <a:spcPts val="1000"/>
              </a:spcBef>
              <a:spcAft>
                <a:spcPts val="0"/>
              </a:spcAft>
              <a:buSzPct val="69498"/>
              <a:buNone/>
            </a:pPr>
            <a:endParaRPr/>
          </a:p>
          <a:p>
            <a:pPr marL="457200" lvl="0" indent="-342900" algn="just" rtl="0">
              <a:lnSpc>
                <a:spcPct val="90000"/>
              </a:lnSpc>
              <a:spcBef>
                <a:spcPts val="1000"/>
              </a:spcBef>
              <a:spcAft>
                <a:spcPts val="0"/>
              </a:spcAft>
              <a:buSzPct val="69498"/>
              <a:buChar char="•"/>
            </a:pPr>
            <a:r>
              <a:rPr lang="en-US"/>
              <a:t>Context-switch time is overhead; the system does not do the useful work while switching.</a:t>
            </a:r>
            <a:endParaRPr/>
          </a:p>
        </p:txBody>
      </p:sp>
      <p:pic>
        <p:nvPicPr>
          <p:cNvPr id="388" name="Google Shape;388;p30"/>
          <p:cNvPicPr preferRelativeResize="0"/>
          <p:nvPr/>
        </p:nvPicPr>
        <p:blipFill rotWithShape="1">
          <a:blip r:embed="rId3">
            <a:alphaModFix/>
          </a:blip>
          <a:srcRect/>
          <a:stretch/>
        </p:blipFill>
        <p:spPr>
          <a:xfrm>
            <a:off x="195263" y="287338"/>
            <a:ext cx="1270000" cy="13128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1"/>
          <p:cNvSpPr txBox="1">
            <a:spLocks noGrp="1"/>
          </p:cNvSpPr>
          <p:nvPr>
            <p:ph type="title"/>
          </p:nvPr>
        </p:nvSpPr>
        <p:spPr>
          <a:xfrm>
            <a:off x="479425" y="223838"/>
            <a:ext cx="10515600" cy="13255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b="1">
                <a:latin typeface="Times New Roman"/>
                <a:ea typeface="Times New Roman"/>
                <a:cs typeface="Times New Roman"/>
                <a:sym typeface="Times New Roman"/>
              </a:rPr>
              <a:t>Process Control - context switch</a:t>
            </a:r>
            <a:endParaRPr b="1"/>
          </a:p>
        </p:txBody>
      </p:sp>
      <p:pic>
        <p:nvPicPr>
          <p:cNvPr id="394" name="Google Shape;394;p31"/>
          <p:cNvPicPr preferRelativeResize="0"/>
          <p:nvPr/>
        </p:nvPicPr>
        <p:blipFill rotWithShape="1">
          <a:blip r:embed="rId3">
            <a:alphaModFix/>
          </a:blip>
          <a:srcRect l="3227" t="832" r="2957" b="1045"/>
          <a:stretch/>
        </p:blipFill>
        <p:spPr>
          <a:xfrm>
            <a:off x="1828800" y="1314450"/>
            <a:ext cx="8404225" cy="4837113"/>
          </a:xfrm>
          <a:prstGeom prst="rect">
            <a:avLst/>
          </a:prstGeom>
          <a:noFill/>
          <a:ln>
            <a:noFill/>
          </a:ln>
        </p:spPr>
      </p:pic>
      <p:pic>
        <p:nvPicPr>
          <p:cNvPr id="395" name="Google Shape;395;p31"/>
          <p:cNvPicPr preferRelativeResize="0"/>
          <p:nvPr/>
        </p:nvPicPr>
        <p:blipFill rotWithShape="1">
          <a:blip r:embed="rId4">
            <a:alphaModFix/>
          </a:blip>
          <a:srcRect/>
          <a:stretch/>
        </p:blipFill>
        <p:spPr>
          <a:xfrm>
            <a:off x="195263" y="287338"/>
            <a:ext cx="1270000" cy="1312862"/>
          </a:xfrm>
          <a:prstGeom prst="rect">
            <a:avLst/>
          </a:prstGeom>
          <a:noFill/>
          <a:ln>
            <a:noFill/>
          </a:ln>
        </p:spPr>
      </p:pic>
      <p:sp>
        <p:nvSpPr>
          <p:cNvPr id="396" name="Google Shape;396;p31"/>
          <p:cNvSpPr/>
          <p:nvPr/>
        </p:nvSpPr>
        <p:spPr>
          <a:xfrm>
            <a:off x="3297238" y="6388100"/>
            <a:ext cx="5032375" cy="369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CPU Switch From Process to Process</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2"/>
          <p:cNvSpPr txBox="1">
            <a:spLocks noGrp="1"/>
          </p:cNvSpPr>
          <p:nvPr>
            <p:ph type="title"/>
          </p:nvPr>
        </p:nvSpPr>
        <p:spPr>
          <a:xfrm>
            <a:off x="2133600" y="127000"/>
            <a:ext cx="9377400" cy="968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b="1" i="0" u="none">
                <a:solidFill>
                  <a:schemeClr val="dk1"/>
                </a:solidFill>
                <a:latin typeface="Times New Roman"/>
                <a:ea typeface="Times New Roman"/>
                <a:cs typeface="Times New Roman"/>
                <a:sym typeface="Times New Roman"/>
              </a:rPr>
              <a:t>Process Control</a:t>
            </a:r>
            <a:endParaRPr/>
          </a:p>
        </p:txBody>
      </p:sp>
      <p:sp>
        <p:nvSpPr>
          <p:cNvPr id="404" name="Google Shape;404;p32"/>
          <p:cNvSpPr txBox="1"/>
          <p:nvPr/>
        </p:nvSpPr>
        <p:spPr>
          <a:xfrm>
            <a:off x="762000" y="6459537"/>
            <a:ext cx="27432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405" name="Google Shape;405;p32"/>
          <p:cNvSpPr txBox="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406" name="Google Shape;406;p32"/>
          <p:cNvSpPr txBox="1"/>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28</a:t>
            </a:fld>
            <a:endParaRPr sz="1400" b="0" i="0" u="none" strike="noStrike" cap="none">
              <a:solidFill>
                <a:srgbClr val="000000"/>
              </a:solidFill>
              <a:latin typeface="Arial"/>
              <a:ea typeface="Arial"/>
              <a:cs typeface="Arial"/>
              <a:sym typeface="Arial"/>
            </a:endParaRPr>
          </a:p>
        </p:txBody>
      </p:sp>
      <p:pic>
        <p:nvPicPr>
          <p:cNvPr id="407" name="Google Shape;407;p32"/>
          <p:cNvPicPr preferRelativeResize="0"/>
          <p:nvPr/>
        </p:nvPicPr>
        <p:blipFill rotWithShape="1">
          <a:blip r:embed="rId3">
            <a:alphaModFix/>
          </a:blip>
          <a:srcRect/>
          <a:stretch/>
        </p:blipFill>
        <p:spPr>
          <a:xfrm>
            <a:off x="127000" y="80962"/>
            <a:ext cx="1270000" cy="1312862"/>
          </a:xfrm>
          <a:prstGeom prst="rect">
            <a:avLst/>
          </a:prstGeom>
          <a:noFill/>
          <a:ln>
            <a:noFill/>
          </a:ln>
        </p:spPr>
      </p:pic>
      <p:sp>
        <p:nvSpPr>
          <p:cNvPr id="408" name="Google Shape;408;p32"/>
          <p:cNvSpPr txBox="1"/>
          <p:nvPr/>
        </p:nvSpPr>
        <p:spPr>
          <a:xfrm>
            <a:off x="876693" y="1407629"/>
            <a:ext cx="10996438"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Times New Roman"/>
                <a:ea typeface="Times New Roman"/>
                <a:cs typeface="Times New Roman"/>
                <a:sym typeface="Times New Roman"/>
              </a:rPr>
              <a:t>Change of process state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1. Save the context of the processor, including program counter and other registers.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2. Update the process control block of the process that is currently in the Running state. This includes changing the state of the process to one of the other states (Ready; Blocked; Ready/Suspend; or Exit).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3. Move the process control block of this process to the appropriate queue (Ready; Blocked on Event i ; Ready/Suspend).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4. Select another process for execution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5. Update the process control block of the process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6. Update memory management data structures.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400" b="0" i="0" u="none" strike="noStrike" cap="none">
                <a:solidFill>
                  <a:srgbClr val="000000"/>
                </a:solidFill>
                <a:latin typeface="Times New Roman"/>
                <a:ea typeface="Times New Roman"/>
                <a:cs typeface="Times New Roman"/>
                <a:sym typeface="Times New Roman"/>
              </a:rPr>
              <a:t>7. Restore the context of the processor</a:t>
            </a: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9"/>
          <p:cNvSpPr txBox="1">
            <a:spLocks noGrp="1"/>
          </p:cNvSpPr>
          <p:nvPr>
            <p:ph type="title"/>
          </p:nvPr>
        </p:nvSpPr>
        <p:spPr>
          <a:xfrm>
            <a:off x="2537450" y="365125"/>
            <a:ext cx="88164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sz="3600" b="1">
                <a:solidFill>
                  <a:schemeClr val="dk1"/>
                </a:solidFill>
                <a:latin typeface="Arial"/>
                <a:ea typeface="Arial"/>
                <a:cs typeface="Arial"/>
                <a:sym typeface="Arial"/>
              </a:rPr>
              <a:t>Process Relationships</a:t>
            </a:r>
            <a:endParaRPr sz="3600"/>
          </a:p>
        </p:txBody>
      </p:sp>
      <p:sp>
        <p:nvSpPr>
          <p:cNvPr id="414" name="Google Shape;4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415" name="Google Shape;415;p69"/>
          <p:cNvSpPr/>
          <p:nvPr/>
        </p:nvSpPr>
        <p:spPr>
          <a:xfrm>
            <a:off x="838200" y="1682749"/>
            <a:ext cx="12192000" cy="15875"/>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6" name="Google Shape;416;p69"/>
          <p:cNvSpPr/>
          <p:nvPr/>
        </p:nvSpPr>
        <p:spPr>
          <a:xfrm>
            <a:off x="1011125" y="1793525"/>
            <a:ext cx="2951700" cy="2031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Parent and Child Processes</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Process Tree Structure</a:t>
            </a:r>
            <a:endParaRPr/>
          </a:p>
          <a:p>
            <a:pPr marL="0" marR="0" lvl="0"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Examples:</a:t>
            </a:r>
            <a:endParaRPr/>
          </a:p>
          <a:p>
            <a:pPr marL="0" marR="0" lvl="5"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Init process in Linux</a:t>
            </a:r>
            <a:endParaRPr/>
          </a:p>
          <a:p>
            <a:pPr marL="0" marR="0" lvl="1"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Forking in Unix</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7" name="Google Shape;417;p69"/>
          <p:cNvSpPr/>
          <p:nvPr/>
        </p:nvSpPr>
        <p:spPr>
          <a:xfrm>
            <a:off x="757287" y="4120871"/>
            <a:ext cx="60960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Types of Process Relationships</a:t>
            </a:r>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Independent Process</a:t>
            </a:r>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Cooperating Process (shared data, IPC)</a:t>
            </a:r>
            <a:endParaRPr/>
          </a:p>
        </p:txBody>
      </p:sp>
      <p:pic>
        <p:nvPicPr>
          <p:cNvPr id="418" name="Google Shape;418;p69"/>
          <p:cNvPicPr preferRelativeResize="0"/>
          <p:nvPr/>
        </p:nvPicPr>
        <p:blipFill rotWithShape="1">
          <a:blip r:embed="rId3">
            <a:alphaModFix/>
          </a:blip>
          <a:srcRect/>
          <a:stretch/>
        </p:blipFill>
        <p:spPr>
          <a:xfrm>
            <a:off x="127000" y="80962"/>
            <a:ext cx="1270000" cy="13128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p:nvPr/>
        </p:nvSpPr>
        <p:spPr>
          <a:xfrm>
            <a:off x="1665287" y="550862"/>
            <a:ext cx="6537325" cy="968375"/>
          </a:xfrm>
          <a:prstGeom prst="rect">
            <a:avLst/>
          </a:prstGeom>
          <a:noFill/>
          <a:ln>
            <a:noFill/>
          </a:ln>
        </p:spPr>
        <p:txBody>
          <a:bodyPr spcFirstLastPara="1" wrap="square" lIns="91425" tIns="45700" rIns="91425" bIns="45700" anchor="b" anchorCtr="0">
            <a:noAutofit/>
          </a:bodyPr>
          <a:lstStyle/>
          <a:p>
            <a:pPr marL="0" marR="0" lvl="0" indent="0" algn="l" rtl="0">
              <a:lnSpc>
                <a:spcPct val="110000"/>
              </a:lnSpc>
              <a:spcBef>
                <a:spcPts val="0"/>
              </a:spcBef>
              <a:spcAft>
                <a:spcPts val="0"/>
              </a:spcAft>
              <a:buClr>
                <a:srgbClr val="000000"/>
              </a:buClr>
              <a:buSzPts val="3600"/>
              <a:buFont typeface="Times New Roman"/>
              <a:buNone/>
            </a:pPr>
            <a:r>
              <a:rPr lang="en-US" sz="3600" b="1" i="0" u="none" strike="noStrike" cap="none">
                <a:solidFill>
                  <a:srgbClr val="000000"/>
                </a:solidFill>
                <a:latin typeface="Times New Roman"/>
                <a:ea typeface="Times New Roman"/>
                <a:cs typeface="Times New Roman"/>
                <a:sym typeface="Times New Roman"/>
              </a:rPr>
              <a:t>References</a:t>
            </a:r>
            <a:endParaRPr sz="1400" b="0" i="0" u="none" strike="noStrike" cap="none">
              <a:solidFill>
                <a:srgbClr val="000000"/>
              </a:solidFill>
              <a:latin typeface="Arial"/>
              <a:ea typeface="Arial"/>
              <a:cs typeface="Arial"/>
              <a:sym typeface="Arial"/>
            </a:endParaRPr>
          </a:p>
        </p:txBody>
      </p:sp>
      <p:sp>
        <p:nvSpPr>
          <p:cNvPr id="114" name="Google Shape;114;p3"/>
          <p:cNvSpPr txBox="1"/>
          <p:nvPr/>
        </p:nvSpPr>
        <p:spPr>
          <a:xfrm>
            <a:off x="1190625" y="2143125"/>
            <a:ext cx="10021887" cy="3070225"/>
          </a:xfrm>
          <a:prstGeom prst="rect">
            <a:avLst/>
          </a:prstGeom>
          <a:noFill/>
          <a:ln>
            <a:noFill/>
          </a:ln>
        </p:spPr>
        <p:txBody>
          <a:bodyPr spcFirstLastPara="1" wrap="square" lIns="0" tIns="45700" rIns="0" bIns="45700" anchor="t" anchorCtr="0">
            <a:noAutofit/>
          </a:bodyPr>
          <a:lstStyle/>
          <a:p>
            <a:pPr marL="0" marR="0" lvl="0" indent="-152400" algn="l" rtl="0">
              <a:lnSpc>
                <a:spcPct val="90000"/>
              </a:lnSpc>
              <a:spcBef>
                <a:spcPts val="0"/>
              </a:spcBef>
              <a:spcAft>
                <a:spcPts val="0"/>
              </a:spcAft>
              <a:buClr>
                <a:srgbClr val="00B050"/>
              </a:buClr>
              <a:buSzPts val="2400"/>
              <a:buFont typeface="Calibri"/>
              <a:buChar char=" "/>
            </a:pPr>
            <a:r>
              <a:rPr lang="en-US" sz="2400" b="0" i="0" u="none" strike="noStrike" cap="none">
                <a:solidFill>
                  <a:srgbClr val="00B050"/>
                </a:solidFill>
                <a:latin typeface="Times New Roman"/>
                <a:ea typeface="Times New Roman"/>
                <a:cs typeface="Times New Roman"/>
                <a:sym typeface="Times New Roman"/>
              </a:rPr>
              <a:t> </a:t>
            </a:r>
            <a:r>
              <a:rPr lang="en-US" sz="2400" b="0" i="0" u="none" strike="noStrike" cap="none">
                <a:solidFill>
                  <a:srgbClr val="404040"/>
                </a:solidFill>
                <a:latin typeface="Times New Roman"/>
                <a:ea typeface="Times New Roman"/>
                <a:cs typeface="Times New Roman"/>
                <a:sym typeface="Times New Roman"/>
              </a:rPr>
              <a:t>1. William Stallings, Operating System: Internals and Design Principles,    Prentice Hall, ISBN-10: 0-13-380591-3, ISBN-13: 978-0-13-380591-8, 8th Edition</a:t>
            </a:r>
            <a:endParaRPr sz="1800" b="0" i="0" u="none" strike="noStrike" cap="none">
              <a:solidFill>
                <a:schemeClr val="dk1"/>
              </a:solidFill>
              <a:latin typeface="Arial"/>
              <a:ea typeface="Arial"/>
              <a:cs typeface="Arial"/>
              <a:sym typeface="Arial"/>
            </a:endParaRPr>
          </a:p>
          <a:p>
            <a:pPr marL="0" marR="0" lvl="0" indent="-152400" algn="l" rtl="0">
              <a:lnSpc>
                <a:spcPct val="90000"/>
              </a:lnSpc>
              <a:spcBef>
                <a:spcPts val="0"/>
              </a:spcBef>
              <a:spcAft>
                <a:spcPts val="0"/>
              </a:spcAft>
              <a:buClr>
                <a:srgbClr val="404040"/>
              </a:buClr>
              <a:buSzPts val="2400"/>
              <a:buFont typeface="Calibri"/>
              <a:buChar char=" "/>
            </a:pPr>
            <a:r>
              <a:rPr lang="en-US" sz="2400" b="0" i="0" u="none" strike="noStrike" cap="none">
                <a:solidFill>
                  <a:srgbClr val="404040"/>
                </a:solidFill>
                <a:latin typeface="Times New Roman"/>
                <a:ea typeface="Times New Roman"/>
                <a:cs typeface="Times New Roman"/>
                <a:sym typeface="Times New Roman"/>
              </a:rPr>
              <a:t>2. Abraham Silberschatz, Peter Baer Galvin and Greg Gagne, Operating System Concepts, WILEY,ISBN 978-1-118-06333-0, 9th Edition</a:t>
            </a:r>
            <a:endParaRPr sz="1400" b="0" i="0" u="none" strike="noStrike" cap="none">
              <a:solidFill>
                <a:srgbClr val="000000"/>
              </a:solidFill>
              <a:latin typeface="Arial"/>
              <a:ea typeface="Arial"/>
              <a:cs typeface="Arial"/>
              <a:sym typeface="Arial"/>
            </a:endParaRPr>
          </a:p>
        </p:txBody>
      </p:sp>
      <p:sp>
        <p:nvSpPr>
          <p:cNvPr id="115" name="Google Shape;115;p3"/>
          <p:cNvSpPr txBox="1"/>
          <p:nvPr/>
        </p:nvSpPr>
        <p:spPr>
          <a:xfrm>
            <a:off x="762000" y="6459537"/>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Times New Roman"/>
              <a:buNone/>
            </a:pPr>
            <a:r>
              <a:rPr lang="en-US" sz="1000" b="1" i="0" u="none" strike="noStrike" cap="none">
                <a:solidFill>
                  <a:srgbClr val="000000"/>
                </a:solidFill>
                <a:latin typeface="Times New Roman"/>
                <a:ea typeface="Times New Roman"/>
                <a:cs typeface="Times New Roman"/>
                <a:sym typeface="Times New Roman"/>
              </a:rPr>
              <a:t>21/02/19		</a:t>
            </a:r>
            <a:endParaRPr sz="1400" b="0" i="0" u="none" strike="noStrike" cap="none">
              <a:solidFill>
                <a:srgbClr val="000000"/>
              </a:solidFill>
              <a:latin typeface="Arial"/>
              <a:ea typeface="Arial"/>
              <a:cs typeface="Arial"/>
              <a:sym typeface="Arial"/>
            </a:endParaRPr>
          </a:p>
        </p:txBody>
      </p:sp>
      <p:sp>
        <p:nvSpPr>
          <p:cNvPr id="116" name="Google Shape;116;p3"/>
          <p:cNvSpPr txBox="1"/>
          <p:nvPr/>
        </p:nvSpPr>
        <p:spPr>
          <a:xfrm>
            <a:off x="3686175" y="6459537"/>
            <a:ext cx="4822825"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Times New Roman"/>
              <a:buNone/>
            </a:pPr>
            <a:r>
              <a:rPr lang="en-US" sz="1000" b="1" i="0" u="none" strike="noStrike" cap="none">
                <a:solidFill>
                  <a:srgbClr val="000000"/>
                </a:solidFill>
                <a:latin typeface="Times New Roman"/>
                <a:ea typeface="Times New Roman"/>
                <a:cs typeface="Times New Roman"/>
                <a:sym typeface="Times New Roman"/>
              </a:rPr>
              <a:t>Operating system</a:t>
            </a:r>
            <a:endParaRPr sz="1400" b="0" i="0" u="none" strike="noStrike" cap="none">
              <a:solidFill>
                <a:srgbClr val="000000"/>
              </a:solidFill>
              <a:latin typeface="Arial"/>
              <a:ea typeface="Arial"/>
              <a:cs typeface="Arial"/>
              <a:sym typeface="Arial"/>
            </a:endParaRPr>
          </a:p>
        </p:txBody>
      </p:sp>
      <p:sp>
        <p:nvSpPr>
          <p:cNvPr id="117" name="Google Shape;117;p3"/>
          <p:cNvSpPr txBox="1"/>
          <p:nvPr/>
        </p:nvSpPr>
        <p:spPr>
          <a:xfrm>
            <a:off x="9899650" y="6459537"/>
            <a:ext cx="131286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a:t>
            </a:fld>
            <a:endParaRPr sz="1400" b="0" i="0" u="none" strike="noStrike" cap="none">
              <a:solidFill>
                <a:srgbClr val="000000"/>
              </a:solidFill>
              <a:latin typeface="Arial"/>
              <a:ea typeface="Arial"/>
              <a:cs typeface="Arial"/>
              <a:sym typeface="Arial"/>
            </a:endParaRPr>
          </a:p>
        </p:txBody>
      </p:sp>
      <p:pic>
        <p:nvPicPr>
          <p:cNvPr id="118" name="Google Shape;118;p3"/>
          <p:cNvPicPr preferRelativeResize="0"/>
          <p:nvPr/>
        </p:nvPicPr>
        <p:blipFill rotWithShape="1">
          <a:blip r:embed="rId3">
            <a:alphaModFix/>
          </a:blip>
          <a:srcRect/>
          <a:stretch/>
        </p:blipFill>
        <p:spPr>
          <a:xfrm>
            <a:off x="195262" y="287337"/>
            <a:ext cx="1270000" cy="11477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0"/>
          <p:cNvSpPr txBox="1">
            <a:spLocks noGrp="1"/>
          </p:cNvSpPr>
          <p:nvPr>
            <p:ph type="title"/>
          </p:nvPr>
        </p:nvSpPr>
        <p:spPr>
          <a:xfrm>
            <a:off x="1722025" y="365125"/>
            <a:ext cx="96318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sz="2800" b="1">
                <a:solidFill>
                  <a:schemeClr val="dk1"/>
                </a:solidFill>
                <a:latin typeface="Arial"/>
                <a:ea typeface="Arial"/>
                <a:cs typeface="Arial"/>
                <a:sym typeface="Arial"/>
              </a:rPr>
              <a:t>Independent Process</a:t>
            </a:r>
            <a:br>
              <a:rPr lang="en-US" sz="3200" b="1">
                <a:solidFill>
                  <a:schemeClr val="dk1"/>
                </a:solidFill>
                <a:latin typeface="Arial"/>
                <a:ea typeface="Arial"/>
                <a:cs typeface="Arial"/>
                <a:sym typeface="Arial"/>
              </a:rPr>
            </a:br>
            <a:br>
              <a:rPr lang="en-US" sz="3200" b="1">
                <a:solidFill>
                  <a:schemeClr val="dk1"/>
                </a:solidFill>
                <a:latin typeface="Arial"/>
                <a:ea typeface="Arial"/>
                <a:cs typeface="Arial"/>
                <a:sym typeface="Arial"/>
              </a:rPr>
            </a:br>
            <a:endParaRPr sz="3200"/>
          </a:p>
        </p:txBody>
      </p:sp>
      <p:sp>
        <p:nvSpPr>
          <p:cNvPr id="424" name="Google Shape;424;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425" name="Google Shape;425;p70"/>
          <p:cNvSpPr/>
          <p:nvPr/>
        </p:nvSpPr>
        <p:spPr>
          <a:xfrm>
            <a:off x="2872002" y="1044100"/>
            <a:ext cx="7506900" cy="2031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A process that does </a:t>
            </a:r>
            <a:r>
              <a:rPr lang="en-US" sz="1800" b="1" i="0" u="none" strike="noStrike" cap="none">
                <a:solidFill>
                  <a:schemeClr val="dk1"/>
                </a:solidFill>
                <a:latin typeface="Arial"/>
                <a:ea typeface="Arial"/>
                <a:cs typeface="Arial"/>
                <a:sym typeface="Arial"/>
              </a:rPr>
              <a:t>not</a:t>
            </a:r>
            <a:r>
              <a:rPr lang="en-US" sz="1800" b="0" i="0" u="none" strike="noStrike" cap="none">
                <a:solidFill>
                  <a:schemeClr val="dk1"/>
                </a:solidFill>
                <a:latin typeface="Arial"/>
                <a:ea typeface="Arial"/>
                <a:cs typeface="Arial"/>
                <a:sym typeface="Arial"/>
              </a:rPr>
              <a:t> share data or resources with any other process.</a:t>
            </a:r>
            <a:endParaRPr/>
          </a:p>
          <a:p>
            <a:pPr marL="0" marR="0" lvl="0" indent="0" algn="l"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Characteristics</a:t>
            </a:r>
            <a:r>
              <a:rPr lang="en-US" sz="1800" b="0" i="0" u="none" strike="noStrike" cap="none">
                <a:solidFill>
                  <a:schemeClr val="dk1"/>
                </a:solidFill>
                <a:latin typeface="Arial"/>
                <a:ea typeface="Arial"/>
                <a:cs typeface="Arial"/>
                <a:sym typeface="Arial"/>
              </a:rPr>
              <a:t>:</a:t>
            </a:r>
            <a:endParaRPr/>
          </a:p>
          <a:p>
            <a:pPr marL="457200" marR="0" lvl="1"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Cannot affect or be affected by other processes.</a:t>
            </a:r>
            <a:endParaRPr/>
          </a:p>
          <a:p>
            <a:pPr marL="457200" marR="0" lvl="1"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No shared memory or communication.</a:t>
            </a:r>
            <a:endParaRPr/>
          </a:p>
          <a:p>
            <a:pPr marL="0" marR="0" lvl="0" indent="0" algn="l"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Example</a:t>
            </a:r>
            <a:r>
              <a:rPr lang="en-US" sz="1800" b="0" i="0" u="none" strike="noStrike" cap="none">
                <a:solidFill>
                  <a:schemeClr val="dk1"/>
                </a:solidFill>
                <a:latin typeface="Arial"/>
                <a:ea typeface="Arial"/>
                <a:cs typeface="Arial"/>
                <a:sym typeface="Arial"/>
              </a:rPr>
              <a:t>:</a:t>
            </a:r>
            <a:endParaRPr/>
          </a:p>
          <a:p>
            <a:pPr marL="457200" marR="0" lvl="1"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A calculator app running separately from a text editor.</a:t>
            </a:r>
            <a:endParaRPr/>
          </a:p>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26" name="Google Shape;426;p70"/>
          <p:cNvSpPr/>
          <p:nvPr/>
        </p:nvSpPr>
        <p:spPr>
          <a:xfrm>
            <a:off x="1868376" y="3069400"/>
            <a:ext cx="7973100" cy="273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Cooperating Process</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A process that shares data or communicates with other processes.</a:t>
            </a:r>
            <a:endParaRPr/>
          </a:p>
          <a:p>
            <a:pPr marL="0" marR="0" lvl="0" indent="0" algn="l"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Characteristics</a:t>
            </a:r>
            <a:r>
              <a:rPr lang="en-US" sz="1800" b="0" i="0" u="none" strike="noStrike" cap="none">
                <a:solidFill>
                  <a:schemeClr val="dk1"/>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Can share data and resources</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Requires inter-process communication (IPC)</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Common in multitasking systems</a:t>
            </a:r>
            <a:endParaRPr/>
          </a:p>
          <a:p>
            <a:pPr marL="0" marR="0" lvl="0" indent="0" algn="l"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Example</a:t>
            </a:r>
            <a:r>
              <a:rPr lang="en-US" sz="1800" b="0" i="0" u="none" strike="noStrike" cap="none">
                <a:solidFill>
                  <a:schemeClr val="dk1"/>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A group of people collaborating on a Google Doc. Each person is a process that reads/writes, and changes are reflected live to others.</a:t>
            </a:r>
            <a:endParaRPr/>
          </a:p>
        </p:txBody>
      </p:sp>
      <p:pic>
        <p:nvPicPr>
          <p:cNvPr id="427" name="Google Shape;427;p70"/>
          <p:cNvPicPr preferRelativeResize="0"/>
          <p:nvPr/>
        </p:nvPicPr>
        <p:blipFill rotWithShape="1">
          <a:blip r:embed="rId3">
            <a:alphaModFix/>
          </a:blip>
          <a:srcRect/>
          <a:stretch/>
        </p:blipFill>
        <p:spPr>
          <a:xfrm>
            <a:off x="127000" y="80962"/>
            <a:ext cx="1270000" cy="13128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3"/>
          <p:cNvSpPr txBox="1">
            <a:spLocks noGrp="1"/>
          </p:cNvSpPr>
          <p:nvPr>
            <p:ph type="title"/>
          </p:nvPr>
        </p:nvSpPr>
        <p:spPr>
          <a:xfrm>
            <a:off x="1519238" y="80963"/>
            <a:ext cx="8462962" cy="800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b="1">
                <a:latin typeface="Times New Roman"/>
                <a:ea typeface="Times New Roman"/>
                <a:cs typeface="Times New Roman"/>
                <a:sym typeface="Times New Roman"/>
              </a:rPr>
              <a:t>Process Creation - Fork</a:t>
            </a:r>
            <a:endParaRPr b="1">
              <a:latin typeface="Times New Roman"/>
              <a:ea typeface="Times New Roman"/>
              <a:cs typeface="Times New Roman"/>
              <a:sym typeface="Times New Roman"/>
            </a:endParaRPr>
          </a:p>
        </p:txBody>
      </p:sp>
      <p:sp>
        <p:nvSpPr>
          <p:cNvPr id="433" name="Google Shape;433;p33"/>
          <p:cNvSpPr txBox="1">
            <a:spLocks noGrp="1"/>
          </p:cNvSpPr>
          <p:nvPr>
            <p:ph type="body" idx="1"/>
          </p:nvPr>
        </p:nvSpPr>
        <p:spPr>
          <a:xfrm>
            <a:off x="88900" y="1439863"/>
            <a:ext cx="11772900" cy="5099050"/>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l" rtl="0">
              <a:lnSpc>
                <a:spcPct val="90000"/>
              </a:lnSpc>
              <a:spcBef>
                <a:spcPts val="1000"/>
              </a:spcBef>
              <a:spcAft>
                <a:spcPts val="0"/>
              </a:spcAft>
              <a:buSzPct val="69498"/>
              <a:buChar char="•"/>
            </a:pPr>
            <a:r>
              <a:rPr lang="en-US">
                <a:latin typeface="Times New Roman"/>
                <a:ea typeface="Times New Roman"/>
                <a:cs typeface="Times New Roman"/>
                <a:sym typeface="Times New Roman"/>
              </a:rPr>
              <a:t>Purpose of </a:t>
            </a:r>
            <a:r>
              <a:rPr lang="en-US" b="1">
                <a:latin typeface="Times New Roman"/>
                <a:ea typeface="Times New Roman"/>
                <a:cs typeface="Times New Roman"/>
                <a:sym typeface="Times New Roman"/>
              </a:rPr>
              <a:t>fork()</a:t>
            </a:r>
            <a:r>
              <a:rPr lang="en-US">
                <a:latin typeface="Times New Roman"/>
                <a:ea typeface="Times New Roman"/>
                <a:cs typeface="Times New Roman"/>
                <a:sym typeface="Times New Roman"/>
              </a:rPr>
              <a:t> is to create a </a:t>
            </a:r>
            <a:r>
              <a:rPr lang="en-US" b="1" i="1">
                <a:latin typeface="Times New Roman"/>
                <a:ea typeface="Times New Roman"/>
                <a:cs typeface="Times New Roman"/>
                <a:sym typeface="Times New Roman"/>
              </a:rPr>
              <a:t>new</a:t>
            </a:r>
            <a:r>
              <a:rPr lang="en-US">
                <a:latin typeface="Times New Roman"/>
                <a:ea typeface="Times New Roman"/>
                <a:cs typeface="Times New Roman"/>
                <a:sym typeface="Times New Roman"/>
              </a:rPr>
              <a:t> process, which becomes the </a:t>
            </a:r>
            <a:r>
              <a:rPr lang="en-US" i="1">
                <a:latin typeface="Times New Roman"/>
                <a:ea typeface="Times New Roman"/>
                <a:cs typeface="Times New Roman"/>
                <a:sym typeface="Times New Roman"/>
              </a:rPr>
              <a:t>child</a:t>
            </a:r>
            <a:r>
              <a:rPr lang="en-US">
                <a:latin typeface="Times New Roman"/>
                <a:ea typeface="Times New Roman"/>
                <a:cs typeface="Times New Roman"/>
                <a:sym typeface="Times New Roman"/>
              </a:rPr>
              <a:t> process of the caller.</a:t>
            </a:r>
            <a:endParaRPr/>
          </a:p>
          <a:p>
            <a:pPr marL="457200" lvl="0" indent="-342900" algn="l" rtl="0">
              <a:lnSpc>
                <a:spcPct val="90000"/>
              </a:lnSpc>
              <a:spcBef>
                <a:spcPts val="1000"/>
              </a:spcBef>
              <a:spcAft>
                <a:spcPts val="0"/>
              </a:spcAft>
              <a:buSzPct val="69498"/>
              <a:buChar char="•"/>
            </a:pPr>
            <a:r>
              <a:rPr lang="en-US">
                <a:latin typeface="Times New Roman"/>
                <a:ea typeface="Times New Roman"/>
                <a:cs typeface="Times New Roman"/>
                <a:sym typeface="Times New Roman"/>
              </a:rPr>
              <a:t> After a process is created, </a:t>
            </a:r>
            <a:r>
              <a:rPr lang="en-US" b="1" i="1">
                <a:latin typeface="Times New Roman"/>
                <a:ea typeface="Times New Roman"/>
                <a:cs typeface="Times New Roman"/>
                <a:sym typeface="Times New Roman"/>
              </a:rPr>
              <a:t>both</a:t>
            </a:r>
            <a:r>
              <a:rPr lang="en-US">
                <a:latin typeface="Times New Roman"/>
                <a:ea typeface="Times New Roman"/>
                <a:cs typeface="Times New Roman"/>
                <a:sym typeface="Times New Roman"/>
              </a:rPr>
              <a:t> processes will execute the next instruction following the </a:t>
            </a:r>
            <a:r>
              <a:rPr lang="en-US" b="1" i="1">
                <a:latin typeface="Times New Roman"/>
                <a:ea typeface="Times New Roman"/>
                <a:cs typeface="Times New Roman"/>
                <a:sym typeface="Times New Roman"/>
              </a:rPr>
              <a:t>fork()</a:t>
            </a:r>
            <a:r>
              <a:rPr lang="en-US">
                <a:latin typeface="Times New Roman"/>
                <a:ea typeface="Times New Roman"/>
                <a:cs typeface="Times New Roman"/>
                <a:sym typeface="Times New Roman"/>
              </a:rPr>
              <a:t> system call. </a:t>
            </a:r>
            <a:endParaRPr/>
          </a:p>
          <a:p>
            <a:pPr marL="457200" lvl="0" indent="-342900" algn="l" rtl="0">
              <a:lnSpc>
                <a:spcPct val="90000"/>
              </a:lnSpc>
              <a:spcBef>
                <a:spcPts val="1000"/>
              </a:spcBef>
              <a:spcAft>
                <a:spcPts val="0"/>
              </a:spcAft>
              <a:buSzPct val="69498"/>
              <a:buChar char="•"/>
            </a:pPr>
            <a:r>
              <a:rPr lang="en-US">
                <a:latin typeface="Times New Roman"/>
                <a:ea typeface="Times New Roman"/>
                <a:cs typeface="Times New Roman"/>
                <a:sym typeface="Times New Roman"/>
              </a:rPr>
              <a:t>To distinguish the parent from the child, the returned value of </a:t>
            </a:r>
            <a:r>
              <a:rPr lang="en-US" b="1">
                <a:latin typeface="Times New Roman"/>
                <a:ea typeface="Times New Roman"/>
                <a:cs typeface="Times New Roman"/>
                <a:sym typeface="Times New Roman"/>
              </a:rPr>
              <a:t>fork() </a:t>
            </a:r>
            <a:r>
              <a:rPr lang="en-US">
                <a:latin typeface="Times New Roman"/>
                <a:ea typeface="Times New Roman"/>
                <a:cs typeface="Times New Roman"/>
                <a:sym typeface="Times New Roman"/>
              </a:rPr>
              <a:t>can be used:</a:t>
            </a:r>
            <a:endParaRPr/>
          </a:p>
          <a:p>
            <a:pPr marL="914400" lvl="1" indent="-342900" algn="l" rtl="0">
              <a:lnSpc>
                <a:spcPct val="90000"/>
              </a:lnSpc>
              <a:spcBef>
                <a:spcPts val="500"/>
              </a:spcBef>
              <a:spcAft>
                <a:spcPts val="0"/>
              </a:spcAft>
              <a:buSzPct val="81081"/>
              <a:buFont typeface="Noto Sans Symbols"/>
              <a:buChar char="⮚"/>
            </a:pPr>
            <a:r>
              <a:rPr lang="en-US" b="1">
                <a:latin typeface="Times New Roman"/>
                <a:ea typeface="Times New Roman"/>
                <a:cs typeface="Times New Roman"/>
                <a:sym typeface="Times New Roman"/>
              </a:rPr>
              <a:t>fork()</a:t>
            </a:r>
            <a:r>
              <a:rPr lang="en-US">
                <a:latin typeface="Times New Roman"/>
                <a:ea typeface="Times New Roman"/>
                <a:cs typeface="Times New Roman"/>
                <a:sym typeface="Times New Roman"/>
              </a:rPr>
              <a:t> returns a </a:t>
            </a:r>
            <a:r>
              <a:rPr lang="en-US" b="1">
                <a:solidFill>
                  <a:srgbClr val="FF0000"/>
                </a:solidFill>
                <a:latin typeface="Times New Roman"/>
                <a:ea typeface="Times New Roman"/>
                <a:cs typeface="Times New Roman"/>
                <a:sym typeface="Times New Roman"/>
              </a:rPr>
              <a:t>negative value</a:t>
            </a:r>
            <a:r>
              <a:rPr lang="en-US">
                <a:latin typeface="Times New Roman"/>
                <a:ea typeface="Times New Roman"/>
                <a:cs typeface="Times New Roman"/>
                <a:sym typeface="Times New Roman"/>
              </a:rPr>
              <a:t>, the creation of a child process was unsuccessful.</a:t>
            </a:r>
            <a:endParaRPr/>
          </a:p>
          <a:p>
            <a:pPr marL="914400" lvl="1" indent="-342900" algn="l" rtl="0">
              <a:lnSpc>
                <a:spcPct val="90000"/>
              </a:lnSpc>
              <a:spcBef>
                <a:spcPts val="500"/>
              </a:spcBef>
              <a:spcAft>
                <a:spcPts val="0"/>
              </a:spcAft>
              <a:buSzPct val="81081"/>
              <a:buFont typeface="Noto Sans Symbols"/>
              <a:buChar char="⮚"/>
            </a:pPr>
            <a:r>
              <a:rPr lang="en-US" b="1">
                <a:latin typeface="Times New Roman"/>
                <a:ea typeface="Times New Roman"/>
                <a:cs typeface="Times New Roman"/>
                <a:sym typeface="Times New Roman"/>
              </a:rPr>
              <a:t>fork()</a:t>
            </a:r>
            <a:r>
              <a:rPr lang="en-US">
                <a:latin typeface="Times New Roman"/>
                <a:ea typeface="Times New Roman"/>
                <a:cs typeface="Times New Roman"/>
                <a:sym typeface="Times New Roman"/>
              </a:rPr>
              <a:t> returns </a:t>
            </a:r>
            <a:r>
              <a:rPr lang="en-US" b="1">
                <a:solidFill>
                  <a:srgbClr val="FF0000"/>
                </a:solidFill>
                <a:latin typeface="Times New Roman"/>
                <a:ea typeface="Times New Roman"/>
                <a:cs typeface="Times New Roman"/>
                <a:sym typeface="Times New Roman"/>
              </a:rPr>
              <a:t>a zero to the </a:t>
            </a:r>
            <a:r>
              <a:rPr lang="en-US">
                <a:latin typeface="Times New Roman"/>
                <a:ea typeface="Times New Roman"/>
                <a:cs typeface="Times New Roman"/>
                <a:sym typeface="Times New Roman"/>
              </a:rPr>
              <a:t>newly created child process.</a:t>
            </a:r>
            <a:endParaRPr/>
          </a:p>
          <a:p>
            <a:pPr marL="914400" lvl="1" indent="-342900" algn="l" rtl="0">
              <a:lnSpc>
                <a:spcPct val="90000"/>
              </a:lnSpc>
              <a:spcBef>
                <a:spcPts val="500"/>
              </a:spcBef>
              <a:spcAft>
                <a:spcPts val="0"/>
              </a:spcAft>
              <a:buSzPct val="81081"/>
              <a:buFont typeface="Noto Sans Symbols"/>
              <a:buChar char="⮚"/>
            </a:pPr>
            <a:r>
              <a:rPr lang="en-US" b="1">
                <a:latin typeface="Times New Roman"/>
                <a:ea typeface="Times New Roman"/>
                <a:cs typeface="Times New Roman"/>
                <a:sym typeface="Times New Roman"/>
              </a:rPr>
              <a:t>fork()</a:t>
            </a:r>
            <a:r>
              <a:rPr lang="en-US">
                <a:latin typeface="Times New Roman"/>
                <a:ea typeface="Times New Roman"/>
                <a:cs typeface="Times New Roman"/>
                <a:sym typeface="Times New Roman"/>
              </a:rPr>
              <a:t> returns a </a:t>
            </a:r>
            <a:r>
              <a:rPr lang="en-US" b="1">
                <a:solidFill>
                  <a:srgbClr val="FF0000"/>
                </a:solidFill>
                <a:latin typeface="Times New Roman"/>
                <a:ea typeface="Times New Roman"/>
                <a:cs typeface="Times New Roman"/>
                <a:sym typeface="Times New Roman"/>
              </a:rPr>
              <a:t>positive value</a:t>
            </a:r>
            <a:r>
              <a:rPr lang="en-US">
                <a:latin typeface="Times New Roman"/>
                <a:ea typeface="Times New Roman"/>
                <a:cs typeface="Times New Roman"/>
                <a:sym typeface="Times New Roman"/>
              </a:rPr>
              <a:t>, the </a:t>
            </a:r>
            <a:r>
              <a:rPr lang="en-US" b="1" i="1">
                <a:latin typeface="Times New Roman"/>
                <a:ea typeface="Times New Roman"/>
                <a:cs typeface="Times New Roman"/>
                <a:sym typeface="Times New Roman"/>
              </a:rPr>
              <a:t>process ID</a:t>
            </a:r>
            <a:r>
              <a:rPr lang="en-US">
                <a:latin typeface="Times New Roman"/>
                <a:ea typeface="Times New Roman"/>
                <a:cs typeface="Times New Roman"/>
                <a:sym typeface="Times New Roman"/>
              </a:rPr>
              <a:t> of the child process to the parent</a:t>
            </a:r>
            <a:endParaRPr/>
          </a:p>
          <a:p>
            <a:pPr marL="457200" lvl="0" indent="-342900" algn="l" rtl="0">
              <a:lnSpc>
                <a:spcPct val="90000"/>
              </a:lnSpc>
              <a:spcBef>
                <a:spcPts val="1000"/>
              </a:spcBef>
              <a:spcAft>
                <a:spcPts val="0"/>
              </a:spcAft>
              <a:buSzPct val="69498"/>
              <a:buChar char="•"/>
            </a:pPr>
            <a:r>
              <a:rPr lang="en-US">
                <a:latin typeface="Times New Roman"/>
                <a:ea typeface="Times New Roman"/>
                <a:cs typeface="Times New Roman"/>
                <a:sym typeface="Times New Roman"/>
              </a:rPr>
              <a:t>Returned process ID is of type </a:t>
            </a:r>
            <a:r>
              <a:rPr lang="en-US" b="1">
                <a:latin typeface="Times New Roman"/>
                <a:ea typeface="Times New Roman"/>
                <a:cs typeface="Times New Roman"/>
                <a:sym typeface="Times New Roman"/>
              </a:rPr>
              <a:t>pid_t</a:t>
            </a:r>
            <a:r>
              <a:rPr lang="en-US">
                <a:latin typeface="Times New Roman"/>
                <a:ea typeface="Times New Roman"/>
                <a:cs typeface="Times New Roman"/>
                <a:sym typeface="Times New Roman"/>
              </a:rPr>
              <a:t> defined in </a:t>
            </a:r>
            <a:r>
              <a:rPr lang="en-US" b="1">
                <a:latin typeface="Times New Roman"/>
                <a:ea typeface="Times New Roman"/>
                <a:cs typeface="Times New Roman"/>
                <a:sym typeface="Times New Roman"/>
              </a:rPr>
              <a:t>sys/types.h</a:t>
            </a:r>
            <a:endParaRPr b="1">
              <a:latin typeface="Times New Roman"/>
              <a:ea typeface="Times New Roman"/>
              <a:cs typeface="Times New Roman"/>
              <a:sym typeface="Times New Roman"/>
            </a:endParaRPr>
          </a:p>
          <a:p>
            <a:pPr marL="457200" lvl="0" indent="-342900" algn="l" rtl="0">
              <a:lnSpc>
                <a:spcPct val="90000"/>
              </a:lnSpc>
              <a:spcBef>
                <a:spcPts val="1000"/>
              </a:spcBef>
              <a:spcAft>
                <a:spcPts val="0"/>
              </a:spcAft>
              <a:buSzPct val="69498"/>
              <a:buChar char="•"/>
            </a:pPr>
            <a:r>
              <a:rPr lang="en-US">
                <a:latin typeface="Times New Roman"/>
                <a:ea typeface="Times New Roman"/>
                <a:cs typeface="Times New Roman"/>
                <a:sym typeface="Times New Roman"/>
              </a:rPr>
              <a:t>Process can use function </a:t>
            </a:r>
            <a:r>
              <a:rPr lang="en-US" b="1">
                <a:latin typeface="Times New Roman"/>
                <a:ea typeface="Times New Roman"/>
                <a:cs typeface="Times New Roman"/>
                <a:sym typeface="Times New Roman"/>
              </a:rPr>
              <a:t>getpid()</a:t>
            </a:r>
            <a:r>
              <a:rPr lang="en-US">
                <a:latin typeface="Times New Roman"/>
                <a:ea typeface="Times New Roman"/>
                <a:cs typeface="Times New Roman"/>
                <a:sym typeface="Times New Roman"/>
              </a:rPr>
              <a:t> to retrieve the process ID assigned to this process</a:t>
            </a:r>
            <a:endParaRPr/>
          </a:p>
          <a:p>
            <a:pPr marL="457200" lvl="0" indent="-342900" algn="l" rtl="0">
              <a:lnSpc>
                <a:spcPct val="90000"/>
              </a:lnSpc>
              <a:spcBef>
                <a:spcPts val="1000"/>
              </a:spcBef>
              <a:spcAft>
                <a:spcPts val="0"/>
              </a:spcAft>
              <a:buSzPct val="69498"/>
              <a:buChar char="•"/>
            </a:pPr>
            <a:r>
              <a:rPr lang="en-US" b="1">
                <a:latin typeface="Times New Roman"/>
                <a:ea typeface="Times New Roman"/>
                <a:cs typeface="Times New Roman"/>
                <a:sym typeface="Times New Roman"/>
              </a:rPr>
              <a:t>Unix/Linux will make an exact copy of the parent's address space and give it to the child. Therefore, the parent and child processes have separate address spaces</a:t>
            </a:r>
            <a:r>
              <a:rPr lang="en-US">
                <a:latin typeface="Times New Roman"/>
                <a:ea typeface="Times New Roman"/>
                <a:cs typeface="Times New Roman"/>
                <a:sym typeface="Times New Roman"/>
              </a:rPr>
              <a:t>.</a:t>
            </a:r>
            <a:endParaRPr/>
          </a:p>
        </p:txBody>
      </p:sp>
      <p:sp>
        <p:nvSpPr>
          <p:cNvPr id="434" name="Google Shape;434;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435" name="Google Shape;43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436" name="Google Shape;43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31</a:t>
            </a:fld>
            <a:endParaRPr sz="1000" b="0" i="0" u="none" strike="noStrike" cap="none">
              <a:solidFill>
                <a:srgbClr val="FFFFFF"/>
              </a:solidFill>
              <a:latin typeface="Calibri"/>
              <a:ea typeface="Calibri"/>
              <a:cs typeface="Calibri"/>
              <a:sym typeface="Calibri"/>
            </a:endParaRPr>
          </a:p>
        </p:txBody>
      </p:sp>
      <p:pic>
        <p:nvPicPr>
          <p:cNvPr id="437" name="Google Shape;437;p33"/>
          <p:cNvPicPr preferRelativeResize="0"/>
          <p:nvPr/>
        </p:nvPicPr>
        <p:blipFill rotWithShape="1">
          <a:blip r:embed="rId3">
            <a:alphaModFix/>
          </a:blip>
          <a:srcRect/>
          <a:stretch/>
        </p:blipFill>
        <p:spPr>
          <a:xfrm>
            <a:off x="88900" y="0"/>
            <a:ext cx="1270000" cy="13128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4"/>
          <p:cNvSpPr txBox="1">
            <a:spLocks noGrp="1"/>
          </p:cNvSpPr>
          <p:nvPr>
            <p:ph type="title"/>
          </p:nvPr>
        </p:nvSpPr>
        <p:spPr>
          <a:xfrm>
            <a:off x="1208088" y="-544513"/>
            <a:ext cx="10058400" cy="14493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endParaRPr/>
          </a:p>
        </p:txBody>
      </p:sp>
      <p:sp>
        <p:nvSpPr>
          <p:cNvPr id="443" name="Google Shape;443;p34"/>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1800"/>
              <a:buNone/>
            </a:pPr>
            <a:endParaRPr/>
          </a:p>
        </p:txBody>
      </p:sp>
      <p:sp>
        <p:nvSpPr>
          <p:cNvPr id="444" name="Google Shape;44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445" name="Google Shape;44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446" name="Google Shape;44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32</a:t>
            </a:fld>
            <a:endParaRPr sz="1000" b="0" i="0" u="none" strike="noStrike" cap="none">
              <a:solidFill>
                <a:srgbClr val="FFFFFF"/>
              </a:solidFill>
              <a:latin typeface="Calibri"/>
              <a:ea typeface="Calibri"/>
              <a:cs typeface="Calibri"/>
              <a:sym typeface="Calibri"/>
            </a:endParaRPr>
          </a:p>
        </p:txBody>
      </p:sp>
      <p:pic>
        <p:nvPicPr>
          <p:cNvPr id="447" name="Google Shape;447;p34"/>
          <p:cNvPicPr preferRelativeResize="0"/>
          <p:nvPr/>
        </p:nvPicPr>
        <p:blipFill rotWithShape="1">
          <a:blip r:embed="rId3">
            <a:alphaModFix/>
          </a:blip>
          <a:srcRect/>
          <a:stretch/>
        </p:blipFill>
        <p:spPr>
          <a:xfrm>
            <a:off x="4527550" y="449263"/>
            <a:ext cx="2362200" cy="2552700"/>
          </a:xfrm>
          <a:prstGeom prst="rect">
            <a:avLst/>
          </a:prstGeom>
          <a:noFill/>
          <a:ln>
            <a:noFill/>
          </a:ln>
        </p:spPr>
      </p:pic>
      <p:pic>
        <p:nvPicPr>
          <p:cNvPr id="448" name="Google Shape;448;p34"/>
          <p:cNvPicPr preferRelativeResize="0"/>
          <p:nvPr/>
        </p:nvPicPr>
        <p:blipFill rotWithShape="1">
          <a:blip r:embed="rId4">
            <a:alphaModFix/>
          </a:blip>
          <a:srcRect/>
          <a:stretch/>
        </p:blipFill>
        <p:spPr>
          <a:xfrm>
            <a:off x="3489325" y="3327400"/>
            <a:ext cx="4438650" cy="2390775"/>
          </a:xfrm>
          <a:prstGeom prst="rect">
            <a:avLst/>
          </a:prstGeom>
          <a:noFill/>
          <a:ln>
            <a:noFill/>
          </a:ln>
        </p:spPr>
      </p:pic>
      <p:pic>
        <p:nvPicPr>
          <p:cNvPr id="449" name="Google Shape;449;p34"/>
          <p:cNvPicPr preferRelativeResize="0"/>
          <p:nvPr/>
        </p:nvPicPr>
        <p:blipFill rotWithShape="1">
          <a:blip r:embed="rId5">
            <a:alphaModFix/>
          </a:blip>
          <a:srcRect/>
          <a:stretch/>
        </p:blipFill>
        <p:spPr>
          <a:xfrm>
            <a:off x="88900" y="0"/>
            <a:ext cx="1270000" cy="13128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5"/>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endParaRPr/>
          </a:p>
        </p:txBody>
      </p:sp>
      <p:sp>
        <p:nvSpPr>
          <p:cNvPr id="455" name="Google Shape;455;p35"/>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1800"/>
              <a:buNone/>
            </a:pPr>
            <a:endParaRPr/>
          </a:p>
        </p:txBody>
      </p:sp>
      <p:sp>
        <p:nvSpPr>
          <p:cNvPr id="456" name="Google Shape;45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457" name="Google Shape;45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458" name="Google Shape;45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33</a:t>
            </a:fld>
            <a:endParaRPr sz="1000" b="0" i="0" u="none" strike="noStrike" cap="none">
              <a:solidFill>
                <a:srgbClr val="FFFFFF"/>
              </a:solidFill>
              <a:latin typeface="Calibri"/>
              <a:ea typeface="Calibri"/>
              <a:cs typeface="Calibri"/>
              <a:sym typeface="Calibri"/>
            </a:endParaRPr>
          </a:p>
        </p:txBody>
      </p:sp>
      <p:pic>
        <p:nvPicPr>
          <p:cNvPr id="459" name="Google Shape;459;p35"/>
          <p:cNvPicPr preferRelativeResize="0"/>
          <p:nvPr/>
        </p:nvPicPr>
        <p:blipFill rotWithShape="1">
          <a:blip r:embed="rId3">
            <a:alphaModFix/>
          </a:blip>
          <a:srcRect/>
          <a:stretch/>
        </p:blipFill>
        <p:spPr>
          <a:xfrm>
            <a:off x="3376613" y="2336800"/>
            <a:ext cx="5438775" cy="3181350"/>
          </a:xfrm>
          <a:prstGeom prst="rect">
            <a:avLst/>
          </a:prstGeom>
          <a:noFill/>
          <a:ln>
            <a:noFill/>
          </a:ln>
        </p:spPr>
      </p:pic>
      <p:pic>
        <p:nvPicPr>
          <p:cNvPr id="460" name="Google Shape;460;p35"/>
          <p:cNvPicPr preferRelativeResize="0"/>
          <p:nvPr/>
        </p:nvPicPr>
        <p:blipFill rotWithShape="1">
          <a:blip r:embed="rId4">
            <a:alphaModFix/>
          </a:blip>
          <a:srcRect/>
          <a:stretch/>
        </p:blipFill>
        <p:spPr>
          <a:xfrm>
            <a:off x="88900" y="0"/>
            <a:ext cx="1270000" cy="13128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body" idx="1"/>
          </p:nvPr>
        </p:nvSpPr>
        <p:spPr>
          <a:xfrm>
            <a:off x="539750" y="1319213"/>
            <a:ext cx="5495925" cy="4797425"/>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1800"/>
              <a:buNone/>
            </a:pPr>
            <a:endParaRPr/>
          </a:p>
        </p:txBody>
      </p:sp>
      <p:sp>
        <p:nvSpPr>
          <p:cNvPr id="466" name="Google Shape;466;p36"/>
          <p:cNvSpPr txBox="1">
            <a:spLocks noGrp="1"/>
          </p:cNvSpPr>
          <p:nvPr>
            <p:ph type="body" idx="2"/>
          </p:nvPr>
        </p:nvSpPr>
        <p:spPr>
          <a:xfrm>
            <a:off x="6963508" y="1312863"/>
            <a:ext cx="5201505" cy="5043487"/>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400">
                <a:solidFill>
                  <a:schemeClr val="accent1"/>
                </a:solidFill>
                <a:latin typeface="Times New Roman"/>
                <a:ea typeface="Times New Roman"/>
                <a:cs typeface="Times New Roman"/>
                <a:sym typeface="Times New Roman"/>
              </a:rPr>
              <a:t>$cc program.c</a:t>
            </a:r>
            <a:endParaRPr sz="2400">
              <a:solidFill>
                <a:schemeClr val="accent1"/>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Char char="•"/>
            </a:pPr>
            <a:r>
              <a:rPr lang="en-US" sz="2400">
                <a:solidFill>
                  <a:schemeClr val="accent1"/>
                </a:solidFill>
                <a:latin typeface="Times New Roman"/>
                <a:ea typeface="Times New Roman"/>
                <a:cs typeface="Times New Roman"/>
                <a:sym typeface="Times New Roman"/>
              </a:rPr>
              <a:t>$ ./a.out</a:t>
            </a:r>
            <a:endParaRPr sz="2400">
              <a:solidFill>
                <a:schemeClr val="accent1"/>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Char char="•"/>
            </a:pPr>
            <a:r>
              <a:rPr lang="en-US" sz="2400">
                <a:solidFill>
                  <a:schemeClr val="accent1"/>
                </a:solidFill>
                <a:latin typeface="Times New Roman"/>
                <a:ea typeface="Times New Roman"/>
                <a:cs typeface="Times New Roman"/>
                <a:sym typeface="Times New Roman"/>
              </a:rPr>
              <a:t>   this is the child process id 1001</a:t>
            </a:r>
            <a:endParaRPr/>
          </a:p>
          <a:p>
            <a:pPr marL="457200" lvl="0" indent="-342900" algn="l" rtl="0">
              <a:lnSpc>
                <a:spcPct val="90000"/>
              </a:lnSpc>
              <a:spcBef>
                <a:spcPts val="1000"/>
              </a:spcBef>
              <a:spcAft>
                <a:spcPts val="0"/>
              </a:spcAft>
              <a:buSzPts val="1800"/>
              <a:buChar char="•"/>
            </a:pPr>
            <a:r>
              <a:rPr lang="en-US" sz="2400">
                <a:solidFill>
                  <a:schemeClr val="accent1"/>
                </a:solidFill>
                <a:latin typeface="Times New Roman"/>
                <a:ea typeface="Times New Roman"/>
                <a:cs typeface="Times New Roman"/>
                <a:sym typeface="Times New Roman"/>
              </a:rPr>
              <a:t>   this is the parent process id 1000</a:t>
            </a:r>
            <a:endParaRPr/>
          </a:p>
          <a:p>
            <a:pPr marL="457200" lvl="0" indent="-228600" algn="l" rtl="0">
              <a:lnSpc>
                <a:spcPct val="90000"/>
              </a:lnSpc>
              <a:spcBef>
                <a:spcPts val="1000"/>
              </a:spcBef>
              <a:spcAft>
                <a:spcPts val="0"/>
              </a:spcAft>
              <a:buSzPts val="1800"/>
              <a:buNone/>
            </a:pPr>
            <a:endParaRPr/>
          </a:p>
        </p:txBody>
      </p:sp>
      <p:sp>
        <p:nvSpPr>
          <p:cNvPr id="467" name="Google Shape;46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468" name="Google Shape;46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469" name="Google Shape;46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34</a:t>
            </a:fld>
            <a:endParaRPr sz="1000" b="0" i="0" u="none" strike="noStrike" cap="none">
              <a:solidFill>
                <a:srgbClr val="FFFFFF"/>
              </a:solidFill>
              <a:latin typeface="Calibri"/>
              <a:ea typeface="Calibri"/>
              <a:cs typeface="Calibri"/>
              <a:sym typeface="Calibri"/>
            </a:endParaRPr>
          </a:p>
        </p:txBody>
      </p:sp>
      <p:sp>
        <p:nvSpPr>
          <p:cNvPr id="470" name="Google Shape;470;p36"/>
          <p:cNvSpPr/>
          <p:nvPr/>
        </p:nvSpPr>
        <p:spPr>
          <a:xfrm>
            <a:off x="269875" y="1363663"/>
            <a:ext cx="11437938" cy="50783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#include&lt;stdio.h&gt;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#include&lt;sys/types.h&gt;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#include&lt;unistd.h&gt;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pid_t : is a long integer type data type...prototype in types.h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pid_t num_pid;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main(){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num_pid=fork(); /* return value of fork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if(num_pid==0) {/* this is child process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printf("this is the child process id %d\n",getpid());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if(num_pid&gt;0){ /* this is parent process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printf("this is the parent process id %d",getpid());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exit();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471" name="Google Shape;471;p36"/>
          <p:cNvSpPr txBox="1"/>
          <p:nvPr/>
        </p:nvSpPr>
        <p:spPr>
          <a:xfrm>
            <a:off x="1778000" y="-239713"/>
            <a:ext cx="10414000" cy="479426"/>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endParaRPr sz="3200" b="1" i="0" u="none" strike="noStrike" cap="none">
              <a:solidFill>
                <a:srgbClr val="404040"/>
              </a:solidFill>
              <a:latin typeface="Arial"/>
              <a:ea typeface="Arial"/>
              <a:cs typeface="Arial"/>
              <a:sym typeface="Arial"/>
            </a:endParaRPr>
          </a:p>
          <a:p>
            <a:pPr marL="0" marR="0" lvl="0" indent="0" algn="l" rtl="0">
              <a:lnSpc>
                <a:spcPct val="85000"/>
              </a:lnSpc>
              <a:spcBef>
                <a:spcPts val="0"/>
              </a:spcBef>
              <a:spcAft>
                <a:spcPts val="0"/>
              </a:spcAft>
              <a:buClr>
                <a:srgbClr val="000000"/>
              </a:buClr>
              <a:buSzPts val="4400"/>
              <a:buFont typeface="Arial"/>
              <a:buNone/>
            </a:pPr>
            <a:r>
              <a:rPr lang="en-US" sz="4400" b="1" i="0" u="none" strike="noStrike" cap="none">
                <a:solidFill>
                  <a:srgbClr val="404040"/>
                </a:solidFill>
                <a:latin typeface="Times New Roman"/>
                <a:ea typeface="Times New Roman"/>
                <a:cs typeface="Times New Roman"/>
                <a:sym typeface="Times New Roman"/>
              </a:rPr>
              <a:t>Process Management—creating a Process in Unix(example)</a:t>
            </a:r>
            <a:endParaRPr sz="4400" b="0" i="0" u="none" strike="noStrike" cap="none">
              <a:solidFill>
                <a:srgbClr val="3F3F3F"/>
              </a:solidFill>
              <a:latin typeface="Times New Roman"/>
              <a:ea typeface="Times New Roman"/>
              <a:cs typeface="Times New Roman"/>
              <a:sym typeface="Times New Roman"/>
            </a:endParaRPr>
          </a:p>
        </p:txBody>
      </p:sp>
      <p:pic>
        <p:nvPicPr>
          <p:cNvPr id="472" name="Google Shape;472;p36"/>
          <p:cNvPicPr preferRelativeResize="0"/>
          <p:nvPr/>
        </p:nvPicPr>
        <p:blipFill rotWithShape="1">
          <a:blip r:embed="rId3">
            <a:alphaModFix/>
          </a:blip>
          <a:srcRect/>
          <a:stretch/>
        </p:blipFill>
        <p:spPr>
          <a:xfrm>
            <a:off x="269875" y="0"/>
            <a:ext cx="1270000" cy="13128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7"/>
          <p:cNvSpPr txBox="1">
            <a:spLocks noGrp="1"/>
          </p:cNvSpPr>
          <p:nvPr>
            <p:ph type="title"/>
          </p:nvPr>
        </p:nvSpPr>
        <p:spPr>
          <a:xfrm>
            <a:off x="1558925" y="287338"/>
            <a:ext cx="9596438" cy="11969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35353"/>
              <a:buNone/>
            </a:pPr>
            <a:br>
              <a:rPr lang="en-US"/>
            </a:br>
            <a:endParaRPr/>
          </a:p>
        </p:txBody>
      </p:sp>
      <p:sp>
        <p:nvSpPr>
          <p:cNvPr id="478" name="Google Shape;478;p37"/>
          <p:cNvSpPr txBox="1">
            <a:spLocks noGrp="1"/>
          </p:cNvSpPr>
          <p:nvPr>
            <p:ph type="body" idx="1"/>
          </p:nvPr>
        </p:nvSpPr>
        <p:spPr>
          <a:xfrm>
            <a:off x="658813" y="1846263"/>
            <a:ext cx="5262562" cy="2125662"/>
          </a:xfrm>
          <a:prstGeom prst="rect">
            <a:avLst/>
          </a:prstGeom>
          <a:noFill/>
          <a:ln>
            <a:noFill/>
          </a:ln>
        </p:spPr>
        <p:txBody>
          <a:bodyPr spcFirstLastPara="1" wrap="square" lIns="91425" tIns="45700" rIns="91425" bIns="45700" anchor="t" anchorCtr="0">
            <a:normAutofit fontScale="85000" lnSpcReduction="10000"/>
          </a:bodyPr>
          <a:lstStyle/>
          <a:p>
            <a:pPr marL="457200" lvl="0" indent="-342900" algn="l" rtl="0">
              <a:lnSpc>
                <a:spcPct val="90000"/>
              </a:lnSpc>
              <a:spcBef>
                <a:spcPts val="1000"/>
              </a:spcBef>
              <a:spcAft>
                <a:spcPts val="0"/>
              </a:spcAft>
              <a:buSzPct val="75630"/>
              <a:buChar char="•"/>
            </a:pPr>
            <a:r>
              <a:rPr lang="en-US" b="1">
                <a:solidFill>
                  <a:srgbClr val="FF0000"/>
                </a:solidFill>
              </a:rPr>
              <a:t>Parent Process</a:t>
            </a:r>
            <a:endParaRPr/>
          </a:p>
          <a:p>
            <a:pPr marL="457200" lvl="0" indent="-342900" algn="l" rtl="0">
              <a:lnSpc>
                <a:spcPct val="90000"/>
              </a:lnSpc>
              <a:spcBef>
                <a:spcPts val="1000"/>
              </a:spcBef>
              <a:spcAft>
                <a:spcPts val="0"/>
              </a:spcAft>
              <a:buSzPct val="75630"/>
              <a:buChar char="•"/>
            </a:pPr>
            <a:r>
              <a:rPr lang="en-US">
                <a:solidFill>
                  <a:schemeClr val="accent1"/>
                </a:solidFill>
              </a:rPr>
              <a:t>The parent process has its unique ID</a:t>
            </a:r>
            <a:endParaRPr/>
          </a:p>
          <a:p>
            <a:pPr marL="457200" lvl="0" indent="-342900" algn="l" rtl="0">
              <a:lnSpc>
                <a:spcPct val="90000"/>
              </a:lnSpc>
              <a:spcBef>
                <a:spcPts val="1000"/>
              </a:spcBef>
              <a:spcAft>
                <a:spcPts val="0"/>
              </a:spcAft>
              <a:buSzPct val="75630"/>
              <a:buChar char="•"/>
            </a:pPr>
            <a:r>
              <a:rPr lang="en-US">
                <a:solidFill>
                  <a:schemeClr val="accent1"/>
                </a:solidFill>
              </a:rPr>
              <a:t>The parent process creates a child process by giving a call to fork() system call</a:t>
            </a:r>
            <a:endParaRPr/>
          </a:p>
          <a:p>
            <a:pPr marL="457200" lvl="0" indent="-228600" algn="l" rtl="0">
              <a:lnSpc>
                <a:spcPct val="90000"/>
              </a:lnSpc>
              <a:spcBef>
                <a:spcPts val="1000"/>
              </a:spcBef>
              <a:spcAft>
                <a:spcPts val="0"/>
              </a:spcAft>
              <a:buSzPct val="75630"/>
              <a:buNone/>
            </a:pPr>
            <a:endParaRPr/>
          </a:p>
          <a:p>
            <a:pPr marL="457200" lvl="0" indent="-228600" algn="l" rtl="0">
              <a:lnSpc>
                <a:spcPct val="90000"/>
              </a:lnSpc>
              <a:spcBef>
                <a:spcPts val="1000"/>
              </a:spcBef>
              <a:spcAft>
                <a:spcPts val="0"/>
              </a:spcAft>
              <a:buSzPct val="75630"/>
              <a:buNone/>
            </a:pPr>
            <a:endParaRPr/>
          </a:p>
        </p:txBody>
      </p:sp>
      <p:sp>
        <p:nvSpPr>
          <p:cNvPr id="479" name="Google Shape;479;p37"/>
          <p:cNvSpPr txBox="1">
            <a:spLocks noGrp="1"/>
          </p:cNvSpPr>
          <p:nvPr>
            <p:ph type="body" idx="2"/>
          </p:nvPr>
        </p:nvSpPr>
        <p:spPr>
          <a:xfrm>
            <a:off x="6218238" y="1846263"/>
            <a:ext cx="4937125" cy="1616075"/>
          </a:xfrm>
          <a:prstGeom prst="rect">
            <a:avLst/>
          </a:prstGeom>
          <a:noFill/>
          <a:ln>
            <a:noFill/>
          </a:ln>
        </p:spPr>
        <p:txBody>
          <a:bodyPr spcFirstLastPara="1" wrap="square" lIns="91425" tIns="45700" rIns="91425" bIns="45700" anchor="t" anchorCtr="0">
            <a:normAutofit fontScale="85000" lnSpcReduction="20000"/>
          </a:bodyPr>
          <a:lstStyle/>
          <a:p>
            <a:pPr marL="457200" lvl="0" indent="-342900" algn="l" rtl="0">
              <a:lnSpc>
                <a:spcPct val="90000"/>
              </a:lnSpc>
              <a:spcBef>
                <a:spcPts val="1000"/>
              </a:spcBef>
              <a:spcAft>
                <a:spcPts val="0"/>
              </a:spcAft>
              <a:buSzPct val="75630"/>
              <a:buChar char="•"/>
            </a:pPr>
            <a:r>
              <a:rPr lang="en-US" b="1">
                <a:solidFill>
                  <a:srgbClr val="FF0000"/>
                </a:solidFill>
              </a:rPr>
              <a:t>Child Process</a:t>
            </a:r>
            <a:endParaRPr/>
          </a:p>
          <a:p>
            <a:pPr marL="457200" lvl="0" indent="-342900" algn="l" rtl="0">
              <a:lnSpc>
                <a:spcPct val="90000"/>
              </a:lnSpc>
              <a:spcBef>
                <a:spcPts val="1000"/>
              </a:spcBef>
              <a:spcAft>
                <a:spcPts val="0"/>
              </a:spcAft>
              <a:buSzPct val="75630"/>
              <a:buChar char="•"/>
            </a:pPr>
            <a:r>
              <a:rPr lang="en-US">
                <a:solidFill>
                  <a:schemeClr val="accent1"/>
                </a:solidFill>
              </a:rPr>
              <a:t>The child process has its unique ID</a:t>
            </a:r>
            <a:endParaRPr/>
          </a:p>
          <a:p>
            <a:pPr marL="457200" lvl="0" indent="-342900" algn="l" rtl="0">
              <a:lnSpc>
                <a:spcPct val="90000"/>
              </a:lnSpc>
              <a:spcBef>
                <a:spcPts val="1000"/>
              </a:spcBef>
              <a:spcAft>
                <a:spcPts val="0"/>
              </a:spcAft>
              <a:buSzPct val="75630"/>
              <a:buChar char="•"/>
            </a:pPr>
            <a:r>
              <a:rPr lang="en-US">
                <a:solidFill>
                  <a:schemeClr val="accent1"/>
                </a:solidFill>
              </a:rPr>
              <a:t>The child process gets created due to the fork() system call</a:t>
            </a:r>
            <a:endParaRPr/>
          </a:p>
        </p:txBody>
      </p:sp>
      <p:sp>
        <p:nvSpPr>
          <p:cNvPr id="480" name="Google Shape;48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481" name="Google Shape;48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482" name="Google Shape;48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35</a:t>
            </a:fld>
            <a:endParaRPr sz="1000" b="0" i="0" u="none" strike="noStrike" cap="none">
              <a:solidFill>
                <a:srgbClr val="FFFFFF"/>
              </a:solidFill>
              <a:latin typeface="Calibri"/>
              <a:ea typeface="Calibri"/>
              <a:cs typeface="Calibri"/>
              <a:sym typeface="Calibri"/>
            </a:endParaRPr>
          </a:p>
        </p:txBody>
      </p:sp>
      <p:pic>
        <p:nvPicPr>
          <p:cNvPr id="483" name="Google Shape;483;p37"/>
          <p:cNvPicPr preferRelativeResize="0"/>
          <p:nvPr/>
        </p:nvPicPr>
        <p:blipFill rotWithShape="1">
          <a:blip r:embed="rId3">
            <a:alphaModFix/>
          </a:blip>
          <a:srcRect/>
          <a:stretch/>
        </p:blipFill>
        <p:spPr>
          <a:xfrm>
            <a:off x="269875" y="0"/>
            <a:ext cx="1270000" cy="1312863"/>
          </a:xfrm>
          <a:prstGeom prst="rect">
            <a:avLst/>
          </a:prstGeom>
          <a:noFill/>
          <a:ln>
            <a:noFill/>
          </a:ln>
        </p:spPr>
      </p:pic>
      <p:sp>
        <p:nvSpPr>
          <p:cNvPr id="484" name="Google Shape;484;p37"/>
          <p:cNvSpPr txBox="1"/>
          <p:nvPr/>
        </p:nvSpPr>
        <p:spPr>
          <a:xfrm>
            <a:off x="1873250" y="225425"/>
            <a:ext cx="9356725" cy="85407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endParaRPr sz="3200" b="1" i="0" u="none" strike="noStrike" cap="none">
              <a:solidFill>
                <a:srgbClr val="404040"/>
              </a:solidFill>
              <a:latin typeface="Arial"/>
              <a:ea typeface="Arial"/>
              <a:cs typeface="Arial"/>
              <a:sym typeface="Arial"/>
            </a:endParaRPr>
          </a:p>
        </p:txBody>
      </p:sp>
      <p:cxnSp>
        <p:nvCxnSpPr>
          <p:cNvPr id="485" name="Google Shape;485;p37"/>
          <p:cNvCxnSpPr/>
          <p:nvPr/>
        </p:nvCxnSpPr>
        <p:spPr>
          <a:xfrm rot="10800000" flipH="1">
            <a:off x="1873250" y="1146175"/>
            <a:ext cx="8951913" cy="23813"/>
          </a:xfrm>
          <a:prstGeom prst="straightConnector1">
            <a:avLst/>
          </a:prstGeom>
          <a:noFill/>
          <a:ln w="9525" cap="flat" cmpd="sng">
            <a:solidFill>
              <a:srgbClr val="5597D3"/>
            </a:solidFill>
            <a:prstDash val="solid"/>
            <a:round/>
            <a:headEnd type="none" w="sm" len="sm"/>
            <a:tailEnd type="none" w="sm" len="sm"/>
          </a:ln>
        </p:spPr>
      </p:cxnSp>
      <p:sp>
        <p:nvSpPr>
          <p:cNvPr id="486" name="Google Shape;486;p37"/>
          <p:cNvSpPr/>
          <p:nvPr/>
        </p:nvSpPr>
        <p:spPr>
          <a:xfrm>
            <a:off x="1684338" y="350838"/>
            <a:ext cx="9288462" cy="72072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a:solidFill>
                  <a:srgbClr val="404040"/>
                </a:solidFill>
                <a:latin typeface="Times New Roman"/>
                <a:ea typeface="Times New Roman"/>
                <a:cs typeface="Times New Roman"/>
                <a:sym typeface="Times New Roman"/>
              </a:rPr>
              <a:t>Process Creation – Parent/Child</a:t>
            </a:r>
            <a:endParaRPr sz="1400" b="0" i="0" u="none" strike="noStrike" cap="none">
              <a:solidFill>
                <a:srgbClr val="000000"/>
              </a:solidFill>
              <a:latin typeface="Arial"/>
              <a:ea typeface="Arial"/>
              <a:cs typeface="Arial"/>
              <a:sym typeface="Arial"/>
            </a:endParaRPr>
          </a:p>
        </p:txBody>
      </p:sp>
      <p:sp>
        <p:nvSpPr>
          <p:cNvPr id="487" name="Google Shape;487;p37"/>
          <p:cNvSpPr txBox="1"/>
          <p:nvPr/>
        </p:nvSpPr>
        <p:spPr>
          <a:xfrm>
            <a:off x="735013" y="4017963"/>
            <a:ext cx="10494962" cy="230822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400"/>
              <a:buFont typeface="Noto Sans Symbols"/>
              <a:buChar char="⮚"/>
            </a:pPr>
            <a:r>
              <a:rPr lang="en-US" sz="2400" b="0" i="0" u="none" strike="noStrike" cap="none">
                <a:solidFill>
                  <a:schemeClr val="accent1"/>
                </a:solidFill>
                <a:latin typeface="Times New Roman"/>
                <a:ea typeface="Times New Roman"/>
                <a:cs typeface="Times New Roman"/>
                <a:sym typeface="Times New Roman"/>
              </a:rPr>
              <a:t>The child is initially a duplication of the parent process.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400"/>
              <a:buFont typeface="Noto Sans Symbols"/>
              <a:buChar char="⮚"/>
            </a:pPr>
            <a:r>
              <a:rPr lang="en-US" sz="2400" b="0" i="0" u="none" strike="noStrike" cap="none">
                <a:solidFill>
                  <a:schemeClr val="accent1"/>
                </a:solidFill>
                <a:latin typeface="Times New Roman"/>
                <a:ea typeface="Times New Roman"/>
                <a:cs typeface="Times New Roman"/>
                <a:sym typeface="Times New Roman"/>
              </a:rPr>
              <a:t>The child and parent do exist in separate address spaces.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400"/>
              <a:buFont typeface="Noto Sans Symbols"/>
              <a:buChar char="⮚"/>
            </a:pPr>
            <a:r>
              <a:rPr lang="en-US" sz="2400" b="0" i="0" u="none" strike="noStrike" cap="none">
                <a:solidFill>
                  <a:schemeClr val="accent1"/>
                </a:solidFill>
                <a:latin typeface="Times New Roman"/>
                <a:ea typeface="Times New Roman"/>
                <a:cs typeface="Times New Roman"/>
                <a:sym typeface="Times New Roman"/>
              </a:rPr>
              <a:t>The child inherits all data structures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1"/>
                </a:solidFill>
                <a:latin typeface="Times New Roman"/>
                <a:ea typeface="Times New Roman"/>
                <a:cs typeface="Times New Roman"/>
                <a:sym typeface="Times New Roman"/>
              </a:rPr>
              <a:t>A client-server application can be built using the parent-child concept.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1"/>
                </a:solidFill>
                <a:latin typeface="Times New Roman"/>
                <a:ea typeface="Times New Roman"/>
                <a:cs typeface="Times New Roman"/>
                <a:sym typeface="Times New Roman"/>
              </a:rPr>
              <a:t>Any IPC mechanism can be implemented using the parent child relationship</a:t>
            </a:r>
            <a:r>
              <a:rPr lang="en-US" sz="18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1558925" y="287338"/>
            <a:ext cx="9596438" cy="11969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35353"/>
              <a:buNone/>
            </a:pPr>
            <a:br>
              <a:rPr lang="en-US"/>
            </a:br>
            <a:endParaRPr/>
          </a:p>
        </p:txBody>
      </p:sp>
      <p:sp>
        <p:nvSpPr>
          <p:cNvPr id="493" name="Google Shape;493;p38"/>
          <p:cNvSpPr txBox="1">
            <a:spLocks noGrp="1"/>
          </p:cNvSpPr>
          <p:nvPr>
            <p:ph type="body" idx="1"/>
          </p:nvPr>
        </p:nvSpPr>
        <p:spPr>
          <a:xfrm>
            <a:off x="658813" y="1846263"/>
            <a:ext cx="5262562" cy="2125662"/>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#include &lt;stdio.h&gt;</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#include &lt;sys/types.h&gt;</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#include &lt;unistd.h&gt;</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int main()</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	fork();</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	printf("Hello world!\n");</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	return 0;</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a:t>
            </a:r>
            <a:endParaRPr/>
          </a:p>
        </p:txBody>
      </p:sp>
      <p:sp>
        <p:nvSpPr>
          <p:cNvPr id="494" name="Google Shape;494;p38"/>
          <p:cNvSpPr txBox="1">
            <a:spLocks noGrp="1"/>
          </p:cNvSpPr>
          <p:nvPr>
            <p:ph type="body" idx="2"/>
          </p:nvPr>
        </p:nvSpPr>
        <p:spPr>
          <a:xfrm>
            <a:off x="6218238" y="1846263"/>
            <a:ext cx="4937125" cy="1616075"/>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1800"/>
              <a:buNone/>
            </a:pPr>
            <a:endParaRPr>
              <a:solidFill>
                <a:schemeClr val="accent1"/>
              </a:solidFill>
            </a:endParaRPr>
          </a:p>
        </p:txBody>
      </p:sp>
      <p:sp>
        <p:nvSpPr>
          <p:cNvPr id="495" name="Google Shape;495;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496" name="Google Shape;496;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497" name="Google Shape;49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36</a:t>
            </a:fld>
            <a:endParaRPr sz="1000" b="0" i="0" u="none" strike="noStrike" cap="none">
              <a:solidFill>
                <a:srgbClr val="FFFFFF"/>
              </a:solidFill>
              <a:latin typeface="Calibri"/>
              <a:ea typeface="Calibri"/>
              <a:cs typeface="Calibri"/>
              <a:sym typeface="Calibri"/>
            </a:endParaRPr>
          </a:p>
        </p:txBody>
      </p:sp>
      <p:pic>
        <p:nvPicPr>
          <p:cNvPr id="498" name="Google Shape;498;p38"/>
          <p:cNvPicPr preferRelativeResize="0"/>
          <p:nvPr/>
        </p:nvPicPr>
        <p:blipFill rotWithShape="1">
          <a:blip r:embed="rId3">
            <a:alphaModFix/>
          </a:blip>
          <a:srcRect/>
          <a:stretch/>
        </p:blipFill>
        <p:spPr>
          <a:xfrm>
            <a:off x="269875" y="0"/>
            <a:ext cx="1270000" cy="1312863"/>
          </a:xfrm>
          <a:prstGeom prst="rect">
            <a:avLst/>
          </a:prstGeom>
          <a:noFill/>
          <a:ln>
            <a:noFill/>
          </a:ln>
        </p:spPr>
      </p:pic>
      <p:sp>
        <p:nvSpPr>
          <p:cNvPr id="499" name="Google Shape;499;p38"/>
          <p:cNvSpPr txBox="1"/>
          <p:nvPr/>
        </p:nvSpPr>
        <p:spPr>
          <a:xfrm>
            <a:off x="1873250" y="225425"/>
            <a:ext cx="9356725" cy="85407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endParaRPr sz="3200" b="1" i="0" u="none" strike="noStrike" cap="none">
              <a:solidFill>
                <a:srgbClr val="404040"/>
              </a:solidFill>
              <a:latin typeface="Arial"/>
              <a:ea typeface="Arial"/>
              <a:cs typeface="Arial"/>
              <a:sym typeface="Arial"/>
            </a:endParaRPr>
          </a:p>
        </p:txBody>
      </p:sp>
      <p:sp>
        <p:nvSpPr>
          <p:cNvPr id="500" name="Google Shape;500;p38"/>
          <p:cNvSpPr/>
          <p:nvPr/>
        </p:nvSpPr>
        <p:spPr>
          <a:xfrm>
            <a:off x="1684338" y="350838"/>
            <a:ext cx="9288462" cy="72072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a:solidFill>
                  <a:srgbClr val="404040"/>
                </a:solidFill>
                <a:latin typeface="Times New Roman"/>
                <a:ea typeface="Times New Roman"/>
                <a:cs typeface="Times New Roman"/>
                <a:sym typeface="Times New Roman"/>
              </a:rPr>
              <a:t>fork()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9"/>
          <p:cNvSpPr txBox="1">
            <a:spLocks noGrp="1"/>
          </p:cNvSpPr>
          <p:nvPr>
            <p:ph type="title"/>
          </p:nvPr>
        </p:nvSpPr>
        <p:spPr>
          <a:xfrm>
            <a:off x="1558925" y="287338"/>
            <a:ext cx="9596438" cy="11969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35353"/>
              <a:buNone/>
            </a:pPr>
            <a:br>
              <a:rPr lang="en-US"/>
            </a:br>
            <a:endParaRPr/>
          </a:p>
        </p:txBody>
      </p:sp>
      <p:sp>
        <p:nvSpPr>
          <p:cNvPr id="506" name="Google Shape;506;p39"/>
          <p:cNvSpPr txBox="1">
            <a:spLocks noGrp="1"/>
          </p:cNvSpPr>
          <p:nvPr>
            <p:ph type="body" idx="1"/>
          </p:nvPr>
        </p:nvSpPr>
        <p:spPr>
          <a:xfrm>
            <a:off x="658813" y="1846263"/>
            <a:ext cx="5262562" cy="2125662"/>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#include &lt;stdio.h&gt;</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#include &lt;sys/types.h&gt;</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#include &lt;unistd.h&gt;</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int main()</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	fork();</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	printf("Hello world!\n");</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	return 0;</a:t>
            </a:r>
            <a:endParaRPr/>
          </a:p>
          <a:p>
            <a:pPr marL="457200" lvl="0" indent="-342900" algn="l" rtl="0">
              <a:lnSpc>
                <a:spcPct val="90000"/>
              </a:lnSpc>
              <a:spcBef>
                <a:spcPts val="1000"/>
              </a:spcBef>
              <a:spcAft>
                <a:spcPts val="0"/>
              </a:spcAft>
              <a:buSzPts val="1800"/>
              <a:buChar char="•"/>
            </a:pPr>
            <a:r>
              <a:rPr lang="en-US" sz="2400">
                <a:latin typeface="Times New Roman"/>
                <a:ea typeface="Times New Roman"/>
                <a:cs typeface="Times New Roman"/>
                <a:sym typeface="Times New Roman"/>
              </a:rPr>
              <a:t>}</a:t>
            </a:r>
            <a:endParaRPr/>
          </a:p>
        </p:txBody>
      </p:sp>
      <p:sp>
        <p:nvSpPr>
          <p:cNvPr id="507" name="Google Shape;507;p39"/>
          <p:cNvSpPr txBox="1">
            <a:spLocks noGrp="1"/>
          </p:cNvSpPr>
          <p:nvPr>
            <p:ph type="body" idx="2"/>
          </p:nvPr>
        </p:nvSpPr>
        <p:spPr>
          <a:xfrm>
            <a:off x="6218238" y="2055813"/>
            <a:ext cx="1852612" cy="1196975"/>
          </a:xfrm>
          <a:prstGeom prst="rect">
            <a:avLst/>
          </a:prstGeom>
          <a:noFill/>
          <a:ln>
            <a:noFill/>
          </a:ln>
        </p:spPr>
        <p:txBody>
          <a:bodyPr spcFirstLastPara="1" wrap="square" lIns="91425" tIns="0" rIns="91425" bIns="88850" anchor="ctr" anchorCtr="0">
            <a:spAutoFit/>
          </a:bodyPr>
          <a:lstStyle/>
          <a:p>
            <a:pPr marL="0" lvl="0" indent="0" algn="l" rtl="0">
              <a:lnSpc>
                <a:spcPct val="100000"/>
              </a:lnSpc>
              <a:spcBef>
                <a:spcPts val="0"/>
              </a:spcBef>
              <a:spcAft>
                <a:spcPts val="0"/>
              </a:spcAft>
              <a:buSzPts val="1800"/>
              <a:buFont typeface="Times New Roman"/>
              <a:buNone/>
            </a:pPr>
            <a:r>
              <a:rPr lang="en-US" sz="2400" b="1">
                <a:solidFill>
                  <a:srgbClr val="40424E"/>
                </a:solidFill>
                <a:latin typeface="Times New Roman"/>
                <a:ea typeface="Times New Roman"/>
                <a:cs typeface="Times New Roman"/>
                <a:sym typeface="Times New Roman"/>
              </a:rPr>
              <a:t>Output</a:t>
            </a:r>
            <a:r>
              <a:rPr lang="en-US" sz="2400">
                <a:solidFill>
                  <a:srgbClr val="40424E"/>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Font typeface="Times New Roman"/>
              <a:buNone/>
            </a:pPr>
            <a:r>
              <a:rPr lang="en-US" sz="2400">
                <a:latin typeface="Times New Roman"/>
                <a:ea typeface="Times New Roman"/>
                <a:cs typeface="Times New Roman"/>
                <a:sym typeface="Times New Roman"/>
              </a:rPr>
              <a:t>Hello world! </a:t>
            </a:r>
            <a:endParaRPr/>
          </a:p>
          <a:p>
            <a:pPr marL="0" lvl="0" indent="0" algn="l" rtl="0">
              <a:lnSpc>
                <a:spcPct val="100000"/>
              </a:lnSpc>
              <a:spcBef>
                <a:spcPts val="0"/>
              </a:spcBef>
              <a:spcAft>
                <a:spcPts val="0"/>
              </a:spcAft>
              <a:buSzPts val="1800"/>
              <a:buFont typeface="Times New Roman"/>
              <a:buNone/>
            </a:pPr>
            <a:r>
              <a:rPr lang="en-US" sz="2400">
                <a:latin typeface="Times New Roman"/>
                <a:ea typeface="Times New Roman"/>
                <a:cs typeface="Times New Roman"/>
                <a:sym typeface="Times New Roman"/>
              </a:rPr>
              <a:t>Hello world</a:t>
            </a:r>
            <a:r>
              <a:rPr lang="en-US" sz="1800">
                <a:latin typeface="Consolas"/>
                <a:ea typeface="Consolas"/>
                <a:cs typeface="Consolas"/>
                <a:sym typeface="Consolas"/>
              </a:rPr>
              <a:t>!</a:t>
            </a:r>
            <a:r>
              <a:rPr lang="en-US" sz="1800">
                <a:latin typeface="Arial"/>
                <a:ea typeface="Arial"/>
                <a:cs typeface="Arial"/>
                <a:sym typeface="Arial"/>
              </a:rPr>
              <a:t> </a:t>
            </a:r>
            <a:endParaRPr/>
          </a:p>
        </p:txBody>
      </p:sp>
      <p:sp>
        <p:nvSpPr>
          <p:cNvPr id="508" name="Google Shape;50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509" name="Google Shape;50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510" name="Google Shape;510;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37</a:t>
            </a:fld>
            <a:endParaRPr sz="1000" b="0" i="0" u="none" strike="noStrike" cap="none">
              <a:solidFill>
                <a:srgbClr val="FFFFFF"/>
              </a:solidFill>
              <a:latin typeface="Calibri"/>
              <a:ea typeface="Calibri"/>
              <a:cs typeface="Calibri"/>
              <a:sym typeface="Calibri"/>
            </a:endParaRPr>
          </a:p>
        </p:txBody>
      </p:sp>
      <p:pic>
        <p:nvPicPr>
          <p:cNvPr id="511" name="Google Shape;511;p39"/>
          <p:cNvPicPr preferRelativeResize="0"/>
          <p:nvPr/>
        </p:nvPicPr>
        <p:blipFill rotWithShape="1">
          <a:blip r:embed="rId3">
            <a:alphaModFix/>
          </a:blip>
          <a:srcRect/>
          <a:stretch/>
        </p:blipFill>
        <p:spPr>
          <a:xfrm>
            <a:off x="269875" y="0"/>
            <a:ext cx="1270000" cy="1312863"/>
          </a:xfrm>
          <a:prstGeom prst="rect">
            <a:avLst/>
          </a:prstGeom>
          <a:noFill/>
          <a:ln>
            <a:noFill/>
          </a:ln>
        </p:spPr>
      </p:pic>
      <p:sp>
        <p:nvSpPr>
          <p:cNvPr id="512" name="Google Shape;512;p39"/>
          <p:cNvSpPr txBox="1"/>
          <p:nvPr/>
        </p:nvSpPr>
        <p:spPr>
          <a:xfrm>
            <a:off x="1873250" y="225425"/>
            <a:ext cx="9356725" cy="85407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endParaRPr sz="3200" b="1" i="0" u="none" strike="noStrike" cap="none">
              <a:solidFill>
                <a:srgbClr val="404040"/>
              </a:solidFill>
              <a:latin typeface="Arial"/>
              <a:ea typeface="Arial"/>
              <a:cs typeface="Arial"/>
              <a:sym typeface="Arial"/>
            </a:endParaRPr>
          </a:p>
        </p:txBody>
      </p:sp>
      <p:sp>
        <p:nvSpPr>
          <p:cNvPr id="513" name="Google Shape;513;p39"/>
          <p:cNvSpPr/>
          <p:nvPr/>
        </p:nvSpPr>
        <p:spPr>
          <a:xfrm>
            <a:off x="1684338" y="350838"/>
            <a:ext cx="9288462" cy="72072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a:solidFill>
                  <a:srgbClr val="404040"/>
                </a:solidFill>
                <a:latin typeface="Times New Roman"/>
                <a:ea typeface="Times New Roman"/>
                <a:cs typeface="Times New Roman"/>
                <a:sym typeface="Times New Roman"/>
              </a:rPr>
              <a:t>fork()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0"/>
          <p:cNvSpPr txBox="1">
            <a:spLocks noGrp="1"/>
          </p:cNvSpPr>
          <p:nvPr>
            <p:ph type="title"/>
          </p:nvPr>
        </p:nvSpPr>
        <p:spPr>
          <a:xfrm>
            <a:off x="1558925" y="287338"/>
            <a:ext cx="9596438" cy="11969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35353"/>
              <a:buNone/>
            </a:pPr>
            <a:br>
              <a:rPr lang="en-US"/>
            </a:br>
            <a:endParaRPr/>
          </a:p>
        </p:txBody>
      </p:sp>
      <p:sp>
        <p:nvSpPr>
          <p:cNvPr id="519" name="Google Shape;519;p40"/>
          <p:cNvSpPr txBox="1">
            <a:spLocks noGrp="1"/>
          </p:cNvSpPr>
          <p:nvPr>
            <p:ph type="body" idx="1"/>
          </p:nvPr>
        </p:nvSpPr>
        <p:spPr>
          <a:xfrm>
            <a:off x="658813" y="1846263"/>
            <a:ext cx="5262562" cy="2125662"/>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#include &lt;stdio.h&gt;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#include &lt;sys/types.h&gt;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int main()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fork();</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fork();</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fork();</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printf("hello\n");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return 0;</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p:txBody>
      </p:sp>
      <p:sp>
        <p:nvSpPr>
          <p:cNvPr id="520" name="Google Shape;520;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1800"/>
              <a:buNone/>
            </a:pPr>
            <a:endParaRPr/>
          </a:p>
        </p:txBody>
      </p:sp>
      <p:sp>
        <p:nvSpPr>
          <p:cNvPr id="521" name="Google Shape;52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522" name="Google Shape;52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523" name="Google Shape;52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38</a:t>
            </a:fld>
            <a:endParaRPr sz="1000" b="0" i="0" u="none" strike="noStrike" cap="none">
              <a:solidFill>
                <a:srgbClr val="FFFFFF"/>
              </a:solidFill>
              <a:latin typeface="Calibri"/>
              <a:ea typeface="Calibri"/>
              <a:cs typeface="Calibri"/>
              <a:sym typeface="Calibri"/>
            </a:endParaRPr>
          </a:p>
        </p:txBody>
      </p:sp>
      <p:pic>
        <p:nvPicPr>
          <p:cNvPr id="524" name="Google Shape;524;p40"/>
          <p:cNvPicPr preferRelativeResize="0"/>
          <p:nvPr/>
        </p:nvPicPr>
        <p:blipFill rotWithShape="1">
          <a:blip r:embed="rId3">
            <a:alphaModFix/>
          </a:blip>
          <a:srcRect/>
          <a:stretch/>
        </p:blipFill>
        <p:spPr>
          <a:xfrm>
            <a:off x="269875" y="0"/>
            <a:ext cx="1270000" cy="1312863"/>
          </a:xfrm>
          <a:prstGeom prst="rect">
            <a:avLst/>
          </a:prstGeom>
          <a:noFill/>
          <a:ln>
            <a:noFill/>
          </a:ln>
        </p:spPr>
      </p:pic>
      <p:sp>
        <p:nvSpPr>
          <p:cNvPr id="525" name="Google Shape;525;p40"/>
          <p:cNvSpPr txBox="1"/>
          <p:nvPr/>
        </p:nvSpPr>
        <p:spPr>
          <a:xfrm>
            <a:off x="1873250" y="225425"/>
            <a:ext cx="9356725" cy="85407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endParaRPr sz="3200" b="1" i="0" u="none" strike="noStrike" cap="none">
              <a:solidFill>
                <a:srgbClr val="404040"/>
              </a:solidFill>
              <a:latin typeface="Arial"/>
              <a:ea typeface="Arial"/>
              <a:cs typeface="Arial"/>
              <a:sym typeface="Arial"/>
            </a:endParaRPr>
          </a:p>
        </p:txBody>
      </p:sp>
      <p:sp>
        <p:nvSpPr>
          <p:cNvPr id="526" name="Google Shape;526;p40"/>
          <p:cNvSpPr/>
          <p:nvPr/>
        </p:nvSpPr>
        <p:spPr>
          <a:xfrm>
            <a:off x="1684338" y="350838"/>
            <a:ext cx="9288462" cy="72072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a:solidFill>
                  <a:srgbClr val="404040"/>
                </a:solidFill>
                <a:latin typeface="Times New Roman"/>
                <a:ea typeface="Times New Roman"/>
                <a:cs typeface="Times New Roman"/>
                <a:sym typeface="Times New Roman"/>
              </a:rPr>
              <a:t>fork()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title"/>
          </p:nvPr>
        </p:nvSpPr>
        <p:spPr>
          <a:xfrm>
            <a:off x="1558925" y="287338"/>
            <a:ext cx="9596438" cy="11969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35353"/>
              <a:buNone/>
            </a:pPr>
            <a:br>
              <a:rPr lang="en-US"/>
            </a:br>
            <a:endParaRPr/>
          </a:p>
        </p:txBody>
      </p:sp>
      <p:sp>
        <p:nvSpPr>
          <p:cNvPr id="532" name="Google Shape;532;p41"/>
          <p:cNvSpPr txBox="1">
            <a:spLocks noGrp="1"/>
          </p:cNvSpPr>
          <p:nvPr>
            <p:ph type="body" idx="1"/>
          </p:nvPr>
        </p:nvSpPr>
        <p:spPr>
          <a:xfrm>
            <a:off x="658813" y="1846263"/>
            <a:ext cx="5262562" cy="2125662"/>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#include &lt;stdio.h&gt;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#include &lt;sys/types.h&gt;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int main()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fork();</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fork();</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fork();</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printf("hello\n");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return 0;</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p:txBody>
      </p:sp>
      <p:sp>
        <p:nvSpPr>
          <p:cNvPr id="533" name="Google Shape;533;p41"/>
          <p:cNvSpPr txBox="1">
            <a:spLocks noGrp="1"/>
          </p:cNvSpPr>
          <p:nvPr>
            <p:ph type="body" idx="2"/>
          </p:nvPr>
        </p:nvSpPr>
        <p:spPr>
          <a:xfrm>
            <a:off x="4208463" y="1708150"/>
            <a:ext cx="1263650" cy="3783013"/>
          </a:xfrm>
          <a:prstGeom prst="rect">
            <a:avLst/>
          </a:prstGeom>
          <a:noFill/>
          <a:ln>
            <a:noFill/>
          </a:ln>
        </p:spPr>
        <p:txBody>
          <a:bodyPr spcFirstLastPara="1" wrap="square" lIns="91425" tIns="0" rIns="91425" bIns="88850" anchor="ctr" anchorCtr="0">
            <a:spAutoFit/>
          </a:bodyPr>
          <a:lstStyle/>
          <a:p>
            <a:pPr marL="0" lvl="0" indent="0" algn="l" rtl="0">
              <a:lnSpc>
                <a:spcPct val="100000"/>
              </a:lnSpc>
              <a:spcBef>
                <a:spcPts val="0"/>
              </a:spcBef>
              <a:spcAft>
                <a:spcPts val="0"/>
              </a:spcAft>
              <a:buSzPts val="1800"/>
              <a:buFont typeface="Times New Roman"/>
              <a:buNone/>
            </a:pPr>
            <a:r>
              <a:rPr lang="en-US" sz="2000" b="1">
                <a:solidFill>
                  <a:srgbClr val="40424E"/>
                </a:solidFill>
                <a:latin typeface="Times New Roman"/>
                <a:ea typeface="Times New Roman"/>
                <a:cs typeface="Times New Roman"/>
                <a:sym typeface="Times New Roman"/>
              </a:rPr>
              <a:t>Output</a:t>
            </a:r>
            <a:r>
              <a:rPr lang="en-US" sz="2000">
                <a:solidFill>
                  <a:srgbClr val="40424E"/>
                </a:solidFill>
                <a:latin typeface="Times New Roman"/>
                <a:ea typeface="Times New Roman"/>
                <a:cs typeface="Times New Roman"/>
                <a:sym typeface="Times New Roman"/>
              </a:rPr>
              <a:t>:</a:t>
            </a:r>
            <a:endParaRPr/>
          </a:p>
          <a:p>
            <a:pPr marL="0" lvl="0" indent="0" algn="l" rtl="0">
              <a:lnSpc>
                <a:spcPct val="100000"/>
              </a:lnSpc>
              <a:spcBef>
                <a:spcPts val="0"/>
              </a:spcBef>
              <a:spcAft>
                <a:spcPts val="0"/>
              </a:spcAft>
              <a:buSzPts val="1800"/>
              <a:buFont typeface="Times New Roman"/>
              <a:buNone/>
            </a:pPr>
            <a:r>
              <a:rPr lang="en-US" sz="2000">
                <a:latin typeface="Times New Roman"/>
                <a:ea typeface="Times New Roman"/>
                <a:cs typeface="Times New Roman"/>
                <a:sym typeface="Times New Roman"/>
              </a:rPr>
              <a:t>hello </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hello</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hello</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hello</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hello </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hello</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hello</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hello</a:t>
            </a:r>
            <a:endParaRPr/>
          </a:p>
          <a:p>
            <a:pPr marL="0" lvl="0" indent="0" algn="l" rtl="0">
              <a:lnSpc>
                <a:spcPct val="100000"/>
              </a:lnSpc>
              <a:spcBef>
                <a:spcPts val="0"/>
              </a:spcBef>
              <a:spcAft>
                <a:spcPts val="0"/>
              </a:spcAft>
              <a:buSzPts val="1800"/>
              <a:buFont typeface="Calibri"/>
              <a:buNone/>
            </a:pPr>
            <a:endParaRPr sz="200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here n = 3, 2</a:t>
            </a:r>
            <a:r>
              <a:rPr lang="en-US" sz="2000" baseline="30000">
                <a:latin typeface="Times New Roman"/>
                <a:ea typeface="Times New Roman"/>
                <a:cs typeface="Times New Roman"/>
                <a:sym typeface="Times New Roman"/>
              </a:rPr>
              <a:t>3</a:t>
            </a:r>
            <a:r>
              <a:rPr lang="en-US" sz="2000">
                <a:latin typeface="Times New Roman"/>
                <a:ea typeface="Times New Roman"/>
                <a:cs typeface="Times New Roman"/>
                <a:sym typeface="Times New Roman"/>
              </a:rPr>
              <a:t> = 8</a:t>
            </a:r>
            <a:endParaRPr sz="2000">
              <a:latin typeface="Times New Roman"/>
              <a:ea typeface="Times New Roman"/>
              <a:cs typeface="Times New Roman"/>
              <a:sym typeface="Times New Roman"/>
            </a:endParaRPr>
          </a:p>
        </p:txBody>
      </p:sp>
      <p:sp>
        <p:nvSpPr>
          <p:cNvPr id="534" name="Google Shape;53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535" name="Google Shape;53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536" name="Google Shape;53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39</a:t>
            </a:fld>
            <a:endParaRPr sz="1000" b="0" i="0" u="none" strike="noStrike" cap="none">
              <a:solidFill>
                <a:srgbClr val="FFFFFF"/>
              </a:solidFill>
              <a:latin typeface="Calibri"/>
              <a:ea typeface="Calibri"/>
              <a:cs typeface="Calibri"/>
              <a:sym typeface="Calibri"/>
            </a:endParaRPr>
          </a:p>
        </p:txBody>
      </p:sp>
      <p:pic>
        <p:nvPicPr>
          <p:cNvPr id="537" name="Google Shape;537;p41"/>
          <p:cNvPicPr preferRelativeResize="0"/>
          <p:nvPr/>
        </p:nvPicPr>
        <p:blipFill rotWithShape="1">
          <a:blip r:embed="rId3">
            <a:alphaModFix/>
          </a:blip>
          <a:srcRect/>
          <a:stretch/>
        </p:blipFill>
        <p:spPr>
          <a:xfrm>
            <a:off x="269875" y="0"/>
            <a:ext cx="1270000" cy="1312863"/>
          </a:xfrm>
          <a:prstGeom prst="rect">
            <a:avLst/>
          </a:prstGeom>
          <a:noFill/>
          <a:ln>
            <a:noFill/>
          </a:ln>
        </p:spPr>
      </p:pic>
      <p:sp>
        <p:nvSpPr>
          <p:cNvPr id="538" name="Google Shape;538;p41"/>
          <p:cNvSpPr txBox="1"/>
          <p:nvPr/>
        </p:nvSpPr>
        <p:spPr>
          <a:xfrm>
            <a:off x="1873250" y="225425"/>
            <a:ext cx="9356725" cy="85407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endParaRPr sz="3200" b="1" i="0" u="none" strike="noStrike" cap="none">
              <a:solidFill>
                <a:srgbClr val="404040"/>
              </a:solidFill>
              <a:latin typeface="Arial"/>
              <a:ea typeface="Arial"/>
              <a:cs typeface="Arial"/>
              <a:sym typeface="Arial"/>
            </a:endParaRPr>
          </a:p>
        </p:txBody>
      </p:sp>
      <p:cxnSp>
        <p:nvCxnSpPr>
          <p:cNvPr id="539" name="Google Shape;539;p41"/>
          <p:cNvCxnSpPr/>
          <p:nvPr/>
        </p:nvCxnSpPr>
        <p:spPr>
          <a:xfrm rot="10800000" flipH="1">
            <a:off x="1873250" y="1146175"/>
            <a:ext cx="8951913" cy="23813"/>
          </a:xfrm>
          <a:prstGeom prst="straightConnector1">
            <a:avLst/>
          </a:prstGeom>
          <a:noFill/>
          <a:ln w="9525" cap="flat" cmpd="sng">
            <a:solidFill>
              <a:srgbClr val="5597D3"/>
            </a:solidFill>
            <a:prstDash val="solid"/>
            <a:round/>
            <a:headEnd type="none" w="sm" len="sm"/>
            <a:tailEnd type="none" w="sm" len="sm"/>
          </a:ln>
        </p:spPr>
      </p:cxnSp>
      <p:sp>
        <p:nvSpPr>
          <p:cNvPr id="540" name="Google Shape;540;p41"/>
          <p:cNvSpPr/>
          <p:nvPr/>
        </p:nvSpPr>
        <p:spPr>
          <a:xfrm>
            <a:off x="1684338" y="350838"/>
            <a:ext cx="9288462" cy="72072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a:solidFill>
                  <a:srgbClr val="404040"/>
                </a:solidFill>
                <a:latin typeface="Times New Roman"/>
                <a:ea typeface="Times New Roman"/>
                <a:cs typeface="Times New Roman"/>
                <a:sym typeface="Times New Roman"/>
              </a:rPr>
              <a:t>fork()</a:t>
            </a:r>
            <a:endParaRPr sz="1400" b="0" i="0" u="none" strike="noStrike" cap="none">
              <a:solidFill>
                <a:srgbClr val="000000"/>
              </a:solidFill>
              <a:latin typeface="Arial"/>
              <a:ea typeface="Arial"/>
              <a:cs typeface="Arial"/>
              <a:sym typeface="Arial"/>
            </a:endParaRPr>
          </a:p>
        </p:txBody>
      </p:sp>
      <p:pic>
        <p:nvPicPr>
          <p:cNvPr id="541" name="Google Shape;541;p41"/>
          <p:cNvPicPr preferRelativeResize="0"/>
          <p:nvPr/>
        </p:nvPicPr>
        <p:blipFill rotWithShape="1">
          <a:blip r:embed="rId4">
            <a:alphaModFix/>
          </a:blip>
          <a:srcRect/>
          <a:stretch/>
        </p:blipFill>
        <p:spPr>
          <a:xfrm>
            <a:off x="5767388" y="1892300"/>
            <a:ext cx="6146800" cy="42529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txBox="1">
            <a:spLocks noGrp="1"/>
          </p:cNvSpPr>
          <p:nvPr>
            <p:ph type="title"/>
          </p:nvPr>
        </p:nvSpPr>
        <p:spPr>
          <a:xfrm>
            <a:off x="1778000" y="287337"/>
            <a:ext cx="9377362"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Overview</a:t>
            </a:r>
            <a:endParaRPr/>
          </a:p>
        </p:txBody>
      </p:sp>
      <p:sp>
        <p:nvSpPr>
          <p:cNvPr id="126" name="Google Shape;126;p4"/>
          <p:cNvSpPr txBox="1">
            <a:spLocks noGrp="1"/>
          </p:cNvSpPr>
          <p:nvPr>
            <p:ph type="body" idx="1"/>
          </p:nvPr>
        </p:nvSpPr>
        <p:spPr>
          <a:xfrm>
            <a:off x="2658359" y="2281287"/>
            <a:ext cx="9216140" cy="3503562"/>
          </a:xfrm>
          <a:prstGeom prst="rect">
            <a:avLst/>
          </a:prstGeom>
          <a:noFill/>
          <a:ln>
            <a:noFill/>
          </a:ln>
        </p:spPr>
        <p:txBody>
          <a:bodyPr spcFirstLastPara="1" wrap="square" lIns="91425" tIns="45700" rIns="91425" bIns="45700" anchor="t" anchorCtr="0">
            <a:noAutofit/>
          </a:bodyPr>
          <a:lstStyle/>
          <a:p>
            <a:pPr marL="566737" marR="0" lvl="0" indent="-457199" algn="just" rtl="0">
              <a:lnSpc>
                <a:spcPct val="90000"/>
              </a:lnSpc>
              <a:spcBef>
                <a:spcPts val="0"/>
              </a:spcBef>
              <a:spcAft>
                <a:spcPts val="0"/>
              </a:spcAft>
              <a:buClr>
                <a:schemeClr val="dk1"/>
              </a:buClr>
              <a:buSzPts val="2400"/>
              <a:buFont typeface="Calibri"/>
              <a:buAutoNum type="arabicPeriod"/>
            </a:pPr>
            <a:r>
              <a:rPr lang="en-US" sz="3600" i="0" u="none">
                <a:solidFill>
                  <a:schemeClr val="dk1"/>
                </a:solidFill>
                <a:latin typeface="Times New Roman"/>
                <a:ea typeface="Times New Roman"/>
                <a:cs typeface="Times New Roman"/>
                <a:sym typeface="Times New Roman"/>
              </a:rPr>
              <a:t>What is a Process?</a:t>
            </a:r>
            <a:endParaRPr sz="3600"/>
          </a:p>
          <a:p>
            <a:pPr marL="566737" marR="0" lvl="0" indent="-457199" algn="just" rtl="0">
              <a:lnSpc>
                <a:spcPct val="90000"/>
              </a:lnSpc>
              <a:spcBef>
                <a:spcPts val="1000"/>
              </a:spcBef>
              <a:spcAft>
                <a:spcPts val="0"/>
              </a:spcAft>
              <a:buClr>
                <a:schemeClr val="dk1"/>
              </a:buClr>
              <a:buSzPts val="2400"/>
              <a:buFont typeface="Calibri"/>
              <a:buAutoNum type="arabicPeriod"/>
            </a:pPr>
            <a:r>
              <a:rPr lang="en-US" sz="3600" i="0" u="none">
                <a:solidFill>
                  <a:schemeClr val="dk1"/>
                </a:solidFill>
                <a:latin typeface="Times New Roman"/>
                <a:ea typeface="Times New Roman"/>
                <a:cs typeface="Times New Roman"/>
                <a:sym typeface="Times New Roman"/>
              </a:rPr>
              <a:t>Process States</a:t>
            </a:r>
            <a:endParaRPr/>
          </a:p>
          <a:p>
            <a:pPr marL="566737" marR="0" lvl="0" indent="-457199" algn="just" rtl="0">
              <a:lnSpc>
                <a:spcPct val="90000"/>
              </a:lnSpc>
              <a:spcBef>
                <a:spcPts val="1000"/>
              </a:spcBef>
              <a:spcAft>
                <a:spcPts val="0"/>
              </a:spcAft>
              <a:buClr>
                <a:schemeClr val="dk1"/>
              </a:buClr>
              <a:buSzPts val="2400"/>
              <a:buFont typeface="Calibri"/>
              <a:buAutoNum type="arabicPeriod"/>
            </a:pPr>
            <a:r>
              <a:rPr lang="en-US" sz="3600" i="0" u="none">
                <a:solidFill>
                  <a:schemeClr val="dk1"/>
                </a:solidFill>
                <a:latin typeface="Times New Roman"/>
                <a:ea typeface="Times New Roman"/>
                <a:cs typeface="Times New Roman"/>
                <a:sym typeface="Times New Roman"/>
              </a:rPr>
              <a:t>Process Description</a:t>
            </a:r>
            <a:endParaRPr sz="3600"/>
          </a:p>
          <a:p>
            <a:pPr marL="566737" marR="0" lvl="0" indent="-457199" algn="just" rtl="0">
              <a:lnSpc>
                <a:spcPct val="90000"/>
              </a:lnSpc>
              <a:spcBef>
                <a:spcPts val="1000"/>
              </a:spcBef>
              <a:spcAft>
                <a:spcPts val="0"/>
              </a:spcAft>
              <a:buClr>
                <a:schemeClr val="dk1"/>
              </a:buClr>
              <a:buSzPts val="2400"/>
              <a:buFont typeface="Calibri"/>
              <a:buAutoNum type="arabicPeriod"/>
            </a:pPr>
            <a:r>
              <a:rPr lang="en-US" sz="3600" i="0" u="none">
                <a:solidFill>
                  <a:schemeClr val="dk1"/>
                </a:solidFill>
                <a:latin typeface="Times New Roman"/>
                <a:ea typeface="Times New Roman"/>
                <a:cs typeface="Times New Roman"/>
                <a:sym typeface="Times New Roman"/>
              </a:rPr>
              <a:t>Process Control</a:t>
            </a:r>
            <a:endParaRPr sz="3600" i="0" u="none">
              <a:solidFill>
                <a:schemeClr val="dk1"/>
              </a:solidFill>
              <a:latin typeface="Times New Roman"/>
              <a:ea typeface="Times New Roman"/>
              <a:cs typeface="Times New Roman"/>
              <a:sym typeface="Times New Roman"/>
            </a:endParaRPr>
          </a:p>
          <a:p>
            <a:pPr marL="228600" marR="0" lvl="0" indent="-76200" algn="l" rtl="0">
              <a:lnSpc>
                <a:spcPct val="90000"/>
              </a:lnSpc>
              <a:spcBef>
                <a:spcPts val="100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sp>
        <p:nvSpPr>
          <p:cNvPr id="127" name="Google Shape;127;p4"/>
          <p:cNvSpPr txBox="1"/>
          <p:nvPr/>
        </p:nvSpPr>
        <p:spPr>
          <a:xfrm>
            <a:off x="762000" y="6459537"/>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128" name="Google Shape;128;p4"/>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129" name="Google Shape;129;p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4</a:t>
            </a:fld>
            <a:endParaRPr sz="1400" b="0" i="0" u="none" strike="noStrike" cap="none">
              <a:solidFill>
                <a:srgbClr val="000000"/>
              </a:solidFill>
              <a:latin typeface="Arial"/>
              <a:ea typeface="Arial"/>
              <a:cs typeface="Arial"/>
              <a:sym typeface="Arial"/>
            </a:endParaRPr>
          </a:p>
        </p:txBody>
      </p:sp>
      <p:pic>
        <p:nvPicPr>
          <p:cNvPr id="130" name="Google Shape;130;p4"/>
          <p:cNvPicPr preferRelativeResize="0"/>
          <p:nvPr/>
        </p:nvPicPr>
        <p:blipFill rotWithShape="1">
          <a:blip r:embed="rId3">
            <a:alphaModFix/>
          </a:blip>
          <a:srcRect/>
          <a:stretch/>
        </p:blipFill>
        <p:spPr>
          <a:xfrm>
            <a:off x="209550" y="0"/>
            <a:ext cx="1270000" cy="131286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2"/>
          <p:cNvSpPr txBox="1">
            <a:spLocks noGrp="1"/>
          </p:cNvSpPr>
          <p:nvPr>
            <p:ph type="title"/>
          </p:nvPr>
        </p:nvSpPr>
        <p:spPr>
          <a:xfrm>
            <a:off x="1558925" y="287338"/>
            <a:ext cx="9596438" cy="11969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35353"/>
              <a:buNone/>
            </a:pPr>
            <a:br>
              <a:rPr lang="en-US"/>
            </a:br>
            <a:endParaRPr/>
          </a:p>
        </p:txBody>
      </p:sp>
      <p:sp>
        <p:nvSpPr>
          <p:cNvPr id="547" name="Google Shape;547;p42"/>
          <p:cNvSpPr txBox="1">
            <a:spLocks noGrp="1"/>
          </p:cNvSpPr>
          <p:nvPr>
            <p:ph type="body" idx="1"/>
          </p:nvPr>
        </p:nvSpPr>
        <p:spPr>
          <a:xfrm>
            <a:off x="658813" y="1846263"/>
            <a:ext cx="5262562" cy="2125662"/>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void forkexample()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if (fork() == 0)</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printf("Hello from Child!\n");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else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printf("Hello from Parent!\n");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int main()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forkexample();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return 0;</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228600" algn="l" rtl="0">
              <a:lnSpc>
                <a:spcPct val="90000"/>
              </a:lnSpc>
              <a:spcBef>
                <a:spcPts val="1000"/>
              </a:spcBef>
              <a:spcAft>
                <a:spcPts val="0"/>
              </a:spcAft>
              <a:buSzPts val="1800"/>
              <a:buNone/>
            </a:pPr>
            <a:endParaRPr sz="1800"/>
          </a:p>
        </p:txBody>
      </p:sp>
      <p:sp>
        <p:nvSpPr>
          <p:cNvPr id="548" name="Google Shape;548;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1800"/>
              <a:buNone/>
            </a:pPr>
            <a:endParaRPr/>
          </a:p>
        </p:txBody>
      </p:sp>
      <p:sp>
        <p:nvSpPr>
          <p:cNvPr id="549" name="Google Shape;54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550" name="Google Shape;55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551" name="Google Shape;55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40</a:t>
            </a:fld>
            <a:endParaRPr sz="1000" b="0" i="0" u="none" strike="noStrike" cap="none">
              <a:solidFill>
                <a:srgbClr val="FFFFFF"/>
              </a:solidFill>
              <a:latin typeface="Calibri"/>
              <a:ea typeface="Calibri"/>
              <a:cs typeface="Calibri"/>
              <a:sym typeface="Calibri"/>
            </a:endParaRPr>
          </a:p>
        </p:txBody>
      </p:sp>
      <p:pic>
        <p:nvPicPr>
          <p:cNvPr id="552" name="Google Shape;552;p42"/>
          <p:cNvPicPr preferRelativeResize="0"/>
          <p:nvPr/>
        </p:nvPicPr>
        <p:blipFill rotWithShape="1">
          <a:blip r:embed="rId3">
            <a:alphaModFix/>
          </a:blip>
          <a:srcRect/>
          <a:stretch/>
        </p:blipFill>
        <p:spPr>
          <a:xfrm>
            <a:off x="269875" y="0"/>
            <a:ext cx="1270000" cy="1312863"/>
          </a:xfrm>
          <a:prstGeom prst="rect">
            <a:avLst/>
          </a:prstGeom>
          <a:noFill/>
          <a:ln>
            <a:noFill/>
          </a:ln>
        </p:spPr>
      </p:pic>
      <p:sp>
        <p:nvSpPr>
          <p:cNvPr id="553" name="Google Shape;553;p42"/>
          <p:cNvSpPr txBox="1"/>
          <p:nvPr/>
        </p:nvSpPr>
        <p:spPr>
          <a:xfrm>
            <a:off x="1873250" y="225425"/>
            <a:ext cx="9356725" cy="85407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endParaRPr sz="3200" b="1" i="0" u="none" strike="noStrike" cap="none">
              <a:solidFill>
                <a:srgbClr val="404040"/>
              </a:solidFill>
              <a:latin typeface="Arial"/>
              <a:ea typeface="Arial"/>
              <a:cs typeface="Arial"/>
              <a:sym typeface="Arial"/>
            </a:endParaRPr>
          </a:p>
        </p:txBody>
      </p:sp>
      <p:sp>
        <p:nvSpPr>
          <p:cNvPr id="554" name="Google Shape;554;p42"/>
          <p:cNvSpPr/>
          <p:nvPr/>
        </p:nvSpPr>
        <p:spPr>
          <a:xfrm>
            <a:off x="1684338" y="350838"/>
            <a:ext cx="9288462" cy="72072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a:solidFill>
                  <a:srgbClr val="404040"/>
                </a:solidFill>
                <a:latin typeface="Times New Roman"/>
                <a:ea typeface="Times New Roman"/>
                <a:cs typeface="Times New Roman"/>
                <a:sym typeface="Times New Roman"/>
              </a:rPr>
              <a:t>fork()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3"/>
          <p:cNvSpPr txBox="1">
            <a:spLocks noGrp="1"/>
          </p:cNvSpPr>
          <p:nvPr>
            <p:ph type="title"/>
          </p:nvPr>
        </p:nvSpPr>
        <p:spPr>
          <a:xfrm>
            <a:off x="1558925" y="287338"/>
            <a:ext cx="9596438" cy="11969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35353"/>
              <a:buNone/>
            </a:pPr>
            <a:br>
              <a:rPr lang="en-US"/>
            </a:br>
            <a:endParaRPr/>
          </a:p>
        </p:txBody>
      </p:sp>
      <p:sp>
        <p:nvSpPr>
          <p:cNvPr id="560" name="Google Shape;560;p43"/>
          <p:cNvSpPr txBox="1">
            <a:spLocks noGrp="1"/>
          </p:cNvSpPr>
          <p:nvPr>
            <p:ph type="body" idx="1"/>
          </p:nvPr>
        </p:nvSpPr>
        <p:spPr>
          <a:xfrm>
            <a:off x="658813" y="1846263"/>
            <a:ext cx="5262562" cy="2125662"/>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void forkexample()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if (fork() == 0)</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printf("Hello from Child!\n");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else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printf("Hello from Parent!\n");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int main()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forkexample();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return 0;</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228600" algn="l" rtl="0">
              <a:lnSpc>
                <a:spcPct val="90000"/>
              </a:lnSpc>
              <a:spcBef>
                <a:spcPts val="1000"/>
              </a:spcBef>
              <a:spcAft>
                <a:spcPts val="0"/>
              </a:spcAft>
              <a:buSzPts val="1800"/>
              <a:buNone/>
            </a:pPr>
            <a:endParaRPr sz="1800"/>
          </a:p>
        </p:txBody>
      </p:sp>
      <p:sp>
        <p:nvSpPr>
          <p:cNvPr id="561" name="Google Shape;561;p43"/>
          <p:cNvSpPr txBox="1">
            <a:spLocks noGrp="1"/>
          </p:cNvSpPr>
          <p:nvPr>
            <p:ph type="body" idx="2"/>
          </p:nvPr>
        </p:nvSpPr>
        <p:spPr>
          <a:xfrm>
            <a:off x="6329363" y="1893888"/>
            <a:ext cx="4754562" cy="3751262"/>
          </a:xfrm>
          <a:prstGeom prst="rect">
            <a:avLst/>
          </a:prstGeom>
          <a:noFill/>
          <a:ln>
            <a:noFill/>
          </a:ln>
        </p:spPr>
        <p:txBody>
          <a:bodyPr spcFirstLastPara="1" wrap="square" lIns="91425" tIns="0" rIns="91425" bIns="88850" anchor="ctr" anchorCtr="0">
            <a:spAutoFit/>
          </a:bodyPr>
          <a:lstStyle/>
          <a:p>
            <a:pPr marL="457200" lvl="0" indent="-228600" algn="l" rtl="0">
              <a:lnSpc>
                <a:spcPct val="100000"/>
              </a:lnSpc>
              <a:spcBef>
                <a:spcPts val="0"/>
              </a:spcBef>
              <a:spcAft>
                <a:spcPts val="0"/>
              </a:spcAft>
              <a:buSzPts val="1800"/>
              <a:buFont typeface="Calibri"/>
              <a:buNone/>
            </a:pPr>
            <a:endParaRPr sz="1800">
              <a:latin typeface="Consolas"/>
              <a:ea typeface="Consolas"/>
              <a:cs typeface="Consolas"/>
              <a:sym typeface="Consolas"/>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Hello from Child! </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Hello from Parent! </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(or) </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Hello from Parent! </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Hello from Child! </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Here, two outputs are possible because the parent process and child process are running concurrently. So we don’t know whether the OS will first give control to the parent process or the child process.</a:t>
            </a:r>
            <a:endParaRPr sz="2000">
              <a:latin typeface="Times New Roman"/>
              <a:ea typeface="Times New Roman"/>
              <a:cs typeface="Times New Roman"/>
              <a:sym typeface="Times New Roman"/>
            </a:endParaRPr>
          </a:p>
        </p:txBody>
      </p:sp>
      <p:sp>
        <p:nvSpPr>
          <p:cNvPr id="562" name="Google Shape;56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563" name="Google Shape;56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564" name="Google Shape;56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41</a:t>
            </a:fld>
            <a:endParaRPr sz="1000" b="0" i="0" u="none" strike="noStrike" cap="none">
              <a:solidFill>
                <a:srgbClr val="FFFFFF"/>
              </a:solidFill>
              <a:latin typeface="Calibri"/>
              <a:ea typeface="Calibri"/>
              <a:cs typeface="Calibri"/>
              <a:sym typeface="Calibri"/>
            </a:endParaRPr>
          </a:p>
        </p:txBody>
      </p:sp>
      <p:pic>
        <p:nvPicPr>
          <p:cNvPr id="565" name="Google Shape;565;p43"/>
          <p:cNvPicPr preferRelativeResize="0"/>
          <p:nvPr/>
        </p:nvPicPr>
        <p:blipFill rotWithShape="1">
          <a:blip r:embed="rId3">
            <a:alphaModFix/>
          </a:blip>
          <a:srcRect/>
          <a:stretch/>
        </p:blipFill>
        <p:spPr>
          <a:xfrm>
            <a:off x="269875" y="0"/>
            <a:ext cx="1270000" cy="1312863"/>
          </a:xfrm>
          <a:prstGeom prst="rect">
            <a:avLst/>
          </a:prstGeom>
          <a:noFill/>
          <a:ln>
            <a:noFill/>
          </a:ln>
        </p:spPr>
      </p:pic>
      <p:sp>
        <p:nvSpPr>
          <p:cNvPr id="566" name="Google Shape;566;p43"/>
          <p:cNvSpPr txBox="1"/>
          <p:nvPr/>
        </p:nvSpPr>
        <p:spPr>
          <a:xfrm>
            <a:off x="1873250" y="225425"/>
            <a:ext cx="9356725" cy="85407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endParaRPr sz="3200" b="1" i="0" u="none" strike="noStrike" cap="none">
              <a:solidFill>
                <a:srgbClr val="404040"/>
              </a:solidFill>
              <a:latin typeface="Arial"/>
              <a:ea typeface="Arial"/>
              <a:cs typeface="Arial"/>
              <a:sym typeface="Arial"/>
            </a:endParaRPr>
          </a:p>
        </p:txBody>
      </p:sp>
      <p:sp>
        <p:nvSpPr>
          <p:cNvPr id="567" name="Google Shape;567;p43"/>
          <p:cNvSpPr/>
          <p:nvPr/>
        </p:nvSpPr>
        <p:spPr>
          <a:xfrm>
            <a:off x="1684338" y="350838"/>
            <a:ext cx="9288462" cy="72072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a:solidFill>
                  <a:srgbClr val="404040"/>
                </a:solidFill>
                <a:latin typeface="Times New Roman"/>
                <a:ea typeface="Times New Roman"/>
                <a:cs typeface="Times New Roman"/>
                <a:sym typeface="Times New Roman"/>
              </a:rPr>
              <a:t>fork()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4"/>
          <p:cNvSpPr txBox="1">
            <a:spLocks noGrp="1"/>
          </p:cNvSpPr>
          <p:nvPr>
            <p:ph type="title"/>
          </p:nvPr>
        </p:nvSpPr>
        <p:spPr>
          <a:xfrm>
            <a:off x="1558925" y="287338"/>
            <a:ext cx="9596438" cy="11969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35353"/>
              <a:buNone/>
            </a:pPr>
            <a:br>
              <a:rPr lang="en-US"/>
            </a:br>
            <a:endParaRPr/>
          </a:p>
        </p:txBody>
      </p:sp>
      <p:sp>
        <p:nvSpPr>
          <p:cNvPr id="573" name="Google Shape;573;p44"/>
          <p:cNvSpPr txBox="1">
            <a:spLocks noGrp="1"/>
          </p:cNvSpPr>
          <p:nvPr>
            <p:ph type="body" idx="1"/>
          </p:nvPr>
        </p:nvSpPr>
        <p:spPr>
          <a:xfrm>
            <a:off x="658813" y="1846263"/>
            <a:ext cx="5262562" cy="2125662"/>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void forkexample()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int x = 1;</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if (fork() == 0)</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printf("Child has x = %d\n", ++x);</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else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printf("Parent has x = %d\n", --x);</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int main()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forkexample();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return 0;</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228600" algn="l" rtl="0">
              <a:lnSpc>
                <a:spcPct val="90000"/>
              </a:lnSpc>
              <a:spcBef>
                <a:spcPts val="1000"/>
              </a:spcBef>
              <a:spcAft>
                <a:spcPts val="0"/>
              </a:spcAft>
              <a:buSzPts val="1800"/>
              <a:buNone/>
            </a:pPr>
            <a:endParaRPr sz="1600"/>
          </a:p>
        </p:txBody>
      </p:sp>
      <p:sp>
        <p:nvSpPr>
          <p:cNvPr id="574" name="Google Shape;574;p4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1800"/>
              <a:buNone/>
            </a:pPr>
            <a:endParaRPr/>
          </a:p>
        </p:txBody>
      </p:sp>
      <p:sp>
        <p:nvSpPr>
          <p:cNvPr id="575" name="Google Shape;57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576" name="Google Shape;57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577" name="Google Shape;57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42</a:t>
            </a:fld>
            <a:endParaRPr sz="1000" b="0" i="0" u="none" strike="noStrike" cap="none">
              <a:solidFill>
                <a:srgbClr val="FFFFFF"/>
              </a:solidFill>
              <a:latin typeface="Calibri"/>
              <a:ea typeface="Calibri"/>
              <a:cs typeface="Calibri"/>
              <a:sym typeface="Calibri"/>
            </a:endParaRPr>
          </a:p>
        </p:txBody>
      </p:sp>
      <p:pic>
        <p:nvPicPr>
          <p:cNvPr id="578" name="Google Shape;578;p44"/>
          <p:cNvPicPr preferRelativeResize="0"/>
          <p:nvPr/>
        </p:nvPicPr>
        <p:blipFill rotWithShape="1">
          <a:blip r:embed="rId3">
            <a:alphaModFix/>
          </a:blip>
          <a:srcRect/>
          <a:stretch/>
        </p:blipFill>
        <p:spPr>
          <a:xfrm>
            <a:off x="269875" y="0"/>
            <a:ext cx="1270000" cy="1312863"/>
          </a:xfrm>
          <a:prstGeom prst="rect">
            <a:avLst/>
          </a:prstGeom>
          <a:noFill/>
          <a:ln>
            <a:noFill/>
          </a:ln>
        </p:spPr>
      </p:pic>
      <p:sp>
        <p:nvSpPr>
          <p:cNvPr id="579" name="Google Shape;579;p44"/>
          <p:cNvSpPr txBox="1"/>
          <p:nvPr/>
        </p:nvSpPr>
        <p:spPr>
          <a:xfrm>
            <a:off x="1873250" y="225425"/>
            <a:ext cx="9356725" cy="85407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endParaRPr sz="3200" b="1" i="0" u="none" strike="noStrike" cap="none">
              <a:solidFill>
                <a:srgbClr val="404040"/>
              </a:solidFill>
              <a:latin typeface="Arial"/>
              <a:ea typeface="Arial"/>
              <a:cs typeface="Arial"/>
              <a:sym typeface="Arial"/>
            </a:endParaRPr>
          </a:p>
        </p:txBody>
      </p:sp>
      <p:sp>
        <p:nvSpPr>
          <p:cNvPr id="580" name="Google Shape;580;p44"/>
          <p:cNvSpPr/>
          <p:nvPr/>
        </p:nvSpPr>
        <p:spPr>
          <a:xfrm>
            <a:off x="1684338" y="350838"/>
            <a:ext cx="9288462" cy="72072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a:solidFill>
                  <a:srgbClr val="404040"/>
                </a:solidFill>
                <a:latin typeface="Times New Roman"/>
                <a:ea typeface="Times New Roman"/>
                <a:cs typeface="Times New Roman"/>
                <a:sym typeface="Times New Roman"/>
              </a:rPr>
              <a:t>fork()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5"/>
          <p:cNvSpPr txBox="1">
            <a:spLocks noGrp="1"/>
          </p:cNvSpPr>
          <p:nvPr>
            <p:ph type="title"/>
          </p:nvPr>
        </p:nvSpPr>
        <p:spPr>
          <a:xfrm>
            <a:off x="1558925" y="287338"/>
            <a:ext cx="9596438" cy="11969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35353"/>
              <a:buNone/>
            </a:pPr>
            <a:br>
              <a:rPr lang="en-US"/>
            </a:br>
            <a:endParaRPr/>
          </a:p>
        </p:txBody>
      </p:sp>
      <p:sp>
        <p:nvSpPr>
          <p:cNvPr id="586" name="Google Shape;586;p45"/>
          <p:cNvSpPr txBox="1">
            <a:spLocks noGrp="1"/>
          </p:cNvSpPr>
          <p:nvPr>
            <p:ph type="body" idx="1"/>
          </p:nvPr>
        </p:nvSpPr>
        <p:spPr>
          <a:xfrm>
            <a:off x="658813" y="1846263"/>
            <a:ext cx="5262562" cy="2125662"/>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void forkexample()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int x = 1;</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if (fork() == 0)</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printf("Child has x = %d\n", ++x);</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else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printf("Parent has x = %d\n", --x);</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int main()</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forkexample();</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	return 0;</a:t>
            </a:r>
            <a:endParaRPr/>
          </a:p>
          <a:p>
            <a:pPr marL="457200" lvl="0" indent="-342900" algn="l" rtl="0">
              <a:lnSpc>
                <a:spcPct val="90000"/>
              </a:lnSpc>
              <a:spcBef>
                <a:spcPts val="1000"/>
              </a:spcBef>
              <a:spcAft>
                <a:spcPts val="0"/>
              </a:spcAft>
              <a:buSzPts val="1800"/>
              <a:buChar char="•"/>
            </a:pPr>
            <a:r>
              <a:rPr lang="en-US" sz="2000">
                <a:latin typeface="Times New Roman"/>
                <a:ea typeface="Times New Roman"/>
                <a:cs typeface="Times New Roman"/>
                <a:sym typeface="Times New Roman"/>
              </a:rPr>
              <a:t>}</a:t>
            </a:r>
            <a:endParaRPr/>
          </a:p>
          <a:p>
            <a:pPr marL="457200" lvl="0" indent="-228600" algn="l" rtl="0">
              <a:lnSpc>
                <a:spcPct val="90000"/>
              </a:lnSpc>
              <a:spcBef>
                <a:spcPts val="1000"/>
              </a:spcBef>
              <a:spcAft>
                <a:spcPts val="0"/>
              </a:spcAft>
              <a:buSzPts val="1800"/>
              <a:buNone/>
            </a:pPr>
            <a:endParaRPr sz="2000">
              <a:latin typeface="Times New Roman"/>
              <a:ea typeface="Times New Roman"/>
              <a:cs typeface="Times New Roman"/>
              <a:sym typeface="Times New Roman"/>
            </a:endParaRPr>
          </a:p>
        </p:txBody>
      </p:sp>
      <p:sp>
        <p:nvSpPr>
          <p:cNvPr id="587" name="Google Shape;587;p45"/>
          <p:cNvSpPr txBox="1">
            <a:spLocks noGrp="1"/>
          </p:cNvSpPr>
          <p:nvPr>
            <p:ph type="body" idx="2"/>
          </p:nvPr>
        </p:nvSpPr>
        <p:spPr>
          <a:xfrm>
            <a:off x="6329363" y="2227263"/>
            <a:ext cx="5727700" cy="2860675"/>
          </a:xfrm>
          <a:prstGeom prst="rect">
            <a:avLst/>
          </a:prstGeom>
          <a:noFill/>
          <a:ln>
            <a:noFill/>
          </a:ln>
        </p:spPr>
        <p:txBody>
          <a:bodyPr spcFirstLastPara="1" wrap="square" lIns="91425" tIns="0" rIns="91425" bIns="88850" anchor="ctr" anchorCtr="0">
            <a:spAutoFit/>
          </a:bodyPr>
          <a:lstStyle/>
          <a:p>
            <a:pPr marL="0" lvl="0" indent="0" algn="l" rtl="0">
              <a:lnSpc>
                <a:spcPct val="100000"/>
              </a:lnSpc>
              <a:spcBef>
                <a:spcPts val="0"/>
              </a:spcBef>
              <a:spcAft>
                <a:spcPts val="0"/>
              </a:spcAft>
              <a:buSzPts val="1800"/>
              <a:buFont typeface="Times New Roman"/>
              <a:buNone/>
            </a:pPr>
            <a:r>
              <a:rPr lang="en-US" sz="2000">
                <a:latin typeface="Times New Roman"/>
                <a:ea typeface="Times New Roman"/>
                <a:cs typeface="Times New Roman"/>
                <a:sym typeface="Times New Roman"/>
              </a:rPr>
              <a:t>Parent has x = 0 </a:t>
            </a:r>
            <a:endParaRPr/>
          </a:p>
          <a:p>
            <a:pPr marL="0" lvl="0" indent="0" algn="l" rtl="0">
              <a:lnSpc>
                <a:spcPct val="100000"/>
              </a:lnSpc>
              <a:spcBef>
                <a:spcPts val="0"/>
              </a:spcBef>
              <a:spcAft>
                <a:spcPts val="0"/>
              </a:spcAft>
              <a:buSzPts val="1800"/>
              <a:buFont typeface="Times New Roman"/>
              <a:buNone/>
            </a:pPr>
            <a:r>
              <a:rPr lang="en-US" sz="2000">
                <a:latin typeface="Times New Roman"/>
                <a:ea typeface="Times New Roman"/>
                <a:cs typeface="Times New Roman"/>
                <a:sym typeface="Times New Roman"/>
              </a:rPr>
              <a:t>Child has x = 2 </a:t>
            </a:r>
            <a:endParaRPr/>
          </a:p>
          <a:p>
            <a:pPr marL="0" lvl="0" indent="0" algn="l" rtl="0">
              <a:lnSpc>
                <a:spcPct val="100000"/>
              </a:lnSpc>
              <a:spcBef>
                <a:spcPts val="0"/>
              </a:spcBef>
              <a:spcAft>
                <a:spcPts val="0"/>
              </a:spcAft>
              <a:buSzPts val="1800"/>
              <a:buFont typeface="Times New Roman"/>
              <a:buNone/>
            </a:pPr>
            <a:r>
              <a:rPr lang="en-US" sz="2000">
                <a:latin typeface="Times New Roman"/>
                <a:ea typeface="Times New Roman"/>
                <a:cs typeface="Times New Roman"/>
                <a:sym typeface="Times New Roman"/>
              </a:rPr>
              <a:t>(or)</a:t>
            </a:r>
            <a:endParaRPr/>
          </a:p>
          <a:p>
            <a:pPr marL="0" lvl="0" indent="0" algn="l" rtl="0">
              <a:lnSpc>
                <a:spcPct val="100000"/>
              </a:lnSpc>
              <a:spcBef>
                <a:spcPts val="0"/>
              </a:spcBef>
              <a:spcAft>
                <a:spcPts val="0"/>
              </a:spcAft>
              <a:buSzPts val="1800"/>
              <a:buFont typeface="Times New Roman"/>
              <a:buNone/>
            </a:pPr>
            <a:r>
              <a:rPr lang="en-US" sz="2000">
                <a:latin typeface="Times New Roman"/>
                <a:ea typeface="Times New Roman"/>
                <a:cs typeface="Times New Roman"/>
                <a:sym typeface="Times New Roman"/>
              </a:rPr>
              <a:t>Child has x = 2 </a:t>
            </a:r>
            <a:endParaRPr/>
          </a:p>
          <a:p>
            <a:pPr marL="0" lvl="0" indent="0" algn="l" rtl="0">
              <a:lnSpc>
                <a:spcPct val="100000"/>
              </a:lnSpc>
              <a:spcBef>
                <a:spcPts val="0"/>
              </a:spcBef>
              <a:spcAft>
                <a:spcPts val="0"/>
              </a:spcAft>
              <a:buSzPts val="1800"/>
              <a:buFont typeface="Times New Roman"/>
              <a:buNone/>
            </a:pPr>
            <a:r>
              <a:rPr lang="en-US" sz="2000">
                <a:latin typeface="Times New Roman"/>
                <a:ea typeface="Times New Roman"/>
                <a:cs typeface="Times New Roman"/>
                <a:sym typeface="Times New Roman"/>
              </a:rPr>
              <a:t>Parent has x = 0</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Here, variable change in one process does not </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affect other process because data/state of</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two processes are different. And also parent and </a:t>
            </a:r>
            <a:endParaRPr/>
          </a:p>
          <a:p>
            <a:pPr marL="0" lvl="0" indent="0" algn="l" rtl="0">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child run simultaneously, so two outputs are possible. </a:t>
            </a:r>
            <a:endParaRPr/>
          </a:p>
        </p:txBody>
      </p:sp>
      <p:sp>
        <p:nvSpPr>
          <p:cNvPr id="588" name="Google Shape;58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589" name="Google Shape;58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590" name="Google Shape;59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000" b="0" i="0" u="none" strike="noStrike" cap="none">
                <a:solidFill>
                  <a:srgbClr val="FFFFFF"/>
                </a:solidFill>
                <a:latin typeface="Calibri"/>
                <a:ea typeface="Calibri"/>
                <a:cs typeface="Calibri"/>
                <a:sym typeface="Calibri"/>
              </a:rPr>
              <a:t>43</a:t>
            </a:fld>
            <a:endParaRPr sz="1000" b="0" i="0" u="none" strike="noStrike" cap="none">
              <a:solidFill>
                <a:srgbClr val="FFFFFF"/>
              </a:solidFill>
              <a:latin typeface="Calibri"/>
              <a:ea typeface="Calibri"/>
              <a:cs typeface="Calibri"/>
              <a:sym typeface="Calibri"/>
            </a:endParaRPr>
          </a:p>
        </p:txBody>
      </p:sp>
      <p:pic>
        <p:nvPicPr>
          <p:cNvPr id="591" name="Google Shape;591;p45"/>
          <p:cNvPicPr preferRelativeResize="0"/>
          <p:nvPr/>
        </p:nvPicPr>
        <p:blipFill rotWithShape="1">
          <a:blip r:embed="rId3">
            <a:alphaModFix/>
          </a:blip>
          <a:srcRect/>
          <a:stretch/>
        </p:blipFill>
        <p:spPr>
          <a:xfrm>
            <a:off x="269875" y="0"/>
            <a:ext cx="1270000" cy="1312863"/>
          </a:xfrm>
          <a:prstGeom prst="rect">
            <a:avLst/>
          </a:prstGeom>
          <a:noFill/>
          <a:ln>
            <a:noFill/>
          </a:ln>
        </p:spPr>
      </p:pic>
      <p:sp>
        <p:nvSpPr>
          <p:cNvPr id="592" name="Google Shape;592;p45"/>
          <p:cNvSpPr txBox="1"/>
          <p:nvPr/>
        </p:nvSpPr>
        <p:spPr>
          <a:xfrm>
            <a:off x="1873250" y="225425"/>
            <a:ext cx="9356725" cy="85407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endParaRPr sz="3200" b="1" i="0" u="none" strike="noStrike" cap="none">
              <a:solidFill>
                <a:srgbClr val="404040"/>
              </a:solidFill>
              <a:latin typeface="Arial"/>
              <a:ea typeface="Arial"/>
              <a:cs typeface="Arial"/>
              <a:sym typeface="Arial"/>
            </a:endParaRPr>
          </a:p>
        </p:txBody>
      </p:sp>
      <p:cxnSp>
        <p:nvCxnSpPr>
          <p:cNvPr id="593" name="Google Shape;593;p45"/>
          <p:cNvCxnSpPr/>
          <p:nvPr/>
        </p:nvCxnSpPr>
        <p:spPr>
          <a:xfrm rot="10800000" flipH="1">
            <a:off x="1873250" y="1146175"/>
            <a:ext cx="8951913" cy="23813"/>
          </a:xfrm>
          <a:prstGeom prst="straightConnector1">
            <a:avLst/>
          </a:prstGeom>
          <a:noFill/>
          <a:ln w="9525" cap="flat" cmpd="sng">
            <a:solidFill>
              <a:srgbClr val="5597D3"/>
            </a:solidFill>
            <a:prstDash val="solid"/>
            <a:round/>
            <a:headEnd type="none" w="sm" len="sm"/>
            <a:tailEnd type="none" w="sm" len="sm"/>
          </a:ln>
        </p:spPr>
      </p:cxnSp>
      <p:sp>
        <p:nvSpPr>
          <p:cNvPr id="594" name="Google Shape;594;p45"/>
          <p:cNvSpPr/>
          <p:nvPr/>
        </p:nvSpPr>
        <p:spPr>
          <a:xfrm>
            <a:off x="1684338" y="350838"/>
            <a:ext cx="9288462" cy="72072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a:solidFill>
                  <a:srgbClr val="404040"/>
                </a:solidFill>
                <a:latin typeface="Times New Roman"/>
                <a:ea typeface="Times New Roman"/>
                <a:cs typeface="Times New Roman"/>
                <a:sym typeface="Times New Roman"/>
              </a:rPr>
              <a:t>fork()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274739be293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b="1">
                <a:latin typeface="Times New Roman"/>
                <a:ea typeface="Times New Roman"/>
                <a:cs typeface="Times New Roman"/>
                <a:sym typeface="Times New Roman"/>
              </a:rPr>
              <a:t>Inter-process communication (IPC)</a:t>
            </a:r>
            <a:endParaRPr/>
          </a:p>
        </p:txBody>
      </p:sp>
      <p:sp>
        <p:nvSpPr>
          <p:cNvPr id="601" name="Google Shape;601;g274739be293_0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Processes executing concurrently in the operating system may be either </a:t>
            </a:r>
            <a:r>
              <a:rPr lang="en-US" sz="2400" b="1">
                <a:latin typeface="Times New Roman"/>
                <a:ea typeface="Times New Roman"/>
                <a:cs typeface="Times New Roman"/>
                <a:sym typeface="Times New Roman"/>
              </a:rPr>
              <a:t>independent processes or cooperating processes. </a:t>
            </a:r>
            <a:endParaRPr sz="2400" b="1">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A process is independent if it cannot affect or be affected by the other processes executing in the system. Any process that does not share data with any other process is independent. </a:t>
            </a:r>
            <a:endParaRPr sz="24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A process is cooperating if it can affect or be affected by the other processes executing in the system. Any process that shares data with other processes is a cooperating process.</a:t>
            </a:r>
            <a:endParaRPr sz="2400">
              <a:latin typeface="Times New Roman"/>
              <a:ea typeface="Times New Roman"/>
              <a:cs typeface="Times New Roman"/>
              <a:sym typeface="Times New Roman"/>
            </a:endParaRPr>
          </a:p>
        </p:txBody>
      </p:sp>
      <p:sp>
        <p:nvSpPr>
          <p:cNvPr id="602" name="Google Shape;602;g274739be293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98989"/>
              </a:buClr>
              <a:buSzPts val="1200"/>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74739be293_0_8"/>
          <p:cNvSpPr txBox="1">
            <a:spLocks noGrp="1"/>
          </p:cNvSpPr>
          <p:nvPr>
            <p:ph type="title"/>
          </p:nvPr>
        </p:nvSpPr>
        <p:spPr>
          <a:xfrm>
            <a:off x="306600" y="365125"/>
            <a:ext cx="11650500" cy="74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3000" b="1">
                <a:latin typeface="Times New Roman"/>
                <a:ea typeface="Times New Roman"/>
                <a:cs typeface="Times New Roman"/>
                <a:sym typeface="Times New Roman"/>
              </a:rPr>
              <a:t>Reasons for providing an environment that allows process cooperation</a:t>
            </a:r>
            <a:endParaRPr sz="3000" b="1">
              <a:latin typeface="Times New Roman"/>
              <a:ea typeface="Times New Roman"/>
              <a:cs typeface="Times New Roman"/>
              <a:sym typeface="Times New Roman"/>
            </a:endParaRPr>
          </a:p>
        </p:txBody>
      </p:sp>
      <p:sp>
        <p:nvSpPr>
          <p:cNvPr id="609" name="Google Shape;609;g274739be293_0_8"/>
          <p:cNvSpPr txBox="1">
            <a:spLocks noGrp="1"/>
          </p:cNvSpPr>
          <p:nvPr>
            <p:ph type="body" idx="1"/>
          </p:nvPr>
        </p:nvSpPr>
        <p:spPr>
          <a:xfrm>
            <a:off x="838200" y="1113325"/>
            <a:ext cx="10515600" cy="50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200" b="1">
                <a:latin typeface="Times New Roman"/>
                <a:ea typeface="Times New Roman"/>
                <a:cs typeface="Times New Roman"/>
                <a:sym typeface="Times New Roman"/>
              </a:rPr>
              <a:t>Information sharing</a:t>
            </a:r>
            <a:r>
              <a:rPr lang="en-US" sz="2200">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200">
                <a:latin typeface="Times New Roman"/>
                <a:ea typeface="Times New Roman"/>
                <a:cs typeface="Times New Roman"/>
                <a:sym typeface="Times New Roman"/>
              </a:rPr>
              <a:t>Several users may be interested in the same piece of information (for instance, a shared file), we must provide an environment to allow concurrent access to such information.</a:t>
            </a:r>
            <a:endParaRPr sz="22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200">
                <a:latin typeface="Times New Roman"/>
                <a:ea typeface="Times New Roman"/>
                <a:cs typeface="Times New Roman"/>
                <a:sym typeface="Times New Roman"/>
              </a:rPr>
              <a:t>•</a:t>
            </a:r>
            <a:r>
              <a:rPr lang="en-US" sz="2200" b="1">
                <a:latin typeface="Times New Roman"/>
                <a:ea typeface="Times New Roman"/>
                <a:cs typeface="Times New Roman"/>
                <a:sym typeface="Times New Roman"/>
              </a:rPr>
              <a:t>Computation speedup</a:t>
            </a:r>
            <a:endParaRPr sz="2200" b="1">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200">
                <a:latin typeface="Times New Roman"/>
                <a:ea typeface="Times New Roman"/>
                <a:cs typeface="Times New Roman"/>
                <a:sym typeface="Times New Roman"/>
              </a:rPr>
              <a:t>If we want a particular task to run faster, we must break it into subtasks, each of which will be executing in parallel with the others. Such a speedup can be achieved only if the computer has multiple processing cores.</a:t>
            </a:r>
            <a:endParaRPr sz="22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200" b="1">
                <a:latin typeface="Times New Roman"/>
                <a:ea typeface="Times New Roman"/>
                <a:cs typeface="Times New Roman"/>
                <a:sym typeface="Times New Roman"/>
              </a:rPr>
              <a:t>•Modularity</a:t>
            </a:r>
            <a:endParaRPr sz="22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200">
                <a:latin typeface="Times New Roman"/>
                <a:ea typeface="Times New Roman"/>
                <a:cs typeface="Times New Roman"/>
                <a:sym typeface="Times New Roman"/>
              </a:rPr>
              <a:t>We may want to construct the system in a modular fashion, dividing the system functions into separate processes or threads</a:t>
            </a:r>
            <a:endParaRPr sz="22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200">
                <a:latin typeface="Times New Roman"/>
                <a:ea typeface="Times New Roman"/>
                <a:cs typeface="Times New Roman"/>
                <a:sym typeface="Times New Roman"/>
              </a:rPr>
              <a:t>•</a:t>
            </a:r>
            <a:r>
              <a:rPr lang="en-US" sz="2200" b="1">
                <a:latin typeface="Times New Roman"/>
                <a:ea typeface="Times New Roman"/>
                <a:cs typeface="Times New Roman"/>
                <a:sym typeface="Times New Roman"/>
              </a:rPr>
              <a:t>Convenience</a:t>
            </a:r>
            <a:endParaRPr sz="22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200">
                <a:latin typeface="Times New Roman"/>
                <a:ea typeface="Times New Roman"/>
                <a:cs typeface="Times New Roman"/>
                <a:sym typeface="Times New Roman"/>
              </a:rPr>
              <a:t>Even an individual user may work on many tasks at the same time. For instance, a user may be editing, listening to music, and compiling in parallel.</a:t>
            </a:r>
            <a:endParaRPr sz="2200">
              <a:latin typeface="Times New Roman"/>
              <a:ea typeface="Times New Roman"/>
              <a:cs typeface="Times New Roman"/>
              <a:sym typeface="Times New Roman"/>
            </a:endParaRPr>
          </a:p>
        </p:txBody>
      </p:sp>
      <p:sp>
        <p:nvSpPr>
          <p:cNvPr id="610" name="Google Shape;610;g274739be293_0_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98989"/>
              </a:buClr>
              <a:buSzPts val="1200"/>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274739be293_0_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sz="3000" b="1">
                <a:latin typeface="Times New Roman"/>
                <a:ea typeface="Times New Roman"/>
                <a:cs typeface="Times New Roman"/>
                <a:sym typeface="Times New Roman"/>
              </a:rPr>
              <a:t>IPC for Cooperating processes</a:t>
            </a:r>
            <a:endParaRPr sz="3000" b="1">
              <a:latin typeface="Times New Roman"/>
              <a:ea typeface="Times New Roman"/>
              <a:cs typeface="Times New Roman"/>
              <a:sym typeface="Times New Roman"/>
            </a:endParaRPr>
          </a:p>
        </p:txBody>
      </p:sp>
      <p:sp>
        <p:nvSpPr>
          <p:cNvPr id="617" name="Google Shape;617;g274739be293_0_1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Cooperating processes require an interprocess communication(IPC) mechanism that will allow them to exchange data and information. </a:t>
            </a:r>
            <a:endParaRPr sz="24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Two fundamental models of interprocess communication are </a:t>
            </a:r>
            <a:endParaRPr sz="2400">
              <a:latin typeface="Times New Roman"/>
              <a:ea typeface="Times New Roman"/>
              <a:cs typeface="Times New Roman"/>
              <a:sym typeface="Times New Roman"/>
            </a:endParaRPr>
          </a:p>
          <a:p>
            <a:pPr marL="457200" lvl="0" indent="-381000" algn="l" rtl="0">
              <a:lnSpc>
                <a:spcPct val="90000"/>
              </a:lnSpc>
              <a:spcBef>
                <a:spcPts val="1000"/>
              </a:spcBef>
              <a:spcAft>
                <a:spcPts val="0"/>
              </a:spcAft>
              <a:buSzPts val="2400"/>
              <a:buFont typeface="Times New Roman"/>
              <a:buAutoNum type="arabicPeriod"/>
            </a:pPr>
            <a:r>
              <a:rPr lang="en-US" sz="2400">
                <a:latin typeface="Times New Roman"/>
                <a:ea typeface="Times New Roman"/>
                <a:cs typeface="Times New Roman"/>
                <a:sym typeface="Times New Roman"/>
              </a:rPr>
              <a:t>shared memory</a:t>
            </a:r>
            <a:endParaRPr sz="2400">
              <a:latin typeface="Times New Roman"/>
              <a:ea typeface="Times New Roman"/>
              <a:cs typeface="Times New Roman"/>
              <a:sym typeface="Times New Roman"/>
            </a:endParaRPr>
          </a:p>
          <a:p>
            <a:pPr marL="457200" lvl="0" indent="-381000" algn="l" rtl="0">
              <a:lnSpc>
                <a:spcPct val="90000"/>
              </a:lnSpc>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message passing</a:t>
            </a:r>
            <a:endParaRPr sz="24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a:latin typeface="Times New Roman"/>
              <a:ea typeface="Times New Roman"/>
              <a:cs typeface="Times New Roman"/>
              <a:sym typeface="Times New Roman"/>
            </a:endParaRPr>
          </a:p>
        </p:txBody>
      </p:sp>
      <p:sp>
        <p:nvSpPr>
          <p:cNvPr id="618" name="Google Shape;618;g274739be293_0_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98989"/>
              </a:buClr>
              <a:buSzPts val="1200"/>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274739be293_0_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a:t>Shared Memory</a:t>
            </a:r>
            <a:endParaRPr/>
          </a:p>
        </p:txBody>
      </p:sp>
      <p:sp>
        <p:nvSpPr>
          <p:cNvPr id="625" name="Google Shape;625;g274739be293_0_2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	In the shared memory model a region of memory that is shared by cooperating processes is established. </a:t>
            </a:r>
            <a:endParaRPr sz="24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	Processes can then exchange information by reading and writing data to the shared region</a:t>
            </a:r>
            <a:endParaRPr sz="24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 -	Shared memory can be faster than message passing, since message-passing systems are typically implemented using system calls</a:t>
            </a:r>
            <a:endParaRPr sz="2400">
              <a:latin typeface="Times New Roman"/>
              <a:ea typeface="Times New Roman"/>
              <a:cs typeface="Times New Roman"/>
              <a:sym typeface="Times New Roman"/>
            </a:endParaRPr>
          </a:p>
        </p:txBody>
      </p:sp>
      <p:sp>
        <p:nvSpPr>
          <p:cNvPr id="626" name="Google Shape;626;g274739be293_0_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274739be293_0_3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a:t>Message Passing</a:t>
            </a:r>
            <a:endParaRPr/>
          </a:p>
        </p:txBody>
      </p:sp>
      <p:sp>
        <p:nvSpPr>
          <p:cNvPr id="633" name="Google Shape;633;g274739be293_0_3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In the message passing model, communication takes place by means of messages exchanged between the cooperating processes</a:t>
            </a:r>
            <a:endParaRPr sz="24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endParaRPr sz="24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Message passing is useful for exchanging smaller amounts of data, because no conflicts need be avoided. </a:t>
            </a:r>
            <a:endParaRPr sz="2400">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Message passing is also easier to implement in a distributed system than shared memory.(Although there are systems that provide distributed shared memory, we do not consider them in this text.) </a:t>
            </a:r>
            <a:endParaRPr sz="2400">
              <a:latin typeface="Times New Roman"/>
              <a:ea typeface="Times New Roman"/>
              <a:cs typeface="Times New Roman"/>
              <a:sym typeface="Times New Roman"/>
            </a:endParaRPr>
          </a:p>
        </p:txBody>
      </p:sp>
      <p:sp>
        <p:nvSpPr>
          <p:cNvPr id="634" name="Google Shape;634;g274739be293_0_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6"/>
          <p:cNvSpPr txBox="1">
            <a:spLocks noGrp="1"/>
          </p:cNvSpPr>
          <p:nvPr>
            <p:ph type="title"/>
          </p:nvPr>
        </p:nvSpPr>
        <p:spPr>
          <a:xfrm>
            <a:off x="1439863" y="1238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b="1">
                <a:latin typeface="Times New Roman"/>
                <a:ea typeface="Times New Roman"/>
                <a:cs typeface="Times New Roman"/>
                <a:sym typeface="Times New Roman"/>
              </a:rPr>
              <a:t>Inter-process communication (IPC)</a:t>
            </a:r>
            <a:endParaRPr>
              <a:latin typeface="Times New Roman"/>
              <a:ea typeface="Times New Roman"/>
              <a:cs typeface="Times New Roman"/>
              <a:sym typeface="Times New Roman"/>
            </a:endParaRPr>
          </a:p>
        </p:txBody>
      </p:sp>
      <p:sp>
        <p:nvSpPr>
          <p:cNvPr id="649" name="Google Shape;649;p46"/>
          <p:cNvSpPr txBox="1">
            <a:spLocks noGrp="1"/>
          </p:cNvSpPr>
          <p:nvPr>
            <p:ph type="body" idx="1"/>
          </p:nvPr>
        </p:nvSpPr>
        <p:spPr>
          <a:xfrm>
            <a:off x="838200" y="1449388"/>
            <a:ext cx="10515600" cy="43513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Font typeface="Arial"/>
              <a:buNone/>
            </a:pPr>
            <a:r>
              <a:rPr lang="en-US">
                <a:latin typeface="Times New Roman"/>
                <a:ea typeface="Times New Roman"/>
                <a:cs typeface="Times New Roman"/>
                <a:sym typeface="Times New Roman"/>
              </a:rPr>
              <a:t>There are several mechanisms for </a:t>
            </a:r>
            <a:r>
              <a:rPr lang="en-US" i="1">
                <a:latin typeface="Times New Roman"/>
                <a:ea typeface="Times New Roman"/>
                <a:cs typeface="Times New Roman"/>
                <a:sym typeface="Times New Roman"/>
              </a:rPr>
              <a:t>Inter-Process Communication</a:t>
            </a:r>
            <a:r>
              <a:rPr lang="en-US">
                <a:latin typeface="Times New Roman"/>
                <a:ea typeface="Times New Roman"/>
                <a:cs typeface="Times New Roman"/>
                <a:sym typeface="Times New Roman"/>
              </a:rPr>
              <a:t> (IPC) </a:t>
            </a:r>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Signals</a:t>
            </a:r>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FIFOS (named pipes)</a:t>
            </a:r>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Pipes</a:t>
            </a:r>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Sockets</a:t>
            </a:r>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Message passing</a:t>
            </a:r>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Shared memory</a:t>
            </a:r>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Semaphores</a:t>
            </a:r>
            <a:endParaRPr/>
          </a:p>
          <a:p>
            <a:pPr marL="457200" lvl="0" indent="-228600" algn="l" rtl="0">
              <a:lnSpc>
                <a:spcPct val="90000"/>
              </a:lnSpc>
              <a:spcBef>
                <a:spcPts val="1000"/>
              </a:spcBef>
              <a:spcAft>
                <a:spcPts val="0"/>
              </a:spcAft>
              <a:buSzPts val="1800"/>
              <a:buNone/>
            </a:pPr>
            <a:endParaRPr/>
          </a:p>
        </p:txBody>
      </p:sp>
      <p:sp>
        <p:nvSpPr>
          <p:cNvPr id="650" name="Google Shape;650;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651" name="Google Shape;651;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
        <p:nvSpPr>
          <p:cNvPr id="652" name="Google Shape;65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pic>
        <p:nvPicPr>
          <p:cNvPr id="653" name="Google Shape;653;p46"/>
          <p:cNvPicPr preferRelativeResize="0"/>
          <p:nvPr/>
        </p:nvPicPr>
        <p:blipFill rotWithShape="1">
          <a:blip r:embed="rId3">
            <a:alphaModFix/>
          </a:blip>
          <a:srcRect/>
          <a:stretch/>
        </p:blipFill>
        <p:spPr>
          <a:xfrm>
            <a:off x="0" y="136525"/>
            <a:ext cx="1270000" cy="13128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txBox="1">
            <a:spLocks noGrp="1"/>
          </p:cNvSpPr>
          <p:nvPr>
            <p:ph type="title"/>
          </p:nvPr>
        </p:nvSpPr>
        <p:spPr>
          <a:xfrm>
            <a:off x="1778000" y="287337"/>
            <a:ext cx="9377362" cy="9683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1. What is a Process</a:t>
            </a:r>
            <a:endParaRPr/>
          </a:p>
        </p:txBody>
      </p:sp>
      <p:sp>
        <p:nvSpPr>
          <p:cNvPr id="138" name="Google Shape;138;p5"/>
          <p:cNvSpPr txBox="1">
            <a:spLocks noGrp="1"/>
          </p:cNvSpPr>
          <p:nvPr>
            <p:ph type="body" idx="1"/>
          </p:nvPr>
        </p:nvSpPr>
        <p:spPr>
          <a:xfrm>
            <a:off x="1272619" y="1621410"/>
            <a:ext cx="10601880" cy="4426964"/>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a:solidFill>
                  <a:schemeClr val="dk1"/>
                </a:solidFill>
                <a:latin typeface="Times New Roman"/>
                <a:ea typeface="Times New Roman"/>
                <a:cs typeface="Times New Roman"/>
                <a:sym typeface="Times New Roman"/>
              </a:rPr>
              <a:t>A program in execution </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a:solidFill>
                  <a:schemeClr val="dk1"/>
                </a:solidFill>
                <a:latin typeface="Times New Roman"/>
                <a:ea typeface="Times New Roman"/>
                <a:cs typeface="Times New Roman"/>
                <a:sym typeface="Times New Roman"/>
              </a:rPr>
              <a:t>An instance of a program running on a computer </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a:solidFill>
                  <a:schemeClr val="dk1"/>
                </a:solidFill>
                <a:latin typeface="Times New Roman"/>
                <a:ea typeface="Times New Roman"/>
                <a:cs typeface="Times New Roman"/>
                <a:sym typeface="Times New Roman"/>
              </a:rPr>
              <a:t>The entity that can be assigned to and executed on a processor </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a:solidFill>
                  <a:schemeClr val="dk1"/>
                </a:solidFill>
                <a:latin typeface="Times New Roman"/>
                <a:ea typeface="Times New Roman"/>
                <a:cs typeface="Times New Roman"/>
                <a:sym typeface="Times New Roman"/>
              </a:rPr>
              <a:t>A unit of activity characterized by the execution of a sequence of instructions, a current state, and an associated set of system resources </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a:solidFill>
                  <a:schemeClr val="dk1"/>
                </a:solidFill>
                <a:latin typeface="Times New Roman"/>
                <a:ea typeface="Times New Roman"/>
                <a:cs typeface="Times New Roman"/>
                <a:sym typeface="Times New Roman"/>
              </a:rPr>
              <a:t>Process is an entity that consists of two essential elements. </a:t>
            </a:r>
            <a:endParaRPr sz="2800" b="0" i="0" u="none">
              <a:solidFill>
                <a:schemeClr val="dk1"/>
              </a:solidFill>
              <a:latin typeface="Times New Roman"/>
              <a:ea typeface="Times New Roman"/>
              <a:cs typeface="Times New Roman"/>
              <a:sym typeface="Times New Roman"/>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program code (which may be shared with other processes that are executing the same program) </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set of data associated with that code. </a:t>
            </a:r>
            <a:endParaRPr/>
          </a:p>
        </p:txBody>
      </p:sp>
      <p:sp>
        <p:nvSpPr>
          <p:cNvPr id="139" name="Google Shape;139;p5"/>
          <p:cNvSpPr txBox="1"/>
          <p:nvPr/>
        </p:nvSpPr>
        <p:spPr>
          <a:xfrm>
            <a:off x="762000" y="6459537"/>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140" name="Google Shape;140;p5"/>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141" name="Google Shape;141;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5</a:t>
            </a:fld>
            <a:endParaRPr sz="1400" b="0" i="0" u="none" strike="noStrike" cap="none">
              <a:solidFill>
                <a:srgbClr val="000000"/>
              </a:solidFill>
              <a:latin typeface="Arial"/>
              <a:ea typeface="Arial"/>
              <a:cs typeface="Arial"/>
              <a:sym typeface="Arial"/>
            </a:endParaRPr>
          </a:p>
        </p:txBody>
      </p:sp>
      <p:pic>
        <p:nvPicPr>
          <p:cNvPr id="142" name="Google Shape;142;p5"/>
          <p:cNvPicPr preferRelativeResize="0"/>
          <p:nvPr/>
        </p:nvPicPr>
        <p:blipFill rotWithShape="1">
          <a:blip r:embed="rId3">
            <a:alphaModFix/>
          </a:blip>
          <a:srcRect/>
          <a:stretch/>
        </p:blipFill>
        <p:spPr>
          <a:xfrm>
            <a:off x="209550" y="0"/>
            <a:ext cx="1270000" cy="131286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8"/>
          <p:cNvSpPr txBox="1">
            <a:spLocks noGrp="1"/>
          </p:cNvSpPr>
          <p:nvPr>
            <p:ph type="title"/>
          </p:nvPr>
        </p:nvSpPr>
        <p:spPr>
          <a:xfrm>
            <a:off x="1976438" y="36513"/>
            <a:ext cx="9377362" cy="9683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400"/>
              <a:buNone/>
            </a:pPr>
            <a:r>
              <a:rPr lang="en-US" b="1">
                <a:latin typeface="Times New Roman"/>
                <a:ea typeface="Times New Roman"/>
                <a:cs typeface="Times New Roman"/>
                <a:sym typeface="Times New Roman"/>
              </a:rPr>
              <a:t>Programming with pipes</a:t>
            </a:r>
            <a:endParaRPr b="1">
              <a:solidFill>
                <a:srgbClr val="3F3F3F"/>
              </a:solidFill>
              <a:latin typeface="Times New Roman"/>
              <a:ea typeface="Times New Roman"/>
              <a:cs typeface="Times New Roman"/>
              <a:sym typeface="Times New Roman"/>
            </a:endParaRPr>
          </a:p>
        </p:txBody>
      </p:sp>
      <p:sp>
        <p:nvSpPr>
          <p:cNvPr id="674" name="Google Shape;674;p48"/>
          <p:cNvSpPr txBox="1">
            <a:spLocks noGrp="1"/>
          </p:cNvSpPr>
          <p:nvPr>
            <p:ph type="body" idx="1"/>
          </p:nvPr>
        </p:nvSpPr>
        <p:spPr>
          <a:xfrm>
            <a:off x="712788" y="1246188"/>
            <a:ext cx="11514137" cy="4529137"/>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a:t> Within programs a pipe is created using a system call named </a:t>
            </a:r>
            <a:r>
              <a:rPr lang="en-US" b="1">
                <a:solidFill>
                  <a:srgbClr val="FF0000"/>
                </a:solidFill>
              </a:rPr>
              <a:t>pipe. </a:t>
            </a:r>
            <a:endParaRPr/>
          </a:p>
          <a:p>
            <a:pPr marL="457200" lvl="0" indent="-342900" algn="l" rtl="0">
              <a:lnSpc>
                <a:spcPct val="90000"/>
              </a:lnSpc>
              <a:spcBef>
                <a:spcPts val="1000"/>
              </a:spcBef>
              <a:spcAft>
                <a:spcPts val="0"/>
              </a:spcAft>
              <a:buSzPts val="1800"/>
              <a:buFont typeface="Noto Sans Symbols"/>
              <a:buChar char="⮚"/>
            </a:pPr>
            <a:r>
              <a:rPr lang="en-US">
                <a:latin typeface="Times New Roman"/>
                <a:ea typeface="Times New Roman"/>
                <a:cs typeface="Times New Roman"/>
                <a:sym typeface="Times New Roman"/>
              </a:rPr>
              <a:t>This system call would create a pipe for one-way communication.</a:t>
            </a:r>
            <a:endParaRPr b="1">
              <a:solidFill>
                <a:srgbClr val="FF0000"/>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Noto Sans Symbols"/>
              <a:buChar char="⮚"/>
            </a:pPr>
            <a:r>
              <a:rPr lang="en-US"/>
              <a:t>This call would return zero on success and -1 in case of failure.</a:t>
            </a:r>
            <a:endParaRPr b="1">
              <a:solidFill>
                <a:srgbClr val="FF0000"/>
              </a:solidFill>
            </a:endParaRPr>
          </a:p>
          <a:p>
            <a:pPr marL="457200" lvl="0" indent="-342900" algn="l" rtl="0">
              <a:lnSpc>
                <a:spcPct val="90000"/>
              </a:lnSpc>
              <a:spcBef>
                <a:spcPts val="1000"/>
              </a:spcBef>
              <a:spcAft>
                <a:spcPts val="0"/>
              </a:spcAft>
              <a:buSzPts val="1800"/>
              <a:buFont typeface="Noto Sans Symbols"/>
              <a:buChar char="⮚"/>
            </a:pPr>
            <a:r>
              <a:rPr lang="en-US"/>
              <a:t> If successful, this call returns two files descriptors:</a:t>
            </a:r>
            <a:endParaRPr/>
          </a:p>
          <a:p>
            <a:pPr marL="0" lvl="0" indent="0" algn="l" rtl="0">
              <a:lnSpc>
                <a:spcPct val="90000"/>
              </a:lnSpc>
              <a:spcBef>
                <a:spcPts val="1000"/>
              </a:spcBef>
              <a:spcAft>
                <a:spcPts val="0"/>
              </a:spcAft>
              <a:buSzPts val="1800"/>
              <a:buFont typeface="Arial"/>
              <a:buNone/>
            </a:pPr>
            <a:r>
              <a:rPr lang="en-US"/>
              <a:t>	 		Usage </a:t>
            </a:r>
            <a:endParaRPr/>
          </a:p>
          <a:p>
            <a:pPr marL="0" lvl="0" indent="0" algn="l" rtl="0">
              <a:lnSpc>
                <a:spcPct val="90000"/>
              </a:lnSpc>
              <a:spcBef>
                <a:spcPts val="1000"/>
              </a:spcBef>
              <a:spcAft>
                <a:spcPts val="0"/>
              </a:spcAft>
              <a:buSzPts val="1800"/>
              <a:buFont typeface="Arial"/>
              <a:buNone/>
            </a:pPr>
            <a:r>
              <a:rPr lang="en-US"/>
              <a:t>		#include &lt;unistd.h&gt;</a:t>
            </a:r>
            <a:endParaRPr/>
          </a:p>
          <a:p>
            <a:pPr marL="0" lvl="0" indent="0" algn="l" rtl="0">
              <a:lnSpc>
                <a:spcPct val="90000"/>
              </a:lnSpc>
              <a:spcBef>
                <a:spcPts val="1000"/>
              </a:spcBef>
              <a:spcAft>
                <a:spcPts val="0"/>
              </a:spcAft>
              <a:buSzPts val="1800"/>
              <a:buFont typeface="Arial"/>
              <a:buNone/>
            </a:pPr>
            <a:r>
              <a:rPr lang="en-US"/>
              <a:t> 		int pipe(int filedes[2]);</a:t>
            </a:r>
            <a:endParaRPr/>
          </a:p>
        </p:txBody>
      </p:sp>
      <p:sp>
        <p:nvSpPr>
          <p:cNvPr id="675" name="Google Shape;675;p48"/>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676" name="Google Shape;67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a:p>
        </p:txBody>
      </p:sp>
      <p:sp>
        <p:nvSpPr>
          <p:cNvPr id="677" name="Google Shape;67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50</a:t>
            </a:fld>
            <a:endParaRPr sz="1200" b="0" i="0" u="none" strike="noStrike" cap="none">
              <a:solidFill>
                <a:schemeClr val="dk1"/>
              </a:solidFill>
              <a:latin typeface="Times New Roman"/>
              <a:ea typeface="Times New Roman"/>
              <a:cs typeface="Times New Roman"/>
              <a:sym typeface="Times New Roman"/>
            </a:endParaRPr>
          </a:p>
        </p:txBody>
      </p:sp>
      <p:pic>
        <p:nvPicPr>
          <p:cNvPr id="678" name="Google Shape;678;p48"/>
          <p:cNvPicPr preferRelativeResize="0"/>
          <p:nvPr/>
        </p:nvPicPr>
        <p:blipFill rotWithShape="1">
          <a:blip r:embed="rId3">
            <a:alphaModFix/>
          </a:blip>
          <a:srcRect/>
          <a:stretch/>
        </p:blipFill>
        <p:spPr>
          <a:xfrm>
            <a:off x="209550" y="0"/>
            <a:ext cx="1270000" cy="13128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9"/>
          <p:cNvSpPr txBox="1">
            <a:spLocks noGrp="1"/>
          </p:cNvSpPr>
          <p:nvPr>
            <p:ph type="title"/>
          </p:nvPr>
        </p:nvSpPr>
        <p:spPr>
          <a:xfrm>
            <a:off x="1976438" y="36513"/>
            <a:ext cx="9377362" cy="9683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400"/>
              <a:buNone/>
            </a:pPr>
            <a:r>
              <a:rPr lang="en-US" b="1">
                <a:latin typeface="Times New Roman"/>
                <a:ea typeface="Times New Roman"/>
                <a:cs typeface="Times New Roman"/>
                <a:sym typeface="Times New Roman"/>
              </a:rPr>
              <a:t>Programming with pipes</a:t>
            </a:r>
            <a:endParaRPr b="1">
              <a:solidFill>
                <a:srgbClr val="3F3F3F"/>
              </a:solidFill>
              <a:latin typeface="Times New Roman"/>
              <a:ea typeface="Times New Roman"/>
              <a:cs typeface="Times New Roman"/>
              <a:sym typeface="Times New Roman"/>
            </a:endParaRPr>
          </a:p>
        </p:txBody>
      </p:sp>
      <p:sp>
        <p:nvSpPr>
          <p:cNvPr id="686" name="Google Shape;686;p49"/>
          <p:cNvSpPr txBox="1">
            <a:spLocks noGrp="1"/>
          </p:cNvSpPr>
          <p:nvPr>
            <p:ph type="body" idx="1"/>
          </p:nvPr>
        </p:nvSpPr>
        <p:spPr>
          <a:xfrm>
            <a:off x="712788" y="1246188"/>
            <a:ext cx="11514137" cy="4529137"/>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a:t> 	 		Usage </a:t>
            </a:r>
            <a:endParaRPr/>
          </a:p>
          <a:p>
            <a:pPr marL="0" lvl="0" indent="0" algn="l" rtl="0">
              <a:lnSpc>
                <a:spcPct val="90000"/>
              </a:lnSpc>
              <a:spcBef>
                <a:spcPts val="1000"/>
              </a:spcBef>
              <a:spcAft>
                <a:spcPts val="0"/>
              </a:spcAft>
              <a:buSzPts val="1800"/>
              <a:buFont typeface="Arial"/>
              <a:buNone/>
            </a:pPr>
            <a:r>
              <a:rPr lang="en-US"/>
              <a:t>		#include &lt;unistd.h&gt;</a:t>
            </a:r>
            <a:endParaRPr/>
          </a:p>
          <a:p>
            <a:pPr marL="0" lvl="0" indent="0" algn="l" rtl="0">
              <a:lnSpc>
                <a:spcPct val="90000"/>
              </a:lnSpc>
              <a:spcBef>
                <a:spcPts val="1000"/>
              </a:spcBef>
              <a:spcAft>
                <a:spcPts val="0"/>
              </a:spcAft>
              <a:buSzPts val="1800"/>
              <a:buFont typeface="Arial"/>
              <a:buNone/>
            </a:pPr>
            <a:r>
              <a:rPr lang="en-US"/>
              <a:t> 		int pipe(int filedes[2]);</a:t>
            </a:r>
            <a:endParaRPr/>
          </a:p>
        </p:txBody>
      </p:sp>
      <p:sp>
        <p:nvSpPr>
          <p:cNvPr id="687" name="Google Shape;687;p49"/>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688" name="Google Shape;68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a:p>
        </p:txBody>
      </p:sp>
      <p:sp>
        <p:nvSpPr>
          <p:cNvPr id="689" name="Google Shape;68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51</a:t>
            </a:fld>
            <a:endParaRPr sz="1200" b="0" i="0" u="none" strike="noStrike" cap="none">
              <a:solidFill>
                <a:schemeClr val="dk1"/>
              </a:solidFill>
              <a:latin typeface="Times New Roman"/>
              <a:ea typeface="Times New Roman"/>
              <a:cs typeface="Times New Roman"/>
              <a:sym typeface="Times New Roman"/>
            </a:endParaRPr>
          </a:p>
        </p:txBody>
      </p:sp>
      <p:pic>
        <p:nvPicPr>
          <p:cNvPr id="690" name="Google Shape;690;p49"/>
          <p:cNvPicPr preferRelativeResize="0"/>
          <p:nvPr/>
        </p:nvPicPr>
        <p:blipFill rotWithShape="1">
          <a:blip r:embed="rId3">
            <a:alphaModFix/>
          </a:blip>
          <a:srcRect/>
          <a:stretch/>
        </p:blipFill>
        <p:spPr>
          <a:xfrm>
            <a:off x="209550" y="0"/>
            <a:ext cx="1270000" cy="1312863"/>
          </a:xfrm>
          <a:prstGeom prst="rect">
            <a:avLst/>
          </a:prstGeom>
          <a:noFill/>
          <a:ln>
            <a:noFill/>
          </a:ln>
        </p:spPr>
      </p:pic>
      <p:sp>
        <p:nvSpPr>
          <p:cNvPr id="691" name="Google Shape;691;p49"/>
          <p:cNvSpPr/>
          <p:nvPr/>
        </p:nvSpPr>
        <p:spPr>
          <a:xfrm>
            <a:off x="398463" y="3509963"/>
            <a:ext cx="11388725" cy="267811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800"/>
              <a:buFont typeface="Noto Sans Symbols"/>
              <a:buChar char="⮚"/>
            </a:pPr>
            <a:r>
              <a:rPr lang="en-US" sz="2800" b="0" i="0" u="none" strike="noStrike" cap="none">
                <a:solidFill>
                  <a:srgbClr val="2B2A2A"/>
                </a:solidFill>
                <a:latin typeface="Times New Roman"/>
                <a:ea typeface="Times New Roman"/>
                <a:cs typeface="Times New Roman"/>
                <a:sym typeface="Times New Roman"/>
              </a:rPr>
              <a:t>filesdes is a two-integer array that will hold the file descriptors that will identify the pipe If successful,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Noto Sans Symbols"/>
              <a:buChar char="⮚"/>
            </a:pPr>
            <a:r>
              <a:rPr lang="en-US" sz="2800" b="0" i="0" u="none" strike="noStrike" cap="none">
                <a:solidFill>
                  <a:srgbClr val="2B2A2A"/>
                </a:solidFill>
                <a:latin typeface="Times New Roman"/>
                <a:ea typeface="Times New Roman"/>
                <a:cs typeface="Times New Roman"/>
                <a:sym typeface="Times New Roman"/>
              </a:rPr>
              <a:t>filedes[0] will be open for reading from the pipe and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Noto Sans Symbols"/>
              <a:buChar char="⮚"/>
            </a:pPr>
            <a:r>
              <a:rPr lang="en-US" sz="2800" b="0" i="0" u="none" strike="noStrike" cap="none">
                <a:solidFill>
                  <a:srgbClr val="2B2A2A"/>
                </a:solidFill>
                <a:latin typeface="Times New Roman"/>
                <a:ea typeface="Times New Roman"/>
                <a:cs typeface="Times New Roman"/>
                <a:sym typeface="Times New Roman"/>
              </a:rPr>
              <a:t>filedes[1] will be open for writing down it.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Noto Sans Symbols"/>
              <a:buChar char="⮚"/>
            </a:pPr>
            <a:r>
              <a:rPr lang="en-US" sz="2800" b="0" i="0" u="none" strike="noStrike" cap="none">
                <a:solidFill>
                  <a:srgbClr val="2B2A2A"/>
                </a:solidFill>
                <a:latin typeface="Times New Roman"/>
                <a:ea typeface="Times New Roman"/>
                <a:cs typeface="Times New Roman"/>
                <a:sym typeface="Times New Roman"/>
              </a:rPr>
              <a:t>pipe can fail (returns -1) if it cannot obtain the file descriptors (exceeds user-limit or kernel-limit).</a:t>
            </a: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50"/>
          <p:cNvSpPr txBox="1">
            <a:spLocks noGrp="1"/>
          </p:cNvSpPr>
          <p:nvPr>
            <p:ph type="title"/>
          </p:nvPr>
        </p:nvSpPr>
        <p:spPr>
          <a:xfrm>
            <a:off x="1778000" y="287338"/>
            <a:ext cx="9377363" cy="9683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400"/>
              <a:buNone/>
            </a:pPr>
            <a:r>
              <a:rPr lang="en-US" b="1">
                <a:latin typeface="Times New Roman"/>
                <a:ea typeface="Times New Roman"/>
                <a:cs typeface="Times New Roman"/>
                <a:sym typeface="Times New Roman"/>
              </a:rPr>
              <a:t>Programming with pipes</a:t>
            </a:r>
            <a:endParaRPr>
              <a:solidFill>
                <a:srgbClr val="3F3F3F"/>
              </a:solidFill>
              <a:latin typeface="Times New Roman"/>
              <a:ea typeface="Times New Roman"/>
              <a:cs typeface="Times New Roman"/>
              <a:sym typeface="Times New Roman"/>
            </a:endParaRPr>
          </a:p>
        </p:txBody>
      </p:sp>
      <p:sp>
        <p:nvSpPr>
          <p:cNvPr id="699" name="Google Shape;699;p50"/>
          <p:cNvSpPr txBox="1">
            <a:spLocks noGrp="1"/>
          </p:cNvSpPr>
          <p:nvPr>
            <p:ph type="body" idx="1"/>
          </p:nvPr>
        </p:nvSpPr>
        <p:spPr>
          <a:xfrm>
            <a:off x="604838" y="1606550"/>
            <a:ext cx="11304587" cy="51149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Font typeface="Arial"/>
              <a:buNone/>
            </a:pPr>
            <a:r>
              <a:rPr lang="en-US">
                <a:latin typeface="Times New Roman"/>
                <a:ea typeface="Times New Roman"/>
                <a:cs typeface="Times New Roman"/>
                <a:sym typeface="Times New Roman"/>
              </a:rPr>
              <a:t>Here's an extremely important point: a read from a pipe only gives end-of-file if </a:t>
            </a:r>
            <a:r>
              <a:rPr lang="en-US" i="1">
                <a:latin typeface="Times New Roman"/>
                <a:ea typeface="Times New Roman"/>
                <a:cs typeface="Times New Roman"/>
                <a:sym typeface="Times New Roman"/>
              </a:rPr>
              <a:t>all</a:t>
            </a:r>
            <a:r>
              <a:rPr lang="en-US">
                <a:latin typeface="Times New Roman"/>
                <a:ea typeface="Times New Roman"/>
                <a:cs typeface="Times New Roman"/>
                <a:sym typeface="Times New Roman"/>
              </a:rPr>
              <a:t> file descriptors for the write end of the pipe have been closed. </a:t>
            </a:r>
            <a:endParaRPr/>
          </a:p>
          <a:p>
            <a:pPr marL="0" lvl="0" indent="0" algn="l" rtl="0">
              <a:lnSpc>
                <a:spcPct val="90000"/>
              </a:lnSpc>
              <a:spcBef>
                <a:spcPts val="1000"/>
              </a:spcBef>
              <a:spcAft>
                <a:spcPts val="0"/>
              </a:spcAft>
              <a:buSzPts val="1800"/>
              <a:buFont typeface="Arial"/>
              <a:buNone/>
            </a:pPr>
            <a:r>
              <a:rPr lang="en-US">
                <a:latin typeface="Times New Roman"/>
                <a:ea typeface="Times New Roman"/>
                <a:cs typeface="Times New Roman"/>
                <a:sym typeface="Times New Roman"/>
              </a:rPr>
              <a:t>Thus, after a fork, whichever process is intending to do the reading (and thus not the writing) had best close the write end of the pipe.</a:t>
            </a:r>
            <a:endParaRPr/>
          </a:p>
          <a:p>
            <a:pPr marL="0" lvl="0" indent="0" algn="l" rtl="0">
              <a:lnSpc>
                <a:spcPct val="90000"/>
              </a:lnSpc>
              <a:spcBef>
                <a:spcPts val="1000"/>
              </a:spcBef>
              <a:spcAft>
                <a:spcPts val="0"/>
              </a:spcAft>
              <a:buSzPts val="1800"/>
              <a:buFont typeface="Arial"/>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Font typeface="Arial"/>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Font typeface="Arial"/>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SzPts val="1800"/>
              <a:buFont typeface="Arial"/>
              <a:buNone/>
            </a:pPr>
            <a:r>
              <a:rPr lang="en-US">
                <a:latin typeface="Times New Roman"/>
                <a:ea typeface="Times New Roman"/>
                <a:cs typeface="Times New Roman"/>
                <a:sym typeface="Times New Roman"/>
              </a:rPr>
              <a:t>The above system call closing already opened file descriptor. This implies the file is no longer in use and resources associated can be reused by any other process.</a:t>
            </a:r>
            <a:endParaRPr/>
          </a:p>
          <a:p>
            <a:pPr marL="457200" lvl="0" indent="-228600" algn="l" rtl="0">
              <a:lnSpc>
                <a:spcPct val="90000"/>
              </a:lnSpc>
              <a:spcBef>
                <a:spcPts val="1000"/>
              </a:spcBef>
              <a:spcAft>
                <a:spcPts val="0"/>
              </a:spcAft>
              <a:buSzPts val="1800"/>
              <a:buNone/>
            </a:pPr>
            <a:endParaRPr sz="1800">
              <a:latin typeface="Arial"/>
              <a:ea typeface="Arial"/>
              <a:cs typeface="Arial"/>
              <a:sym typeface="Arial"/>
            </a:endParaRPr>
          </a:p>
        </p:txBody>
      </p:sp>
      <p:sp>
        <p:nvSpPr>
          <p:cNvPr id="700" name="Google Shape;700;p50"/>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701" name="Google Shape;701;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a:p>
        </p:txBody>
      </p:sp>
      <p:sp>
        <p:nvSpPr>
          <p:cNvPr id="702" name="Google Shape;702;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52</a:t>
            </a:fld>
            <a:endParaRPr sz="1200" b="0" i="0" u="none" strike="noStrike" cap="none">
              <a:solidFill>
                <a:schemeClr val="dk1"/>
              </a:solidFill>
              <a:latin typeface="Times New Roman"/>
              <a:ea typeface="Times New Roman"/>
              <a:cs typeface="Times New Roman"/>
              <a:sym typeface="Times New Roman"/>
            </a:endParaRPr>
          </a:p>
        </p:txBody>
      </p:sp>
      <p:pic>
        <p:nvPicPr>
          <p:cNvPr id="703" name="Google Shape;703;p50"/>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704" name="Google Shape;704;p50"/>
          <p:cNvSpPr/>
          <p:nvPr/>
        </p:nvSpPr>
        <p:spPr>
          <a:xfrm>
            <a:off x="3214688" y="3640138"/>
            <a:ext cx="3406775" cy="785812"/>
          </a:xfrm>
          <a:prstGeom prst="rect">
            <a:avLst/>
          </a:prstGeom>
          <a:solidFill>
            <a:srgbClr val="EEEEEE"/>
          </a:solidFill>
          <a:ln>
            <a:noFill/>
          </a:ln>
        </p:spPr>
        <p:txBody>
          <a:bodyPr spcFirstLastPara="1" wrap="square" lIns="91425" tIns="0" rIns="91425" bIns="45700"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880000"/>
                </a:solidFill>
                <a:latin typeface="Times New Roman"/>
                <a:ea typeface="Times New Roman"/>
                <a:cs typeface="Times New Roman"/>
                <a:sym typeface="Times New Roman"/>
              </a:rPr>
              <a:t>#include</a:t>
            </a:r>
            <a:r>
              <a:rPr lang="en-US" sz="2400" b="0" i="0" u="none" strike="noStrike" cap="none">
                <a:solidFill>
                  <a:srgbClr val="008800"/>
                </a:solidFill>
                <a:latin typeface="Times New Roman"/>
                <a:ea typeface="Times New Roman"/>
                <a:cs typeface="Times New Roman"/>
                <a:sym typeface="Times New Roman"/>
              </a:rPr>
              <a:t>&lt;unistd.h&gt;</a:t>
            </a:r>
            <a:r>
              <a:rPr lang="en-US" sz="24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close</a:t>
            </a:r>
            <a:r>
              <a:rPr lang="en-US" sz="2400" b="0" i="0" u="none" strike="noStrike" cap="none">
                <a:solidFill>
                  <a:srgbClr val="666600"/>
                </a:solidFill>
                <a:latin typeface="Times New Roman"/>
                <a:ea typeface="Times New Roman"/>
                <a:cs typeface="Times New Roman"/>
                <a:sym typeface="Times New Roman"/>
              </a:rPr>
              <a:t>(</a:t>
            </a:r>
            <a:r>
              <a:rPr lang="en-US" sz="2400" b="0" i="0" u="none" strike="noStrike" cap="none">
                <a:solidFill>
                  <a:srgbClr val="000000"/>
                </a:solidFill>
                <a:latin typeface="Times New Roman"/>
                <a:ea typeface="Times New Roman"/>
                <a:cs typeface="Times New Roman"/>
                <a:sym typeface="Times New Roman"/>
              </a:rPr>
              <a:t>filedes</a:t>
            </a:r>
            <a:r>
              <a:rPr lang="en-US" sz="2400" b="0" i="0" u="none" strike="noStrike" cap="none">
                <a:solidFill>
                  <a:srgbClr val="666600"/>
                </a:solidFill>
                <a:latin typeface="Times New Roman"/>
                <a:ea typeface="Times New Roman"/>
                <a:cs typeface="Times New Roman"/>
                <a:sym typeface="Times New Roman"/>
              </a:rPr>
              <a:t>)</a:t>
            </a:r>
            <a:r>
              <a:rPr lang="en-US" sz="2400" b="0" i="0" u="none" strike="noStrike" cap="none">
                <a:solidFill>
                  <a:schemeClr val="dk1"/>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1"/>
          <p:cNvSpPr txBox="1">
            <a:spLocks noGrp="1"/>
          </p:cNvSpPr>
          <p:nvPr>
            <p:ph type="title"/>
          </p:nvPr>
        </p:nvSpPr>
        <p:spPr>
          <a:xfrm>
            <a:off x="1778000" y="287338"/>
            <a:ext cx="9377363" cy="9683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400"/>
              <a:buNone/>
            </a:pPr>
            <a:r>
              <a:rPr lang="en-US" b="1">
                <a:latin typeface="Times New Roman"/>
                <a:ea typeface="Times New Roman"/>
                <a:cs typeface="Times New Roman"/>
                <a:sym typeface="Times New Roman"/>
              </a:rPr>
              <a:t>Programming with pipes</a:t>
            </a:r>
            <a:endParaRPr>
              <a:solidFill>
                <a:srgbClr val="3F3F3F"/>
              </a:solidFill>
              <a:latin typeface="Times New Roman"/>
              <a:ea typeface="Times New Roman"/>
              <a:cs typeface="Times New Roman"/>
              <a:sym typeface="Times New Roman"/>
            </a:endParaRPr>
          </a:p>
        </p:txBody>
      </p:sp>
      <p:sp>
        <p:nvSpPr>
          <p:cNvPr id="712" name="Google Shape;712;p51"/>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713" name="Google Shape;713;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a:p>
        </p:txBody>
      </p:sp>
      <p:sp>
        <p:nvSpPr>
          <p:cNvPr id="714" name="Google Shape;714;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53</a:t>
            </a:fld>
            <a:endParaRPr sz="1200" b="0" i="0" u="none" strike="noStrike" cap="none">
              <a:solidFill>
                <a:schemeClr val="dk1"/>
              </a:solidFill>
              <a:latin typeface="Times New Roman"/>
              <a:ea typeface="Times New Roman"/>
              <a:cs typeface="Times New Roman"/>
              <a:sym typeface="Times New Roman"/>
            </a:endParaRPr>
          </a:p>
        </p:txBody>
      </p:sp>
      <p:pic>
        <p:nvPicPr>
          <p:cNvPr id="715" name="Google Shape;715;p51"/>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716" name="Google Shape;716;p51"/>
          <p:cNvSpPr txBox="1">
            <a:spLocks noGrp="1"/>
          </p:cNvSpPr>
          <p:nvPr>
            <p:ph type="body" idx="1"/>
          </p:nvPr>
        </p:nvSpPr>
        <p:spPr>
          <a:xfrm>
            <a:off x="619125" y="1597025"/>
            <a:ext cx="10734675" cy="4865688"/>
          </a:xfrm>
          <a:prstGeom prst="rect">
            <a:avLst/>
          </a:prstGeom>
          <a:solidFill>
            <a:srgbClr val="FFFFFF"/>
          </a:solid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800"/>
              <a:buFont typeface="Times New Roman"/>
              <a:buNone/>
            </a:pPr>
            <a:r>
              <a:rPr lang="en-US" b="1">
                <a:solidFill>
                  <a:srgbClr val="000000"/>
                </a:solidFill>
                <a:latin typeface="Times New Roman"/>
                <a:ea typeface="Times New Roman"/>
                <a:cs typeface="Times New Roman"/>
                <a:sym typeface="Times New Roman"/>
              </a:rPr>
              <a:t>write(filedes[1], string, MAX);</a:t>
            </a:r>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 The above system call is to write to the specified file with arguments of the file descriptor fd, string and the size of buffer.</a:t>
            </a:r>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The file descriptor id is to identify the respective file, which is returned after calling pipe() system call.</a:t>
            </a:r>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The file needs to be opened before writing to the file. It automatically opens in case of calling pipe() system call.</a:t>
            </a:r>
            <a:endParaRPr/>
          </a:p>
          <a:p>
            <a:pPr marL="457200" lvl="0" indent="-342900" algn="l" rtl="0">
              <a:lnSpc>
                <a:spcPct val="90000"/>
              </a:lnSpc>
              <a:spcBef>
                <a:spcPts val="1000"/>
              </a:spcBef>
              <a:spcAft>
                <a:spcPts val="0"/>
              </a:spcAft>
              <a:buSzPts val="1800"/>
              <a:buChar char="•"/>
            </a:pPr>
            <a:r>
              <a:rPr lang="en-US">
                <a:latin typeface="Times New Roman"/>
                <a:ea typeface="Times New Roman"/>
                <a:cs typeface="Times New Roman"/>
                <a:sym typeface="Times New Roman"/>
              </a:rPr>
              <a:t>This call would return the number of bytes written (or zero in case nothing is written) on success and -1 in case of failure. Proper error number is set in case of failure.</a:t>
            </a:r>
            <a:endParaRPr/>
          </a:p>
          <a:p>
            <a:pPr marL="0" lvl="0" indent="0" algn="l" rtl="0">
              <a:lnSpc>
                <a:spcPct val="100000"/>
              </a:lnSpc>
              <a:spcBef>
                <a:spcPts val="0"/>
              </a:spcBef>
              <a:spcAft>
                <a:spcPts val="0"/>
              </a:spcAft>
              <a:buSzPts val="1800"/>
              <a:buFont typeface="Calibri"/>
              <a:buNone/>
            </a:pPr>
            <a:endParaRPr>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2"/>
          <p:cNvSpPr txBox="1">
            <a:spLocks noGrp="1"/>
          </p:cNvSpPr>
          <p:nvPr>
            <p:ph type="title"/>
          </p:nvPr>
        </p:nvSpPr>
        <p:spPr>
          <a:xfrm>
            <a:off x="1778000" y="287338"/>
            <a:ext cx="9377363" cy="9683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400"/>
              <a:buNone/>
            </a:pPr>
            <a:r>
              <a:rPr lang="en-US" b="1">
                <a:latin typeface="Times New Roman"/>
                <a:ea typeface="Times New Roman"/>
                <a:cs typeface="Times New Roman"/>
                <a:sym typeface="Times New Roman"/>
              </a:rPr>
              <a:t>Programming with pipes</a:t>
            </a:r>
            <a:endParaRPr>
              <a:solidFill>
                <a:srgbClr val="3F3F3F"/>
              </a:solidFill>
              <a:latin typeface="Times New Roman"/>
              <a:ea typeface="Times New Roman"/>
              <a:cs typeface="Times New Roman"/>
              <a:sym typeface="Times New Roman"/>
            </a:endParaRPr>
          </a:p>
        </p:txBody>
      </p:sp>
      <p:sp>
        <p:nvSpPr>
          <p:cNvPr id="724" name="Google Shape;724;p52"/>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725" name="Google Shape;725;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a:p>
        </p:txBody>
      </p:sp>
      <p:sp>
        <p:nvSpPr>
          <p:cNvPr id="726" name="Google Shape;726;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54</a:t>
            </a:fld>
            <a:endParaRPr sz="1200" b="0" i="0" u="none" strike="noStrike" cap="none">
              <a:solidFill>
                <a:schemeClr val="dk1"/>
              </a:solidFill>
              <a:latin typeface="Times New Roman"/>
              <a:ea typeface="Times New Roman"/>
              <a:cs typeface="Times New Roman"/>
              <a:sym typeface="Times New Roman"/>
            </a:endParaRPr>
          </a:p>
        </p:txBody>
      </p:sp>
      <p:pic>
        <p:nvPicPr>
          <p:cNvPr id="727" name="Google Shape;727;p52"/>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728" name="Google Shape;728;p52"/>
          <p:cNvSpPr txBox="1">
            <a:spLocks noGrp="1"/>
          </p:cNvSpPr>
          <p:nvPr>
            <p:ph type="body" idx="1"/>
          </p:nvPr>
        </p:nvSpPr>
        <p:spPr>
          <a:xfrm>
            <a:off x="830263" y="2066925"/>
            <a:ext cx="10734675" cy="2498725"/>
          </a:xfrm>
          <a:prstGeom prst="rect">
            <a:avLst/>
          </a:prstGeom>
          <a:solidFill>
            <a:srgbClr val="FFFFFF"/>
          </a:solid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800"/>
              <a:buFont typeface="Arial"/>
              <a:buNone/>
            </a:pPr>
            <a:r>
              <a:rPr lang="en-US" b="1">
                <a:solidFill>
                  <a:srgbClr val="000000"/>
                </a:solidFill>
                <a:latin typeface="Times New Roman"/>
                <a:ea typeface="Times New Roman"/>
                <a:cs typeface="Times New Roman"/>
                <a:sym typeface="Times New Roman"/>
              </a:rPr>
              <a:t>read(filedes[0], line, MAX);</a:t>
            </a:r>
            <a:r>
              <a:rPr lang="en-US" b="1">
                <a:latin typeface="Times New Roman"/>
                <a:ea typeface="Times New Roman"/>
                <a:cs typeface="Times New Roman"/>
                <a:sym typeface="Times New Roman"/>
              </a:rPr>
              <a:t> </a:t>
            </a:r>
            <a:endParaRPr/>
          </a:p>
          <a:p>
            <a:pPr marL="457200" lvl="0" indent="-342900" algn="l" rtl="0">
              <a:lnSpc>
                <a:spcPct val="150000"/>
              </a:lnSpc>
              <a:spcBef>
                <a:spcPts val="1000"/>
              </a:spcBef>
              <a:spcAft>
                <a:spcPts val="0"/>
              </a:spcAft>
              <a:buSzPts val="1800"/>
              <a:buChar char="•"/>
            </a:pPr>
            <a:r>
              <a:rPr lang="en-US">
                <a:latin typeface="Times New Roman"/>
                <a:ea typeface="Times New Roman"/>
                <a:cs typeface="Times New Roman"/>
                <a:sym typeface="Times New Roman"/>
              </a:rPr>
              <a:t> The above system call is to read from the specified file with arguments of file descriptor fd, string  and the size of buffer.</a:t>
            </a:r>
            <a:endParaRPr/>
          </a:p>
          <a:p>
            <a:pPr marL="0" lvl="0" indent="0" algn="l" rtl="0">
              <a:lnSpc>
                <a:spcPct val="150000"/>
              </a:lnSpc>
              <a:spcBef>
                <a:spcPts val="0"/>
              </a:spcBef>
              <a:spcAft>
                <a:spcPts val="0"/>
              </a:spcAft>
              <a:buSzPts val="1800"/>
              <a:buFont typeface="Calibri"/>
              <a:buNone/>
            </a:pPr>
            <a:endParaRPr>
              <a:latin typeface="Times New Roman"/>
              <a:ea typeface="Times New Roman"/>
              <a:cs typeface="Times New Roman"/>
              <a:sym typeface="Times New Roman"/>
            </a:endParaRPr>
          </a:p>
        </p:txBody>
      </p:sp>
      <p:sp>
        <p:nvSpPr>
          <p:cNvPr id="729" name="Google Shape;729;p52"/>
          <p:cNvSpPr/>
          <p:nvPr/>
        </p:nvSpPr>
        <p:spPr>
          <a:xfrm>
            <a:off x="0" y="90488"/>
            <a:ext cx="0" cy="276225"/>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3"/>
          <p:cNvSpPr txBox="1">
            <a:spLocks noGrp="1"/>
          </p:cNvSpPr>
          <p:nvPr>
            <p:ph type="title"/>
          </p:nvPr>
        </p:nvSpPr>
        <p:spPr>
          <a:xfrm>
            <a:off x="1406525" y="90488"/>
            <a:ext cx="9377363" cy="9683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a:latin typeface="Times New Roman"/>
                <a:ea typeface="Times New Roman"/>
                <a:cs typeface="Times New Roman"/>
                <a:sym typeface="Times New Roman"/>
              </a:rPr>
              <a:t>Two-way Communication Using Pipes</a:t>
            </a:r>
            <a:endParaRPr/>
          </a:p>
        </p:txBody>
      </p:sp>
      <p:sp>
        <p:nvSpPr>
          <p:cNvPr id="737" name="Google Shape;737;p53"/>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738" name="Google Shape;73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a:p>
        </p:txBody>
      </p:sp>
      <p:sp>
        <p:nvSpPr>
          <p:cNvPr id="739" name="Google Shape;73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55</a:t>
            </a:fld>
            <a:endParaRPr sz="1200" b="0" i="0" u="none" strike="noStrike" cap="none">
              <a:solidFill>
                <a:schemeClr val="dk1"/>
              </a:solidFill>
              <a:latin typeface="Times New Roman"/>
              <a:ea typeface="Times New Roman"/>
              <a:cs typeface="Times New Roman"/>
              <a:sym typeface="Times New Roman"/>
            </a:endParaRPr>
          </a:p>
        </p:txBody>
      </p:sp>
      <p:pic>
        <p:nvPicPr>
          <p:cNvPr id="740" name="Google Shape;740;p53"/>
          <p:cNvPicPr preferRelativeResize="0"/>
          <p:nvPr/>
        </p:nvPicPr>
        <p:blipFill rotWithShape="1">
          <a:blip r:embed="rId3">
            <a:alphaModFix/>
          </a:blip>
          <a:srcRect/>
          <a:stretch/>
        </p:blipFill>
        <p:spPr>
          <a:xfrm>
            <a:off x="136525" y="12700"/>
            <a:ext cx="1270000" cy="1312863"/>
          </a:xfrm>
          <a:prstGeom prst="rect">
            <a:avLst/>
          </a:prstGeom>
          <a:noFill/>
          <a:ln>
            <a:noFill/>
          </a:ln>
        </p:spPr>
      </p:pic>
      <p:sp>
        <p:nvSpPr>
          <p:cNvPr id="741" name="Google Shape;741;p53"/>
          <p:cNvSpPr txBox="1">
            <a:spLocks noGrp="1"/>
          </p:cNvSpPr>
          <p:nvPr>
            <p:ph type="body" idx="1"/>
          </p:nvPr>
        </p:nvSpPr>
        <p:spPr>
          <a:xfrm>
            <a:off x="409575" y="3822700"/>
            <a:ext cx="11372850" cy="2586038"/>
          </a:xfrm>
          <a:prstGeom prst="rect">
            <a:avLst/>
          </a:prstGeom>
          <a:solidFill>
            <a:srgbClr val="FFFFFF"/>
          </a:solidFill>
          <a:ln>
            <a:noFill/>
          </a:ln>
        </p:spPr>
        <p:txBody>
          <a:bodyPr spcFirstLastPara="1" wrap="square" lIns="0" tIns="0" rIns="0" bIns="0" anchor="ctr" anchorCtr="0">
            <a:spAutoFit/>
          </a:bodyPr>
          <a:lstStyle/>
          <a:p>
            <a:pPr marL="457200" lvl="0" indent="-342900" algn="l" rtl="0">
              <a:lnSpc>
                <a:spcPct val="100000"/>
              </a:lnSpc>
              <a:spcBef>
                <a:spcPts val="0"/>
              </a:spcBef>
              <a:spcAft>
                <a:spcPts val="0"/>
              </a:spcAft>
              <a:buSzPts val="1800"/>
              <a:buFont typeface="Noto Sans Symbols"/>
              <a:buChar char="⮚"/>
            </a:pPr>
            <a:r>
              <a:rPr lang="en-US">
                <a:latin typeface="Times New Roman"/>
                <a:ea typeface="Times New Roman"/>
                <a:cs typeface="Times New Roman"/>
                <a:sym typeface="Times New Roman"/>
              </a:rPr>
              <a:t>Pipe communication is viewed as only one-way communication i.e., either the parent process writes and the child process reads or vice-versa but not both.</a:t>
            </a:r>
            <a:endParaRPr/>
          </a:p>
          <a:p>
            <a:pPr marL="457200" lvl="0" indent="-342900" algn="l" rtl="0">
              <a:lnSpc>
                <a:spcPct val="100000"/>
              </a:lnSpc>
              <a:spcBef>
                <a:spcPts val="0"/>
              </a:spcBef>
              <a:spcAft>
                <a:spcPts val="0"/>
              </a:spcAft>
              <a:buSzPts val="1800"/>
              <a:buFont typeface="Noto Sans Symbols"/>
              <a:buChar char="⮚"/>
            </a:pPr>
            <a:r>
              <a:rPr lang="en-US">
                <a:latin typeface="Times New Roman"/>
                <a:ea typeface="Times New Roman"/>
                <a:cs typeface="Times New Roman"/>
                <a:sym typeface="Times New Roman"/>
              </a:rPr>
              <a:t> However, what if both the parent and the child needs to write and read from the pipes simultaneously, the solution is a two-way communication using pipes. Two pipes are required to establish two-way communication.</a:t>
            </a:r>
            <a:endParaRPr/>
          </a:p>
        </p:txBody>
      </p:sp>
      <p:sp>
        <p:nvSpPr>
          <p:cNvPr id="742" name="Google Shape;742;p53"/>
          <p:cNvSpPr/>
          <p:nvPr/>
        </p:nvSpPr>
        <p:spPr>
          <a:xfrm>
            <a:off x="0" y="90488"/>
            <a:ext cx="0" cy="276225"/>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43" name="Google Shape;743;p53"/>
          <p:cNvPicPr preferRelativeResize="0"/>
          <p:nvPr/>
        </p:nvPicPr>
        <p:blipFill rotWithShape="1">
          <a:blip r:embed="rId4">
            <a:alphaModFix/>
          </a:blip>
          <a:srcRect/>
          <a:stretch/>
        </p:blipFill>
        <p:spPr>
          <a:xfrm>
            <a:off x="2676525" y="1058863"/>
            <a:ext cx="5057775" cy="26193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71"/>
          <p:cNvSpPr txBox="1">
            <a:spLocks noGrp="1"/>
          </p:cNvSpPr>
          <p:nvPr>
            <p:ph type="title"/>
          </p:nvPr>
        </p:nvSpPr>
        <p:spPr>
          <a:xfrm>
            <a:off x="609600" y="274638"/>
            <a:ext cx="10972800" cy="715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br>
              <a:rPr lang="en-US" sz="2000"/>
            </a:br>
            <a:br>
              <a:rPr lang="en-US" sz="2000"/>
            </a:br>
            <a:r>
              <a:rPr lang="en-US" sz="2000"/>
              <a:t>Lab Assignment </a:t>
            </a:r>
            <a:br>
              <a:rPr lang="en-US" sz="2000"/>
            </a:br>
            <a:r>
              <a:rPr lang="en-US" sz="2000" b="1"/>
              <a:t>Title:  Process Management (Inter-process Communication)</a:t>
            </a:r>
            <a:br>
              <a:rPr lang="en-US" sz="2000"/>
            </a:br>
            <a:br>
              <a:rPr lang="en-US" sz="2000"/>
            </a:br>
            <a:endParaRPr sz="2000"/>
          </a:p>
        </p:txBody>
      </p:sp>
      <p:sp>
        <p:nvSpPr>
          <p:cNvPr id="749" name="Google Shape;749;p71"/>
          <p:cNvSpPr txBox="1">
            <a:spLocks noGrp="1"/>
          </p:cNvSpPr>
          <p:nvPr>
            <p:ph type="body" idx="1"/>
          </p:nvPr>
        </p:nvSpPr>
        <p:spPr>
          <a:xfrm>
            <a:off x="609600" y="1371600"/>
            <a:ext cx="10972800" cy="5257800"/>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l" rtl="0">
              <a:lnSpc>
                <a:spcPct val="90000"/>
              </a:lnSpc>
              <a:spcBef>
                <a:spcPts val="1000"/>
              </a:spcBef>
              <a:spcAft>
                <a:spcPts val="0"/>
              </a:spcAft>
              <a:buClr>
                <a:schemeClr val="dk1"/>
              </a:buClr>
              <a:buSzPct val="69498"/>
              <a:buChar char="•"/>
            </a:pPr>
            <a:r>
              <a:rPr lang="en-US" b="1"/>
              <a:t>Problem statement:</a:t>
            </a:r>
            <a:endParaRPr/>
          </a:p>
          <a:p>
            <a:pPr marL="914400" lvl="1" indent="-342900" algn="l" rtl="0">
              <a:lnSpc>
                <a:spcPct val="90000"/>
              </a:lnSpc>
              <a:spcBef>
                <a:spcPts val="500"/>
              </a:spcBef>
              <a:spcAft>
                <a:spcPts val="0"/>
              </a:spcAft>
              <a:buSzPct val="81081"/>
              <a:buChar char="•"/>
            </a:pPr>
            <a:r>
              <a:rPr lang="en-US"/>
              <a:t>Write a program to Implement Pipe and / Shared Memory Concept. </a:t>
            </a:r>
            <a:endParaRPr/>
          </a:p>
          <a:p>
            <a:pPr marL="457200" lvl="0" indent="-228600" algn="l" rtl="0">
              <a:lnSpc>
                <a:spcPct val="90000"/>
              </a:lnSpc>
              <a:spcBef>
                <a:spcPts val="1000"/>
              </a:spcBef>
              <a:spcAft>
                <a:spcPts val="0"/>
              </a:spcAft>
              <a:buClr>
                <a:schemeClr val="dk1"/>
              </a:buClr>
              <a:buSzPct val="69498"/>
              <a:buNone/>
            </a:pPr>
            <a:endParaRPr b="1"/>
          </a:p>
          <a:p>
            <a:pPr marL="457200" lvl="0" indent="-342900" algn="l" rtl="0">
              <a:lnSpc>
                <a:spcPct val="90000"/>
              </a:lnSpc>
              <a:spcBef>
                <a:spcPts val="1000"/>
              </a:spcBef>
              <a:spcAft>
                <a:spcPts val="0"/>
              </a:spcAft>
              <a:buClr>
                <a:schemeClr val="dk1"/>
              </a:buClr>
              <a:buSzPct val="69498"/>
              <a:buChar char="•"/>
            </a:pPr>
            <a:r>
              <a:rPr lang="en-US" b="1"/>
              <a:t>Algorithm</a:t>
            </a:r>
            <a:endParaRPr/>
          </a:p>
          <a:p>
            <a:pPr marL="914400" lvl="1" indent="-342900" algn="l" rtl="0">
              <a:lnSpc>
                <a:spcPct val="90000"/>
              </a:lnSpc>
              <a:spcBef>
                <a:spcPts val="500"/>
              </a:spcBef>
              <a:spcAft>
                <a:spcPts val="0"/>
              </a:spcAft>
              <a:buSzPct val="81081"/>
              <a:buChar char="•"/>
            </a:pPr>
            <a:r>
              <a:rPr lang="en-US"/>
              <a:t>Create pipe using pipe system call in parent process.</a:t>
            </a:r>
            <a:endParaRPr/>
          </a:p>
          <a:p>
            <a:pPr marL="914400" lvl="1" indent="-342900" algn="l" rtl="0">
              <a:lnSpc>
                <a:spcPct val="90000"/>
              </a:lnSpc>
              <a:spcBef>
                <a:spcPts val="500"/>
              </a:spcBef>
              <a:spcAft>
                <a:spcPts val="0"/>
              </a:spcAft>
              <a:buSzPct val="81081"/>
              <a:buChar char="•"/>
            </a:pPr>
            <a:r>
              <a:rPr lang="en-US"/>
              <a:t>Create a child process using fork, which returns zero to child process and some nonzero positive integer to the parent process.</a:t>
            </a:r>
            <a:endParaRPr/>
          </a:p>
          <a:p>
            <a:pPr marL="914400" lvl="1" indent="-342900" algn="l" rtl="0">
              <a:lnSpc>
                <a:spcPct val="90000"/>
              </a:lnSpc>
              <a:spcBef>
                <a:spcPts val="500"/>
              </a:spcBef>
              <a:spcAft>
                <a:spcPts val="0"/>
              </a:spcAft>
              <a:buSzPct val="81081"/>
              <a:buChar char="•"/>
            </a:pPr>
            <a:r>
              <a:rPr lang="en-US"/>
              <a:t>Writes the message and transfer them through pipe in Parent process.</a:t>
            </a:r>
            <a:endParaRPr/>
          </a:p>
          <a:p>
            <a:pPr marL="914400" lvl="1" indent="-342900" algn="l" rtl="0">
              <a:lnSpc>
                <a:spcPct val="90000"/>
              </a:lnSpc>
              <a:spcBef>
                <a:spcPts val="500"/>
              </a:spcBef>
              <a:spcAft>
                <a:spcPts val="0"/>
              </a:spcAft>
              <a:buSzPct val="81081"/>
              <a:buChar char="•"/>
            </a:pPr>
            <a:r>
              <a:rPr lang="en-US"/>
              <a:t>Receive the message and read the message in Child process.</a:t>
            </a:r>
            <a:endParaRPr/>
          </a:p>
          <a:p>
            <a:pPr marL="914400" lvl="1" indent="-342900" algn="l" rtl="0">
              <a:lnSpc>
                <a:spcPct val="90000"/>
              </a:lnSpc>
              <a:spcBef>
                <a:spcPts val="500"/>
              </a:spcBef>
              <a:spcAft>
                <a:spcPts val="0"/>
              </a:spcAft>
              <a:buSzPct val="81081"/>
              <a:buChar char="•"/>
            </a:pPr>
            <a:r>
              <a:rPr lang="en-US"/>
              <a:t> Print the same message on the console.</a:t>
            </a:r>
            <a:endParaRPr/>
          </a:p>
          <a:p>
            <a:pPr marL="914400" lvl="1" indent="-342900" algn="l" rtl="0">
              <a:lnSpc>
                <a:spcPct val="90000"/>
              </a:lnSpc>
              <a:spcBef>
                <a:spcPts val="500"/>
              </a:spcBef>
              <a:spcAft>
                <a:spcPts val="0"/>
              </a:spcAft>
              <a:buSzPct val="81081"/>
              <a:buChar char="•"/>
            </a:pPr>
            <a:r>
              <a:rPr lang="en-US"/>
              <a:t>Use wait system call to collect the exit status of child process in parent process.</a:t>
            </a:r>
            <a:endParaRPr/>
          </a:p>
          <a:p>
            <a:pPr marL="914400" lvl="1" indent="-342900" algn="l" rtl="0">
              <a:lnSpc>
                <a:spcPct val="90000"/>
              </a:lnSpc>
              <a:spcBef>
                <a:spcPts val="500"/>
              </a:spcBef>
              <a:spcAft>
                <a:spcPts val="0"/>
              </a:spcAft>
              <a:buSzPct val="81081"/>
              <a:buChar char="•"/>
            </a:pPr>
            <a:r>
              <a:rPr lang="en-US"/>
              <a:t>Terminate the parent process.</a:t>
            </a:r>
            <a:endParaRPr/>
          </a:p>
          <a:p>
            <a:pPr marL="457200" lvl="0" indent="-342900" algn="l" rtl="0">
              <a:lnSpc>
                <a:spcPct val="90000"/>
              </a:lnSpc>
              <a:spcBef>
                <a:spcPts val="1000"/>
              </a:spcBef>
              <a:spcAft>
                <a:spcPts val="0"/>
              </a:spcAft>
              <a:buClr>
                <a:schemeClr val="dk1"/>
              </a:buClr>
              <a:buSzPct val="69498"/>
              <a:buChar char="•"/>
            </a:pPr>
            <a:br>
              <a:rPr lang="en-US"/>
            </a:b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2"/>
          <p:cNvSpPr txBox="1">
            <a:spLocks noGrp="1"/>
          </p:cNvSpPr>
          <p:nvPr>
            <p:ph type="body" idx="1"/>
          </p:nvPr>
        </p:nvSpPr>
        <p:spPr>
          <a:xfrm>
            <a:off x="812800" y="228600"/>
            <a:ext cx="4673600" cy="64770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1000"/>
              </a:spcBef>
              <a:spcAft>
                <a:spcPts val="0"/>
              </a:spcAft>
              <a:buSzPct val="257142"/>
              <a:buNone/>
            </a:pPr>
            <a:r>
              <a:rPr lang="en-US"/>
              <a:t>#</a:t>
            </a:r>
            <a:r>
              <a:rPr lang="en-US" sz="7200"/>
              <a:t>include&lt;stdio.h&gt;</a:t>
            </a:r>
            <a:endParaRPr/>
          </a:p>
          <a:p>
            <a:pPr marL="0" lvl="0" indent="0" algn="l" rtl="0">
              <a:lnSpc>
                <a:spcPct val="90000"/>
              </a:lnSpc>
              <a:spcBef>
                <a:spcPts val="1000"/>
              </a:spcBef>
              <a:spcAft>
                <a:spcPts val="0"/>
              </a:spcAft>
              <a:buSzPct val="100000"/>
              <a:buNone/>
            </a:pPr>
            <a:r>
              <a:rPr lang="en-US" sz="7200"/>
              <a:t>#include&lt;sys/types.h&gt;</a:t>
            </a:r>
            <a:endParaRPr/>
          </a:p>
          <a:p>
            <a:pPr marL="0" lvl="0" indent="0" algn="l" rtl="0">
              <a:lnSpc>
                <a:spcPct val="90000"/>
              </a:lnSpc>
              <a:spcBef>
                <a:spcPts val="1000"/>
              </a:spcBef>
              <a:spcAft>
                <a:spcPts val="0"/>
              </a:spcAft>
              <a:buSzPct val="100000"/>
              <a:buNone/>
            </a:pPr>
            <a:r>
              <a:rPr lang="en-US" sz="7200"/>
              <a:t>#include&lt;sys/ipc.h&gt;</a:t>
            </a:r>
            <a:endParaRPr/>
          </a:p>
          <a:p>
            <a:pPr marL="0" lvl="0" indent="0" algn="l" rtl="0">
              <a:lnSpc>
                <a:spcPct val="90000"/>
              </a:lnSpc>
              <a:spcBef>
                <a:spcPts val="1000"/>
              </a:spcBef>
              <a:spcAft>
                <a:spcPts val="0"/>
              </a:spcAft>
              <a:buSzPct val="100000"/>
              <a:buNone/>
            </a:pPr>
            <a:r>
              <a:rPr lang="en-US" sz="7200"/>
              <a:t>#include&lt;unistd.h&gt;</a:t>
            </a:r>
            <a:endParaRPr/>
          </a:p>
          <a:p>
            <a:pPr marL="0" lvl="0" indent="0" algn="l" rtl="0">
              <a:lnSpc>
                <a:spcPct val="90000"/>
              </a:lnSpc>
              <a:spcBef>
                <a:spcPts val="1000"/>
              </a:spcBef>
              <a:spcAft>
                <a:spcPts val="0"/>
              </a:spcAft>
              <a:buSzPct val="100000"/>
              <a:buNone/>
            </a:pPr>
            <a:r>
              <a:rPr lang="en-US" sz="7200"/>
              <a:t>#define MAX 20</a:t>
            </a:r>
            <a:endParaRPr/>
          </a:p>
          <a:p>
            <a:pPr marL="0" lvl="0" indent="0" algn="l" rtl="0">
              <a:lnSpc>
                <a:spcPct val="90000"/>
              </a:lnSpc>
              <a:spcBef>
                <a:spcPts val="1000"/>
              </a:spcBef>
              <a:spcAft>
                <a:spcPts val="0"/>
              </a:spcAft>
              <a:buSzPct val="100000"/>
              <a:buNone/>
            </a:pPr>
            <a:r>
              <a:rPr lang="en-US" sz="7200"/>
              <a:t> </a:t>
            </a:r>
            <a:endParaRPr/>
          </a:p>
          <a:p>
            <a:pPr marL="0" lvl="0" indent="0" algn="l" rtl="0">
              <a:lnSpc>
                <a:spcPct val="90000"/>
              </a:lnSpc>
              <a:spcBef>
                <a:spcPts val="1000"/>
              </a:spcBef>
              <a:spcAft>
                <a:spcPts val="0"/>
              </a:spcAft>
              <a:buSzPct val="100000"/>
              <a:buNone/>
            </a:pPr>
            <a:r>
              <a:rPr lang="en-US" sz="7200"/>
              <a:t>int main()</a:t>
            </a:r>
            <a:endParaRPr/>
          </a:p>
          <a:p>
            <a:pPr marL="0" lvl="0" indent="0" algn="l" rtl="0">
              <a:lnSpc>
                <a:spcPct val="90000"/>
              </a:lnSpc>
              <a:spcBef>
                <a:spcPts val="1000"/>
              </a:spcBef>
              <a:spcAft>
                <a:spcPts val="0"/>
              </a:spcAft>
              <a:buSzPct val="100000"/>
              <a:buNone/>
            </a:pPr>
            <a:r>
              <a:rPr lang="en-US" sz="7200"/>
              <a:t>{</a:t>
            </a:r>
            <a:endParaRPr/>
          </a:p>
          <a:p>
            <a:pPr marL="0" lvl="0" indent="0" algn="l" rtl="0">
              <a:lnSpc>
                <a:spcPct val="90000"/>
              </a:lnSpc>
              <a:spcBef>
                <a:spcPts val="1000"/>
              </a:spcBef>
              <a:spcAft>
                <a:spcPts val="0"/>
              </a:spcAft>
              <a:buSzPct val="100000"/>
              <a:buNone/>
            </a:pPr>
            <a:r>
              <a:rPr lang="en-US" sz="7200"/>
              <a:t>int filedes[2],n;</a:t>
            </a:r>
            <a:endParaRPr/>
          </a:p>
          <a:p>
            <a:pPr marL="0" lvl="0" indent="0" algn="l" rtl="0">
              <a:lnSpc>
                <a:spcPct val="90000"/>
              </a:lnSpc>
              <a:spcBef>
                <a:spcPts val="1000"/>
              </a:spcBef>
              <a:spcAft>
                <a:spcPts val="0"/>
              </a:spcAft>
              <a:buSzPct val="100000"/>
              <a:buNone/>
            </a:pPr>
            <a:r>
              <a:rPr lang="en-US" sz="7200"/>
              <a:t>char string[MAX];</a:t>
            </a:r>
            <a:endParaRPr/>
          </a:p>
          <a:p>
            <a:pPr marL="0" lvl="0" indent="0" algn="l" rtl="0">
              <a:lnSpc>
                <a:spcPct val="90000"/>
              </a:lnSpc>
              <a:spcBef>
                <a:spcPts val="1000"/>
              </a:spcBef>
              <a:spcAft>
                <a:spcPts val="0"/>
              </a:spcAft>
              <a:buSzPct val="100000"/>
              <a:buNone/>
            </a:pPr>
            <a:r>
              <a:rPr lang="en-US" sz="7200"/>
              <a:t>char line[MAX];</a:t>
            </a:r>
            <a:endParaRPr/>
          </a:p>
          <a:p>
            <a:pPr marL="0" lvl="0" indent="0" algn="l" rtl="0">
              <a:lnSpc>
                <a:spcPct val="90000"/>
              </a:lnSpc>
              <a:spcBef>
                <a:spcPts val="1000"/>
              </a:spcBef>
              <a:spcAft>
                <a:spcPts val="0"/>
              </a:spcAft>
              <a:buSzPct val="100000"/>
              <a:buNone/>
            </a:pPr>
            <a:r>
              <a:rPr lang="en-US" sz="7200"/>
              <a:t>pid_t pid;</a:t>
            </a:r>
            <a:endParaRPr/>
          </a:p>
          <a:p>
            <a:pPr marL="0" lvl="0" indent="0" algn="l" rtl="0">
              <a:lnSpc>
                <a:spcPct val="90000"/>
              </a:lnSpc>
              <a:spcBef>
                <a:spcPts val="1000"/>
              </a:spcBef>
              <a:spcAft>
                <a:spcPts val="0"/>
              </a:spcAft>
              <a:buSzPct val="100000"/>
              <a:buNone/>
            </a:pPr>
            <a:r>
              <a:rPr lang="en-US" sz="7200"/>
              <a:t> </a:t>
            </a:r>
            <a:endParaRPr/>
          </a:p>
          <a:p>
            <a:pPr marL="0" lvl="0" indent="0" algn="l" rtl="0">
              <a:lnSpc>
                <a:spcPct val="90000"/>
              </a:lnSpc>
              <a:spcBef>
                <a:spcPts val="1000"/>
              </a:spcBef>
              <a:spcAft>
                <a:spcPts val="0"/>
              </a:spcAft>
              <a:buSzPct val="100000"/>
              <a:buNone/>
            </a:pPr>
            <a:r>
              <a:rPr lang="en-US" sz="7200"/>
              <a:t>if((pipe(filedes))&lt;0)</a:t>
            </a:r>
            <a:endParaRPr/>
          </a:p>
          <a:p>
            <a:pPr marL="0" lvl="0" indent="0" algn="l" rtl="0">
              <a:lnSpc>
                <a:spcPct val="90000"/>
              </a:lnSpc>
              <a:spcBef>
                <a:spcPts val="1000"/>
              </a:spcBef>
              <a:spcAft>
                <a:spcPts val="0"/>
              </a:spcAft>
              <a:buSzPct val="100000"/>
              <a:buNone/>
            </a:pPr>
            <a:r>
              <a:rPr lang="en-US" sz="7200"/>
              <a:t>{</a:t>
            </a:r>
            <a:endParaRPr/>
          </a:p>
          <a:p>
            <a:pPr marL="0" lvl="0" indent="0" algn="l" rtl="0">
              <a:lnSpc>
                <a:spcPct val="90000"/>
              </a:lnSpc>
              <a:spcBef>
                <a:spcPts val="1000"/>
              </a:spcBef>
              <a:spcAft>
                <a:spcPts val="0"/>
              </a:spcAft>
              <a:buSzPct val="100000"/>
              <a:buNone/>
            </a:pPr>
            <a:r>
              <a:rPr lang="en-US" sz="7200"/>
              <a:t>printf("\n pipe creation error");</a:t>
            </a:r>
            <a:endParaRPr/>
          </a:p>
          <a:p>
            <a:pPr marL="0" lvl="0" indent="0" algn="l" rtl="0">
              <a:lnSpc>
                <a:spcPct val="90000"/>
              </a:lnSpc>
              <a:spcBef>
                <a:spcPts val="1000"/>
              </a:spcBef>
              <a:spcAft>
                <a:spcPts val="0"/>
              </a:spcAft>
              <a:buSzPct val="100000"/>
              <a:buNone/>
            </a:pPr>
            <a:r>
              <a:rPr lang="en-US" sz="7200"/>
              <a:t>exit(0);</a:t>
            </a:r>
            <a:endParaRPr/>
          </a:p>
          <a:p>
            <a:pPr marL="0" lvl="0" indent="0" algn="l" rtl="0">
              <a:lnSpc>
                <a:spcPct val="90000"/>
              </a:lnSpc>
              <a:spcBef>
                <a:spcPts val="1000"/>
              </a:spcBef>
              <a:spcAft>
                <a:spcPts val="0"/>
              </a:spcAft>
              <a:buSzPct val="100000"/>
              <a:buNone/>
            </a:pPr>
            <a:r>
              <a:rPr lang="en-US" sz="7200"/>
              <a:t>}</a:t>
            </a:r>
            <a:endParaRPr/>
          </a:p>
          <a:p>
            <a:pPr marL="0" lvl="0" indent="0" algn="l" rtl="0">
              <a:lnSpc>
                <a:spcPct val="90000"/>
              </a:lnSpc>
              <a:spcBef>
                <a:spcPts val="1000"/>
              </a:spcBef>
              <a:spcAft>
                <a:spcPts val="0"/>
              </a:spcAft>
              <a:buSzPct val="100000"/>
              <a:buNone/>
            </a:pPr>
            <a:r>
              <a:rPr lang="en-US" sz="7200"/>
              <a:t> </a:t>
            </a:r>
            <a:endParaRPr/>
          </a:p>
          <a:p>
            <a:pPr marL="0" lvl="0" indent="0" algn="l" rtl="0">
              <a:lnSpc>
                <a:spcPct val="90000"/>
              </a:lnSpc>
              <a:spcBef>
                <a:spcPts val="1000"/>
              </a:spcBef>
              <a:spcAft>
                <a:spcPts val="0"/>
              </a:spcAft>
              <a:buSzPct val="100000"/>
              <a:buNone/>
            </a:pPr>
            <a:r>
              <a:rPr lang="en-US" sz="7200"/>
              <a:t> </a:t>
            </a:r>
            <a:endParaRPr sz="7200"/>
          </a:p>
        </p:txBody>
      </p:sp>
      <p:sp>
        <p:nvSpPr>
          <p:cNvPr id="755" name="Google Shape;755;p72"/>
          <p:cNvSpPr/>
          <p:nvPr/>
        </p:nvSpPr>
        <p:spPr>
          <a:xfrm>
            <a:off x="6096000" y="0"/>
            <a:ext cx="6096000" cy="46166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if(pid&gt;0)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close(filedes[0]);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write(filedes[1],string,MAX);</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if(pid==0)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close(filedes[1]);</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n=read(filedes[0],line,MAX);</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line[n]='\0';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printf("\n\n Data read by child is : %s",line);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exit(0);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73"/>
          <p:cNvSpPr txBox="1">
            <a:spLocks noGrp="1"/>
          </p:cNvSpPr>
          <p:nvPr>
            <p:ph type="body" idx="1"/>
          </p:nvPr>
        </p:nvSpPr>
        <p:spPr>
          <a:xfrm>
            <a:off x="812800" y="228600"/>
            <a:ext cx="4978400" cy="64770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1000"/>
              </a:spcBef>
              <a:spcAft>
                <a:spcPts val="0"/>
              </a:spcAft>
              <a:buSzPct val="257142"/>
              <a:buNone/>
            </a:pPr>
            <a:r>
              <a:rPr lang="en-US"/>
              <a:t>#</a:t>
            </a:r>
            <a:r>
              <a:rPr lang="en-US" sz="7200"/>
              <a:t>include&lt;stdio.h&gt;</a:t>
            </a:r>
            <a:endParaRPr/>
          </a:p>
          <a:p>
            <a:pPr marL="0" lvl="0" indent="0" algn="l" rtl="0">
              <a:lnSpc>
                <a:spcPct val="90000"/>
              </a:lnSpc>
              <a:spcBef>
                <a:spcPts val="1000"/>
              </a:spcBef>
              <a:spcAft>
                <a:spcPts val="0"/>
              </a:spcAft>
              <a:buSzPct val="100000"/>
              <a:buNone/>
            </a:pPr>
            <a:r>
              <a:rPr lang="en-US" sz="7200"/>
              <a:t>#include&lt;sys/types.h&gt;</a:t>
            </a:r>
            <a:endParaRPr/>
          </a:p>
          <a:p>
            <a:pPr marL="0" lvl="0" indent="0" algn="l" rtl="0">
              <a:lnSpc>
                <a:spcPct val="90000"/>
              </a:lnSpc>
              <a:spcBef>
                <a:spcPts val="1000"/>
              </a:spcBef>
              <a:spcAft>
                <a:spcPts val="0"/>
              </a:spcAft>
              <a:buSzPct val="100000"/>
              <a:buNone/>
            </a:pPr>
            <a:r>
              <a:rPr lang="en-US" sz="7200"/>
              <a:t>#include&lt;sys/ipc.h&gt;</a:t>
            </a:r>
            <a:endParaRPr/>
          </a:p>
          <a:p>
            <a:pPr marL="0" lvl="0" indent="0" algn="l" rtl="0">
              <a:lnSpc>
                <a:spcPct val="90000"/>
              </a:lnSpc>
              <a:spcBef>
                <a:spcPts val="1000"/>
              </a:spcBef>
              <a:spcAft>
                <a:spcPts val="0"/>
              </a:spcAft>
              <a:buSzPct val="100000"/>
              <a:buNone/>
            </a:pPr>
            <a:r>
              <a:rPr lang="en-US" sz="7200"/>
              <a:t>#include&lt;unistd.h&gt;</a:t>
            </a:r>
            <a:endParaRPr/>
          </a:p>
          <a:p>
            <a:pPr marL="0" lvl="0" indent="0" algn="l" rtl="0">
              <a:lnSpc>
                <a:spcPct val="90000"/>
              </a:lnSpc>
              <a:spcBef>
                <a:spcPts val="1000"/>
              </a:spcBef>
              <a:spcAft>
                <a:spcPts val="0"/>
              </a:spcAft>
              <a:buSzPct val="100000"/>
              <a:buNone/>
            </a:pPr>
            <a:r>
              <a:rPr lang="en-US" sz="7200"/>
              <a:t>#define MAX 20</a:t>
            </a:r>
            <a:endParaRPr/>
          </a:p>
          <a:p>
            <a:pPr marL="0" lvl="0" indent="0" algn="l" rtl="0">
              <a:lnSpc>
                <a:spcPct val="90000"/>
              </a:lnSpc>
              <a:spcBef>
                <a:spcPts val="1000"/>
              </a:spcBef>
              <a:spcAft>
                <a:spcPts val="0"/>
              </a:spcAft>
              <a:buSzPct val="100000"/>
              <a:buNone/>
            </a:pPr>
            <a:r>
              <a:rPr lang="en-US" sz="7200"/>
              <a:t> </a:t>
            </a:r>
            <a:endParaRPr/>
          </a:p>
          <a:p>
            <a:pPr marL="0" lvl="0" indent="0" algn="l" rtl="0">
              <a:lnSpc>
                <a:spcPct val="90000"/>
              </a:lnSpc>
              <a:spcBef>
                <a:spcPts val="1000"/>
              </a:spcBef>
              <a:spcAft>
                <a:spcPts val="0"/>
              </a:spcAft>
              <a:buSzPct val="100000"/>
              <a:buNone/>
            </a:pPr>
            <a:r>
              <a:rPr lang="en-US" sz="7200"/>
              <a:t>int main()</a:t>
            </a:r>
            <a:endParaRPr/>
          </a:p>
          <a:p>
            <a:pPr marL="0" lvl="0" indent="0" algn="l" rtl="0">
              <a:lnSpc>
                <a:spcPct val="90000"/>
              </a:lnSpc>
              <a:spcBef>
                <a:spcPts val="1000"/>
              </a:spcBef>
              <a:spcAft>
                <a:spcPts val="0"/>
              </a:spcAft>
              <a:buSzPct val="100000"/>
              <a:buNone/>
            </a:pPr>
            <a:r>
              <a:rPr lang="en-US" sz="7200"/>
              <a:t>{</a:t>
            </a:r>
            <a:endParaRPr/>
          </a:p>
          <a:p>
            <a:pPr marL="0" lvl="0" indent="0" algn="l" rtl="0">
              <a:lnSpc>
                <a:spcPct val="90000"/>
              </a:lnSpc>
              <a:spcBef>
                <a:spcPts val="1000"/>
              </a:spcBef>
              <a:spcAft>
                <a:spcPts val="0"/>
              </a:spcAft>
              <a:buSzPct val="100000"/>
              <a:buNone/>
            </a:pPr>
            <a:r>
              <a:rPr lang="en-US" sz="7200"/>
              <a:t>int filedes[2],n;</a:t>
            </a:r>
            <a:endParaRPr/>
          </a:p>
          <a:p>
            <a:pPr marL="0" lvl="0" indent="0" algn="l" rtl="0">
              <a:lnSpc>
                <a:spcPct val="90000"/>
              </a:lnSpc>
              <a:spcBef>
                <a:spcPts val="1000"/>
              </a:spcBef>
              <a:spcAft>
                <a:spcPts val="0"/>
              </a:spcAft>
              <a:buSzPct val="100000"/>
              <a:buNone/>
            </a:pPr>
            <a:r>
              <a:rPr lang="en-US" sz="7200"/>
              <a:t>char string[MAX];</a:t>
            </a:r>
            <a:endParaRPr/>
          </a:p>
          <a:p>
            <a:pPr marL="0" lvl="0" indent="0" algn="l" rtl="0">
              <a:lnSpc>
                <a:spcPct val="90000"/>
              </a:lnSpc>
              <a:spcBef>
                <a:spcPts val="1000"/>
              </a:spcBef>
              <a:spcAft>
                <a:spcPts val="0"/>
              </a:spcAft>
              <a:buSzPct val="100000"/>
              <a:buNone/>
            </a:pPr>
            <a:r>
              <a:rPr lang="en-US" sz="7200"/>
              <a:t>char line[MAX];</a:t>
            </a:r>
            <a:endParaRPr/>
          </a:p>
          <a:p>
            <a:pPr marL="0" lvl="0" indent="0" algn="l" rtl="0">
              <a:lnSpc>
                <a:spcPct val="90000"/>
              </a:lnSpc>
              <a:spcBef>
                <a:spcPts val="1000"/>
              </a:spcBef>
              <a:spcAft>
                <a:spcPts val="0"/>
              </a:spcAft>
              <a:buSzPct val="100000"/>
              <a:buNone/>
            </a:pPr>
            <a:r>
              <a:rPr lang="en-US" sz="7200"/>
              <a:t>pid_t pid;</a:t>
            </a:r>
            <a:endParaRPr/>
          </a:p>
          <a:p>
            <a:pPr marL="0" lvl="0" indent="0" algn="l" rtl="0">
              <a:lnSpc>
                <a:spcPct val="90000"/>
              </a:lnSpc>
              <a:spcBef>
                <a:spcPts val="1000"/>
              </a:spcBef>
              <a:spcAft>
                <a:spcPts val="0"/>
              </a:spcAft>
              <a:buSzPct val="100000"/>
              <a:buNone/>
            </a:pPr>
            <a:r>
              <a:rPr lang="en-US" sz="7200"/>
              <a:t> </a:t>
            </a:r>
            <a:endParaRPr/>
          </a:p>
          <a:p>
            <a:pPr marL="0" lvl="0" indent="0" algn="l" rtl="0">
              <a:lnSpc>
                <a:spcPct val="90000"/>
              </a:lnSpc>
              <a:spcBef>
                <a:spcPts val="1000"/>
              </a:spcBef>
              <a:spcAft>
                <a:spcPts val="0"/>
              </a:spcAft>
              <a:buSzPct val="100000"/>
              <a:buNone/>
            </a:pPr>
            <a:r>
              <a:rPr lang="en-US" sz="7200"/>
              <a:t>printf("enter the string to be given to the parent");</a:t>
            </a:r>
            <a:endParaRPr/>
          </a:p>
          <a:p>
            <a:pPr marL="0" lvl="0" indent="0" algn="l" rtl="0">
              <a:lnSpc>
                <a:spcPct val="90000"/>
              </a:lnSpc>
              <a:spcBef>
                <a:spcPts val="1000"/>
              </a:spcBef>
              <a:spcAft>
                <a:spcPts val="0"/>
              </a:spcAft>
              <a:buSzPct val="100000"/>
              <a:buNone/>
            </a:pPr>
            <a:r>
              <a:rPr lang="en-US" sz="7200"/>
              <a:t>fflush(stdin);</a:t>
            </a:r>
            <a:endParaRPr/>
          </a:p>
          <a:p>
            <a:pPr marL="0" lvl="0" indent="0" algn="l" rtl="0">
              <a:lnSpc>
                <a:spcPct val="90000"/>
              </a:lnSpc>
              <a:spcBef>
                <a:spcPts val="1000"/>
              </a:spcBef>
              <a:spcAft>
                <a:spcPts val="0"/>
              </a:spcAft>
              <a:buSzPct val="100000"/>
              <a:buNone/>
            </a:pPr>
            <a:r>
              <a:rPr lang="en-US" sz="7200"/>
              <a:t> </a:t>
            </a:r>
            <a:endParaRPr/>
          </a:p>
          <a:p>
            <a:pPr marL="0" lvl="0" indent="0" algn="l" rtl="0">
              <a:lnSpc>
                <a:spcPct val="90000"/>
              </a:lnSpc>
              <a:spcBef>
                <a:spcPts val="1000"/>
              </a:spcBef>
              <a:spcAft>
                <a:spcPts val="0"/>
              </a:spcAft>
              <a:buSzPct val="100000"/>
              <a:buNone/>
            </a:pPr>
            <a:r>
              <a:rPr lang="en-US" sz="7200"/>
              <a:t>scanf("%s",string);</a:t>
            </a:r>
            <a:endParaRPr/>
          </a:p>
          <a:p>
            <a:pPr marL="0" lvl="0" indent="0" algn="l" rtl="0">
              <a:lnSpc>
                <a:spcPct val="90000"/>
              </a:lnSpc>
              <a:spcBef>
                <a:spcPts val="1000"/>
              </a:spcBef>
              <a:spcAft>
                <a:spcPts val="0"/>
              </a:spcAft>
              <a:buSzPct val="100000"/>
              <a:buNone/>
            </a:pPr>
            <a:r>
              <a:rPr lang="en-US" sz="7200"/>
              <a:t> </a:t>
            </a:r>
            <a:endParaRPr/>
          </a:p>
          <a:p>
            <a:pPr marL="0" lvl="0" indent="0" algn="l" rtl="0">
              <a:lnSpc>
                <a:spcPct val="90000"/>
              </a:lnSpc>
              <a:spcBef>
                <a:spcPts val="1000"/>
              </a:spcBef>
              <a:spcAft>
                <a:spcPts val="0"/>
              </a:spcAft>
              <a:buSzPct val="100000"/>
              <a:buNone/>
            </a:pPr>
            <a:r>
              <a:rPr lang="en-US" sz="7200"/>
              <a:t> </a:t>
            </a:r>
            <a:endParaRPr/>
          </a:p>
          <a:p>
            <a:pPr marL="0" lvl="0" indent="0" algn="l" rtl="0">
              <a:lnSpc>
                <a:spcPct val="90000"/>
              </a:lnSpc>
              <a:spcBef>
                <a:spcPts val="1000"/>
              </a:spcBef>
              <a:spcAft>
                <a:spcPts val="0"/>
              </a:spcAft>
              <a:buSzPct val="100000"/>
              <a:buNone/>
            </a:pPr>
            <a:r>
              <a:rPr lang="en-US" sz="7200"/>
              <a:t> </a:t>
            </a:r>
            <a:endParaRPr/>
          </a:p>
          <a:p>
            <a:pPr marL="0" lvl="0" indent="0" algn="l" rtl="0">
              <a:lnSpc>
                <a:spcPct val="90000"/>
              </a:lnSpc>
              <a:spcBef>
                <a:spcPts val="1000"/>
              </a:spcBef>
              <a:spcAft>
                <a:spcPts val="0"/>
              </a:spcAft>
              <a:buSzPct val="100000"/>
              <a:buChar char="•"/>
            </a:pPr>
            <a:r>
              <a:rPr lang="en-US" sz="7200"/>
              <a:t> </a:t>
            </a:r>
            <a:endParaRPr/>
          </a:p>
          <a:p>
            <a:pPr marL="0" lvl="0" indent="0" algn="l" rtl="0">
              <a:lnSpc>
                <a:spcPct val="90000"/>
              </a:lnSpc>
              <a:spcBef>
                <a:spcPts val="1000"/>
              </a:spcBef>
              <a:spcAft>
                <a:spcPts val="0"/>
              </a:spcAft>
              <a:buSzPct val="100000"/>
              <a:buChar char="•"/>
            </a:pPr>
            <a:r>
              <a:rPr lang="en-US" sz="7200"/>
              <a:t> </a:t>
            </a:r>
            <a:endParaRPr/>
          </a:p>
          <a:p>
            <a:pPr marL="0" lvl="0" indent="0" algn="l" rtl="0">
              <a:lnSpc>
                <a:spcPct val="90000"/>
              </a:lnSpc>
              <a:spcBef>
                <a:spcPts val="1000"/>
              </a:spcBef>
              <a:spcAft>
                <a:spcPts val="0"/>
              </a:spcAft>
              <a:buSzPct val="100000"/>
              <a:buChar char="•"/>
            </a:pPr>
            <a:r>
              <a:rPr lang="en-US" sz="7200"/>
              <a:t> </a:t>
            </a:r>
            <a:endParaRPr/>
          </a:p>
          <a:p>
            <a:pPr marL="0" lvl="0" indent="0" algn="l" rtl="0">
              <a:lnSpc>
                <a:spcPct val="90000"/>
              </a:lnSpc>
              <a:spcBef>
                <a:spcPts val="1000"/>
              </a:spcBef>
              <a:spcAft>
                <a:spcPts val="0"/>
              </a:spcAft>
              <a:buSzPct val="100000"/>
              <a:buChar char="•"/>
            </a:pPr>
            <a:r>
              <a:rPr lang="en-US" sz="7200"/>
              <a:t> </a:t>
            </a:r>
            <a:endParaRPr/>
          </a:p>
          <a:p>
            <a:pPr marL="0" lvl="0" indent="0" algn="l" rtl="0">
              <a:lnSpc>
                <a:spcPct val="90000"/>
              </a:lnSpc>
              <a:spcBef>
                <a:spcPts val="1000"/>
              </a:spcBef>
              <a:spcAft>
                <a:spcPts val="0"/>
              </a:spcAft>
              <a:buSzPct val="100000"/>
              <a:buChar char="•"/>
            </a:pPr>
            <a:r>
              <a:rPr lang="en-US" sz="7200"/>
              <a:t> </a:t>
            </a:r>
            <a:endParaRPr/>
          </a:p>
          <a:p>
            <a:pPr marL="457200" lvl="0" indent="-228600" algn="l" rtl="0">
              <a:lnSpc>
                <a:spcPct val="90000"/>
              </a:lnSpc>
              <a:spcBef>
                <a:spcPts val="1000"/>
              </a:spcBef>
              <a:spcAft>
                <a:spcPts val="0"/>
              </a:spcAft>
              <a:buClr>
                <a:schemeClr val="dk1"/>
              </a:buClr>
              <a:buSzPct val="257142"/>
              <a:buNone/>
            </a:pPr>
            <a:endParaRPr/>
          </a:p>
        </p:txBody>
      </p:sp>
      <p:sp>
        <p:nvSpPr>
          <p:cNvPr id="761" name="Google Shape;761;p73"/>
          <p:cNvSpPr/>
          <p:nvPr/>
        </p:nvSpPr>
        <p:spPr>
          <a:xfrm>
            <a:off x="6734175" y="219076"/>
            <a:ext cx="5238750" cy="67710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if((pipe(filedes))&lt;0)</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printf("\n pipe creation error");</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exit(0);</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if((pid=fork())&lt;0)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printf("\n fork error");</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exit(0);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if(pid&gt;0)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close(filedes[0]);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write(filedes[1],string,MAX);</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if(pid==0)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close(filedes[1]);</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n=read(filedes[0],line,MAX);</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line[n]='\0';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printf("\n\n Data read by child is : %s",line);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exit(0);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54"/>
          <p:cNvSpPr txBox="1">
            <a:spLocks noGrp="1"/>
          </p:cNvSpPr>
          <p:nvPr>
            <p:ph type="title"/>
          </p:nvPr>
        </p:nvSpPr>
        <p:spPr>
          <a:xfrm>
            <a:off x="1778000" y="287338"/>
            <a:ext cx="9377363" cy="9366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b="1"/>
              <a:t> Process Management-- Threads</a:t>
            </a:r>
            <a:endParaRPr>
              <a:solidFill>
                <a:srgbClr val="3F3F3F"/>
              </a:solidFill>
            </a:endParaRPr>
          </a:p>
        </p:txBody>
      </p:sp>
      <p:sp>
        <p:nvSpPr>
          <p:cNvPr id="769" name="Google Shape;769;p54"/>
          <p:cNvSpPr txBox="1">
            <a:spLocks noGrp="1"/>
          </p:cNvSpPr>
          <p:nvPr>
            <p:ph type="body" idx="1"/>
          </p:nvPr>
        </p:nvSpPr>
        <p:spPr>
          <a:xfrm>
            <a:off x="1077913" y="1889125"/>
            <a:ext cx="10739437" cy="4384675"/>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Arial"/>
              <a:buChar char="•"/>
            </a:pPr>
            <a:r>
              <a:rPr lang="en-US" sz="2400">
                <a:solidFill>
                  <a:schemeClr val="dk1"/>
                </a:solidFill>
              </a:rPr>
              <a:t>A thread is a part of a program. </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sz="2400">
                <a:solidFill>
                  <a:schemeClr val="dk1"/>
                </a:solidFill>
              </a:rPr>
              <a:t>It is an execution unit within a process</a:t>
            </a:r>
            <a:endParaRPr sz="2400">
              <a:solidFill>
                <a:schemeClr val="dk1"/>
              </a:solidFill>
            </a:endParaRPr>
          </a:p>
          <a:p>
            <a:pPr marL="457200" lvl="0" indent="-228600" algn="l" rtl="0">
              <a:lnSpc>
                <a:spcPct val="90000"/>
              </a:lnSpc>
              <a:spcBef>
                <a:spcPts val="1000"/>
              </a:spcBef>
              <a:spcAft>
                <a:spcPts val="0"/>
              </a:spcAft>
              <a:buSzPts val="1800"/>
              <a:buFont typeface="Arial"/>
              <a:buNone/>
            </a:pPr>
            <a:endParaRPr sz="2400">
              <a:solidFill>
                <a:schemeClr val="dk1"/>
              </a:solidFill>
            </a:endParaRPr>
          </a:p>
          <a:p>
            <a:pPr marL="457200" lvl="0" indent="-342900" algn="l" rtl="0">
              <a:lnSpc>
                <a:spcPct val="90000"/>
              </a:lnSpc>
              <a:spcBef>
                <a:spcPts val="1000"/>
              </a:spcBef>
              <a:spcAft>
                <a:spcPts val="0"/>
              </a:spcAft>
              <a:buSzPts val="1800"/>
              <a:buFont typeface="Arial"/>
              <a:buChar char="•"/>
            </a:pPr>
            <a:r>
              <a:rPr lang="en-US" sz="2400">
                <a:solidFill>
                  <a:schemeClr val="dk1"/>
                </a:solidFill>
              </a:rPr>
              <a:t>All threads of the same process share the same address space.</a:t>
            </a:r>
            <a:endParaRPr>
              <a:solidFill>
                <a:schemeClr val="dk1"/>
              </a:solidFill>
            </a:endParaRPr>
          </a:p>
          <a:p>
            <a:pPr marL="457200" lvl="0" indent="-228600" algn="l" rtl="0">
              <a:lnSpc>
                <a:spcPct val="90000"/>
              </a:lnSpc>
              <a:spcBef>
                <a:spcPts val="1000"/>
              </a:spcBef>
              <a:spcAft>
                <a:spcPts val="0"/>
              </a:spcAft>
              <a:buSzPts val="1800"/>
              <a:buFont typeface="Arial"/>
              <a:buNone/>
            </a:pPr>
            <a:endParaRPr sz="2400">
              <a:solidFill>
                <a:schemeClr val="dk1"/>
              </a:solidFill>
            </a:endParaRPr>
          </a:p>
          <a:p>
            <a:pPr marL="457200" lvl="0" indent="-342900" algn="l" rtl="0">
              <a:lnSpc>
                <a:spcPct val="90000"/>
              </a:lnSpc>
              <a:spcBef>
                <a:spcPts val="1000"/>
              </a:spcBef>
              <a:spcAft>
                <a:spcPts val="0"/>
              </a:spcAft>
              <a:buSzPts val="1800"/>
              <a:buFont typeface="Arial"/>
              <a:buChar char="•"/>
            </a:pPr>
            <a:r>
              <a:rPr lang="en-US" sz="2400">
                <a:solidFill>
                  <a:schemeClr val="dk1"/>
                </a:solidFill>
              </a:rPr>
              <a:t>All Threads have separate stacks and individual Thread IDs</a:t>
            </a:r>
            <a:endParaRPr>
              <a:solidFill>
                <a:schemeClr val="dk1"/>
              </a:solidFill>
            </a:endParaRPr>
          </a:p>
          <a:p>
            <a:pPr marL="457200" lvl="0" indent="-228600" algn="l" rtl="0">
              <a:lnSpc>
                <a:spcPct val="90000"/>
              </a:lnSpc>
              <a:spcBef>
                <a:spcPts val="1000"/>
              </a:spcBef>
              <a:spcAft>
                <a:spcPts val="0"/>
              </a:spcAft>
              <a:buSzPts val="1800"/>
              <a:buFont typeface="Arial"/>
              <a:buNone/>
            </a:pPr>
            <a:endParaRPr sz="2400">
              <a:solidFill>
                <a:schemeClr val="dk1"/>
              </a:solidFill>
            </a:endParaRPr>
          </a:p>
          <a:p>
            <a:pPr marL="457200" lvl="0" indent="-342900" algn="l" rtl="0">
              <a:lnSpc>
                <a:spcPct val="90000"/>
              </a:lnSpc>
              <a:spcBef>
                <a:spcPts val="1000"/>
              </a:spcBef>
              <a:spcAft>
                <a:spcPts val="0"/>
              </a:spcAft>
              <a:buSzPts val="1800"/>
              <a:buFont typeface="Arial"/>
              <a:buChar char="•"/>
            </a:pPr>
            <a:r>
              <a:rPr lang="en-US" sz="2400">
                <a:solidFill>
                  <a:schemeClr val="dk1"/>
                </a:solidFill>
              </a:rPr>
              <a:t>Thread is a lightweight process because :The context switching between threads is inexpensive in terms of memory and resources.</a:t>
            </a:r>
            <a:endParaRPr>
              <a:solidFill>
                <a:schemeClr val="dk1"/>
              </a:solidFill>
            </a:endParaRPr>
          </a:p>
          <a:p>
            <a:pPr marL="0" lvl="0" indent="0" algn="l" rtl="0">
              <a:lnSpc>
                <a:spcPct val="90000"/>
              </a:lnSpc>
              <a:spcBef>
                <a:spcPts val="1000"/>
              </a:spcBef>
              <a:spcAft>
                <a:spcPts val="0"/>
              </a:spcAft>
              <a:buSzPts val="1800"/>
              <a:buFont typeface="Calibri"/>
              <a:buNone/>
            </a:pPr>
            <a:endParaRPr sz="2400">
              <a:solidFill>
                <a:schemeClr val="dk1"/>
              </a:solidFill>
              <a:latin typeface="Arial"/>
              <a:ea typeface="Arial"/>
              <a:cs typeface="Arial"/>
              <a:sym typeface="Arial"/>
            </a:endParaRPr>
          </a:p>
        </p:txBody>
      </p:sp>
      <p:sp>
        <p:nvSpPr>
          <p:cNvPr id="770" name="Google Shape;770;p54"/>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771" name="Google Shape;771;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772" name="Google Shape;772;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59</a:t>
            </a:fld>
            <a:endParaRPr sz="1200" b="0" i="0" u="none" strike="noStrike" cap="none">
              <a:solidFill>
                <a:schemeClr val="dk1"/>
              </a:solidFill>
              <a:latin typeface="Times New Roman"/>
              <a:ea typeface="Times New Roman"/>
              <a:cs typeface="Times New Roman"/>
              <a:sym typeface="Times New Roman"/>
            </a:endParaRPr>
          </a:p>
        </p:txBody>
      </p:sp>
      <p:pic>
        <p:nvPicPr>
          <p:cNvPr id="773" name="Google Shape;773;p54"/>
          <p:cNvPicPr preferRelativeResize="0"/>
          <p:nvPr/>
        </p:nvPicPr>
        <p:blipFill rotWithShape="1">
          <a:blip r:embed="rId3">
            <a:alphaModFix/>
          </a:blip>
          <a:srcRect/>
          <a:stretch/>
        </p:blipFill>
        <p:spPr>
          <a:xfrm>
            <a:off x="195263" y="287338"/>
            <a:ext cx="1270000" cy="13128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txBox="1">
            <a:spLocks noGrp="1"/>
          </p:cNvSpPr>
          <p:nvPr>
            <p:ph type="title"/>
          </p:nvPr>
        </p:nvSpPr>
        <p:spPr>
          <a:xfrm>
            <a:off x="1778000" y="287337"/>
            <a:ext cx="9377362" cy="968375"/>
          </a:xfrm>
          <a:prstGeom prst="rect">
            <a:avLst/>
          </a:prstGeom>
          <a:noFill/>
          <a:ln>
            <a:noFill/>
          </a:ln>
        </p:spPr>
        <p:txBody>
          <a:bodyPr spcFirstLastPara="1" wrap="square" lIns="91425" tIns="45700" rIns="91425" bIns="45700" anchor="ctr" anchorCtr="0">
            <a:noAutofit/>
          </a:bodyPr>
          <a:lstStyle/>
          <a:p>
            <a:pPr marL="109537" lvl="0" indent="0" algn="just"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Continued..</a:t>
            </a:r>
            <a:endParaRPr/>
          </a:p>
        </p:txBody>
      </p:sp>
      <p:sp>
        <p:nvSpPr>
          <p:cNvPr id="150" name="Google Shape;150;p7"/>
          <p:cNvSpPr txBox="1">
            <a:spLocks noGrp="1"/>
          </p:cNvSpPr>
          <p:nvPr>
            <p:ph type="body" idx="1"/>
          </p:nvPr>
        </p:nvSpPr>
        <p:spPr>
          <a:xfrm>
            <a:off x="1112363" y="1649691"/>
            <a:ext cx="10762136" cy="4135158"/>
          </a:xfrm>
          <a:prstGeom prst="rect">
            <a:avLst/>
          </a:prstGeom>
          <a:noFill/>
          <a:ln>
            <a:noFill/>
          </a:ln>
        </p:spPr>
        <p:txBody>
          <a:bodyPr spcFirstLastPara="1" wrap="square" lIns="91425" tIns="45700" rIns="91425" bIns="45700" anchor="t" anchorCtr="0">
            <a:noAutofit/>
          </a:bodyPr>
          <a:lstStyle/>
          <a:p>
            <a:pPr marL="109537" marR="0" lvl="0" indent="0" algn="just" rtl="0">
              <a:lnSpc>
                <a:spcPct val="90000"/>
              </a:lnSpc>
              <a:spcBef>
                <a:spcPts val="0"/>
              </a:spcBef>
              <a:spcAft>
                <a:spcPts val="0"/>
              </a:spcAft>
              <a:buClr>
                <a:schemeClr val="dk1"/>
              </a:buClr>
              <a:buSzPts val="2800"/>
              <a:buFont typeface="Arial"/>
              <a:buNone/>
            </a:pPr>
            <a:r>
              <a:rPr lang="en-US" sz="2800" b="1" i="0" u="none">
                <a:solidFill>
                  <a:schemeClr val="dk1"/>
                </a:solidFill>
                <a:latin typeface="Calibri"/>
                <a:ea typeface="Calibri"/>
                <a:cs typeface="Calibri"/>
                <a:sym typeface="Calibri"/>
              </a:rPr>
              <a:t> A process is comprised of:</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Program code/instructions</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Data</a:t>
            </a:r>
            <a:endParaRPr sz="2400" b="0" i="0" u="none" strike="noStrike" cap="none">
              <a:solidFill>
                <a:schemeClr val="dk1"/>
              </a:solidFill>
              <a:latin typeface="Times New Roman"/>
              <a:ea typeface="Times New Roman"/>
              <a:cs typeface="Times New Roman"/>
              <a:sym typeface="Times New Roman"/>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Stack</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 number of attributes describing the state of the process.</a:t>
            </a:r>
            <a:endParaRPr/>
          </a:p>
          <a:p>
            <a:pPr marL="685800" marR="0" lvl="1" indent="-101600" algn="l" rtl="0">
              <a:lnSpc>
                <a:spcPct val="90000"/>
              </a:lnSpc>
              <a:spcBef>
                <a:spcPts val="5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568325" marR="0" lvl="2" indent="-342900" algn="l" rtl="0">
              <a:lnSpc>
                <a:spcPct val="90000"/>
              </a:lnSpc>
              <a:spcBef>
                <a:spcPts val="300"/>
              </a:spcBef>
              <a:spcAft>
                <a:spcPts val="0"/>
              </a:spcAft>
              <a:buClr>
                <a:schemeClr val="dk1"/>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When a process is mapped on to the memory it has an address  space. This address space includes the code , data and stack for the process.</a:t>
            </a:r>
            <a:endParaRPr/>
          </a:p>
          <a:p>
            <a:pPr marL="228600" marR="0" lvl="0" indent="-76200" algn="l" rtl="0">
              <a:lnSpc>
                <a:spcPct val="90000"/>
              </a:lnSpc>
              <a:spcBef>
                <a:spcPts val="100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51" name="Google Shape;151;p7"/>
          <p:cNvSpPr txBox="1"/>
          <p:nvPr/>
        </p:nvSpPr>
        <p:spPr>
          <a:xfrm>
            <a:off x="762000" y="6459537"/>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152" name="Google Shape;152;p7"/>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153" name="Google Shape;153;p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6</a:t>
            </a:fld>
            <a:endParaRPr sz="1400" b="0" i="0" u="none" strike="noStrike" cap="none">
              <a:solidFill>
                <a:srgbClr val="000000"/>
              </a:solidFill>
              <a:latin typeface="Arial"/>
              <a:ea typeface="Arial"/>
              <a:cs typeface="Arial"/>
              <a:sym typeface="Arial"/>
            </a:endParaRPr>
          </a:p>
        </p:txBody>
      </p:sp>
      <p:pic>
        <p:nvPicPr>
          <p:cNvPr id="154" name="Google Shape;154;p7"/>
          <p:cNvPicPr preferRelativeResize="0"/>
          <p:nvPr/>
        </p:nvPicPr>
        <p:blipFill rotWithShape="1">
          <a:blip r:embed="rId3">
            <a:alphaModFix/>
          </a:blip>
          <a:srcRect/>
          <a:stretch/>
        </p:blipFill>
        <p:spPr>
          <a:xfrm>
            <a:off x="209550" y="-9426"/>
            <a:ext cx="1270000" cy="131286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5"/>
          <p:cNvSpPr txBox="1">
            <a:spLocks noGrp="1"/>
          </p:cNvSpPr>
          <p:nvPr>
            <p:ph type="title"/>
          </p:nvPr>
        </p:nvSpPr>
        <p:spPr>
          <a:xfrm>
            <a:off x="1778000" y="287338"/>
            <a:ext cx="9377363" cy="9366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b="1"/>
              <a:t> Process Management-- Threads</a:t>
            </a:r>
            <a:endParaRPr>
              <a:solidFill>
                <a:srgbClr val="3F3F3F"/>
              </a:solidFill>
            </a:endParaRPr>
          </a:p>
        </p:txBody>
      </p:sp>
      <p:sp>
        <p:nvSpPr>
          <p:cNvPr id="781" name="Google Shape;781;p55"/>
          <p:cNvSpPr txBox="1">
            <a:spLocks noGrp="1"/>
          </p:cNvSpPr>
          <p:nvPr>
            <p:ph type="body" idx="1"/>
          </p:nvPr>
        </p:nvSpPr>
        <p:spPr>
          <a:xfrm>
            <a:off x="1077913" y="1889125"/>
            <a:ext cx="10739437" cy="4384675"/>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1800"/>
              <a:buNone/>
            </a:pPr>
            <a:endParaRPr sz="2800">
              <a:solidFill>
                <a:schemeClr val="dk1"/>
              </a:solidFill>
            </a:endParaRPr>
          </a:p>
          <a:p>
            <a:pPr marL="457200" lvl="0" indent="-342900" algn="l" rtl="0">
              <a:lnSpc>
                <a:spcPct val="90000"/>
              </a:lnSpc>
              <a:spcBef>
                <a:spcPts val="1000"/>
              </a:spcBef>
              <a:spcAft>
                <a:spcPts val="0"/>
              </a:spcAft>
              <a:buSzPts val="1800"/>
              <a:buChar char="•"/>
            </a:pPr>
            <a:r>
              <a:rPr lang="en-US" sz="2800">
                <a:solidFill>
                  <a:schemeClr val="dk1"/>
                </a:solidFill>
              </a:rPr>
              <a:t>Multithreading: Ability of an OS to support multiple, concurrent paths of execution within a single process.</a:t>
            </a:r>
            <a:endParaRPr>
              <a:solidFill>
                <a:schemeClr val="dk1"/>
              </a:solidFill>
            </a:endParaRPr>
          </a:p>
          <a:p>
            <a:pPr marL="457200" lvl="0" indent="-342900" algn="l" rtl="0">
              <a:lnSpc>
                <a:spcPct val="90000"/>
              </a:lnSpc>
              <a:spcBef>
                <a:spcPts val="1000"/>
              </a:spcBef>
              <a:spcAft>
                <a:spcPts val="0"/>
              </a:spcAft>
              <a:buSzPts val="1800"/>
              <a:buChar char="•"/>
            </a:pPr>
            <a:r>
              <a:rPr lang="en-US" sz="2800">
                <a:solidFill>
                  <a:schemeClr val="dk1"/>
                </a:solidFill>
              </a:rPr>
              <a:t>It is also described as the interleaved execution of threads. </a:t>
            </a:r>
            <a:endParaRPr>
              <a:solidFill>
                <a:schemeClr val="dk1"/>
              </a:solidFill>
            </a:endParaRPr>
          </a:p>
          <a:p>
            <a:pPr marL="0" lvl="0" indent="0" algn="l" rtl="0">
              <a:lnSpc>
                <a:spcPct val="90000"/>
              </a:lnSpc>
              <a:spcBef>
                <a:spcPts val="1000"/>
              </a:spcBef>
              <a:spcAft>
                <a:spcPts val="0"/>
              </a:spcAft>
              <a:buSzPts val="1800"/>
              <a:buFont typeface="Calibri"/>
              <a:buNone/>
            </a:pPr>
            <a:endParaRPr sz="2400">
              <a:solidFill>
                <a:schemeClr val="dk1"/>
              </a:solidFill>
              <a:latin typeface="Arial"/>
              <a:ea typeface="Arial"/>
              <a:cs typeface="Arial"/>
              <a:sym typeface="Arial"/>
            </a:endParaRPr>
          </a:p>
        </p:txBody>
      </p:sp>
      <p:sp>
        <p:nvSpPr>
          <p:cNvPr id="782" name="Google Shape;782;p55"/>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783" name="Google Shape;78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784" name="Google Shape;78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60</a:t>
            </a:fld>
            <a:endParaRPr sz="1200" b="0" i="0" u="none" strike="noStrike" cap="none">
              <a:solidFill>
                <a:schemeClr val="dk1"/>
              </a:solidFill>
              <a:latin typeface="Times New Roman"/>
              <a:ea typeface="Times New Roman"/>
              <a:cs typeface="Times New Roman"/>
              <a:sym typeface="Times New Roman"/>
            </a:endParaRPr>
          </a:p>
        </p:txBody>
      </p:sp>
      <p:pic>
        <p:nvPicPr>
          <p:cNvPr id="785" name="Google Shape;785;p55"/>
          <p:cNvPicPr preferRelativeResize="0"/>
          <p:nvPr/>
        </p:nvPicPr>
        <p:blipFill rotWithShape="1">
          <a:blip r:embed="rId3">
            <a:alphaModFix/>
          </a:blip>
          <a:srcRect/>
          <a:stretch/>
        </p:blipFill>
        <p:spPr>
          <a:xfrm>
            <a:off x="195263" y="287338"/>
            <a:ext cx="1270000" cy="131286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6"/>
          <p:cNvSpPr txBox="1">
            <a:spLocks noGrp="1"/>
          </p:cNvSpPr>
          <p:nvPr>
            <p:ph type="title"/>
          </p:nvPr>
        </p:nvSpPr>
        <p:spPr>
          <a:xfrm>
            <a:off x="1778000" y="287338"/>
            <a:ext cx="9377363" cy="93662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71221"/>
              <a:buNone/>
            </a:pPr>
            <a:r>
              <a:rPr lang="en-US" b="1"/>
              <a:t> </a:t>
            </a:r>
            <a:r>
              <a:rPr lang="en-US" sz="3100" b="1"/>
              <a:t>Process Management– Differences between threads and processes</a:t>
            </a:r>
            <a:endParaRPr sz="3100">
              <a:solidFill>
                <a:srgbClr val="3F3F3F"/>
              </a:solidFill>
            </a:endParaRPr>
          </a:p>
        </p:txBody>
      </p:sp>
      <p:sp>
        <p:nvSpPr>
          <p:cNvPr id="793" name="Google Shape;793;p56"/>
          <p:cNvSpPr txBox="1">
            <a:spLocks noGrp="1"/>
          </p:cNvSpPr>
          <p:nvPr>
            <p:ph type="body" idx="1"/>
          </p:nvPr>
        </p:nvSpPr>
        <p:spPr>
          <a:xfrm>
            <a:off x="614363" y="1889125"/>
            <a:ext cx="11202987" cy="4384675"/>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1800"/>
              <a:buNone/>
            </a:pPr>
            <a:endParaRPr sz="2800"/>
          </a:p>
          <a:p>
            <a:pPr marL="0" lvl="0" indent="0" algn="l" rtl="0">
              <a:lnSpc>
                <a:spcPct val="90000"/>
              </a:lnSpc>
              <a:spcBef>
                <a:spcPts val="1000"/>
              </a:spcBef>
              <a:spcAft>
                <a:spcPts val="0"/>
              </a:spcAft>
              <a:buSzPts val="1800"/>
              <a:buFont typeface="Calibri"/>
              <a:buNone/>
            </a:pPr>
            <a:endParaRPr sz="2400">
              <a:solidFill>
                <a:srgbClr val="3F3F3F"/>
              </a:solidFill>
              <a:latin typeface="Arial"/>
              <a:ea typeface="Arial"/>
              <a:cs typeface="Arial"/>
              <a:sym typeface="Arial"/>
            </a:endParaRPr>
          </a:p>
        </p:txBody>
      </p:sp>
      <p:sp>
        <p:nvSpPr>
          <p:cNvPr id="794" name="Google Shape;794;p56"/>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795" name="Google Shape;795;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796" name="Google Shape;796;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61</a:t>
            </a:fld>
            <a:endParaRPr sz="1200" b="0" i="0" u="none" strike="noStrike" cap="none">
              <a:solidFill>
                <a:schemeClr val="dk1"/>
              </a:solidFill>
              <a:latin typeface="Times New Roman"/>
              <a:ea typeface="Times New Roman"/>
              <a:cs typeface="Times New Roman"/>
              <a:sym typeface="Times New Roman"/>
            </a:endParaRPr>
          </a:p>
        </p:txBody>
      </p:sp>
      <p:pic>
        <p:nvPicPr>
          <p:cNvPr id="797" name="Google Shape;797;p56"/>
          <p:cNvPicPr preferRelativeResize="0"/>
          <p:nvPr/>
        </p:nvPicPr>
        <p:blipFill rotWithShape="1">
          <a:blip r:embed="rId3">
            <a:alphaModFix/>
          </a:blip>
          <a:srcRect/>
          <a:stretch/>
        </p:blipFill>
        <p:spPr>
          <a:xfrm>
            <a:off x="195263" y="287338"/>
            <a:ext cx="1270000" cy="1312862"/>
          </a:xfrm>
          <a:prstGeom prst="rect">
            <a:avLst/>
          </a:prstGeom>
          <a:noFill/>
          <a:ln>
            <a:noFill/>
          </a:ln>
        </p:spPr>
      </p:pic>
      <p:graphicFrame>
        <p:nvGraphicFramePr>
          <p:cNvPr id="798" name="Google Shape;798;p56"/>
          <p:cNvGraphicFramePr/>
          <p:nvPr/>
        </p:nvGraphicFramePr>
        <p:xfrm>
          <a:off x="787400" y="1855788"/>
          <a:ext cx="7472350" cy="4839965"/>
        </p:xfrm>
        <a:graphic>
          <a:graphicData uri="http://schemas.openxmlformats.org/drawingml/2006/table">
            <a:tbl>
              <a:tblPr firstRow="1" bandRow="1">
                <a:noFill/>
                <a:tableStyleId>{CC086DF8-1B00-4094-AAB5-AAC23A2DE808}</a:tableStyleId>
              </a:tblPr>
              <a:tblGrid>
                <a:gridCol w="3706675">
                  <a:extLst>
                    <a:ext uri="{9D8B030D-6E8A-4147-A177-3AD203B41FA5}">
                      <a16:colId xmlns:a16="http://schemas.microsoft.com/office/drawing/2014/main" val="20000"/>
                    </a:ext>
                  </a:extLst>
                </a:gridCol>
                <a:gridCol w="3765675">
                  <a:extLst>
                    <a:ext uri="{9D8B030D-6E8A-4147-A177-3AD203B41FA5}">
                      <a16:colId xmlns:a16="http://schemas.microsoft.com/office/drawing/2014/main" val="20001"/>
                    </a:ext>
                  </a:extLst>
                </a:gridCol>
              </a:tblGrid>
              <a:tr h="5419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Process</a:t>
                      </a:r>
                      <a:endParaRPr sz="1400" u="none" strike="noStrike" cap="none"/>
                    </a:p>
                  </a:txBody>
                  <a:tcPr marL="91425" marR="91425"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Threads</a:t>
                      </a:r>
                      <a:endParaRPr sz="1400" u="none" strike="noStrike" cap="none"/>
                    </a:p>
                  </a:txBody>
                  <a:tcPr marL="91425" marR="91425" marT="45725" marB="45725"/>
                </a:tc>
                <a:extLst>
                  <a:ext uri="{0D108BD9-81ED-4DB2-BD59-A6C34878D82A}">
                    <a16:rowId xmlns:a16="http://schemas.microsoft.com/office/drawing/2014/main" val="10000"/>
                  </a:ext>
                </a:extLst>
              </a:tr>
              <a:tr h="3657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 process is a program in execution</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 thread is a part of the process</a:t>
                      </a:r>
                      <a:endParaRPr sz="1800" u="none" strike="noStrike" cap="none"/>
                    </a:p>
                  </a:txBody>
                  <a:tcPr marL="91425" marR="91425" marT="45725" marB="45725"/>
                </a:tc>
                <a:extLst>
                  <a:ext uri="{0D108BD9-81ED-4DB2-BD59-A6C34878D82A}">
                    <a16:rowId xmlns:a16="http://schemas.microsoft.com/office/drawing/2014/main" val="10001"/>
                  </a:ext>
                </a:extLst>
              </a:tr>
              <a:tr h="3657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 process has its own Process ID</a:t>
                      </a:r>
                      <a:endParaRPr sz="1400" u="none" strike="noStrike" cap="none"/>
                    </a:p>
                  </a:txBody>
                  <a:tcPr marL="91425" marR="91425"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 thread has its own thread ID</a:t>
                      </a:r>
                      <a:endParaRPr sz="1400" u="none" strike="noStrike" cap="none"/>
                    </a:p>
                  </a:txBody>
                  <a:tcPr marL="91425" marR="91425" marT="45725" marB="45725"/>
                </a:tc>
                <a:extLst>
                  <a:ext uri="{0D108BD9-81ED-4DB2-BD59-A6C34878D82A}">
                    <a16:rowId xmlns:a16="http://schemas.microsoft.com/office/drawing/2014/main" val="10002"/>
                  </a:ext>
                </a:extLst>
              </a:tr>
              <a:tr h="64012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Every process has its own memory space</a:t>
                      </a:r>
                      <a:endParaRPr sz="1400" u="none" strike="noStrike" cap="none"/>
                    </a:p>
                  </a:txBody>
                  <a:tcPr marL="91425" marR="91425"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Threads use the memory of the process they belong to</a:t>
                      </a:r>
                      <a:endParaRPr sz="1800" u="none" strike="noStrike" cap="none"/>
                    </a:p>
                  </a:txBody>
                  <a:tcPr marL="91425" marR="91425" marT="45725" marB="45725"/>
                </a:tc>
                <a:extLst>
                  <a:ext uri="{0D108BD9-81ED-4DB2-BD59-A6C34878D82A}">
                    <a16:rowId xmlns:a16="http://schemas.microsoft.com/office/drawing/2014/main" val="10003"/>
                  </a:ext>
                </a:extLst>
              </a:tr>
              <a:tr h="9144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Inter process communication is slow  as processes have different  memory address</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Inter thread communication for threads within the same process is fast</a:t>
                      </a:r>
                      <a:endParaRPr sz="1800" u="none" strike="noStrike" cap="none"/>
                    </a:p>
                  </a:txBody>
                  <a:tcPr marL="91425" marR="91425" marT="45725" marB="45725"/>
                </a:tc>
                <a:extLst>
                  <a:ext uri="{0D108BD9-81ED-4DB2-BD59-A6C34878D82A}">
                    <a16:rowId xmlns:a16="http://schemas.microsoft.com/office/drawing/2014/main" val="10004"/>
                  </a:ext>
                </a:extLst>
              </a:tr>
              <a:tr h="173752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The context switching is more expensive in terms of memory and resources.</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The context switching is less expensive in terms of memory and resources . Majorly because threads of the same process share the same memory space.</a:t>
                      </a:r>
                      <a:endParaRPr sz="1800" u="none" strike="noStrike" cap="none"/>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25" marR="91425" marT="45725" marB="45725"/>
                </a:tc>
                <a:extLst>
                  <a:ext uri="{0D108BD9-81ED-4DB2-BD59-A6C34878D82A}">
                    <a16:rowId xmlns:a16="http://schemas.microsoft.com/office/drawing/2014/main" val="10005"/>
                  </a:ext>
                </a:extLst>
              </a:tr>
            </a:tbl>
          </a:graphicData>
        </a:graphic>
      </p:graphicFrame>
      <p:pic>
        <p:nvPicPr>
          <p:cNvPr id="799" name="Google Shape;799;p56" descr="process vs thread"/>
          <p:cNvPicPr preferRelativeResize="0"/>
          <p:nvPr/>
        </p:nvPicPr>
        <p:blipFill rotWithShape="1">
          <a:blip r:embed="rId4">
            <a:alphaModFix/>
          </a:blip>
          <a:srcRect/>
          <a:stretch/>
        </p:blipFill>
        <p:spPr>
          <a:xfrm>
            <a:off x="8259763" y="2511425"/>
            <a:ext cx="2505075" cy="2571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57"/>
          <p:cNvSpPr txBox="1">
            <a:spLocks noGrp="1"/>
          </p:cNvSpPr>
          <p:nvPr>
            <p:ph type="title"/>
          </p:nvPr>
        </p:nvSpPr>
        <p:spPr>
          <a:xfrm>
            <a:off x="1409700" y="225425"/>
            <a:ext cx="10491788" cy="1333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66840"/>
              <a:buNone/>
            </a:pPr>
            <a:r>
              <a:rPr lang="en-US" b="1"/>
              <a:t> </a:t>
            </a:r>
            <a:br>
              <a:rPr lang="en-US" b="1"/>
            </a:br>
            <a:r>
              <a:rPr lang="en-US" b="1"/>
              <a:t>Process Management- ---</a:t>
            </a:r>
            <a:br>
              <a:rPr lang="en-US" b="1"/>
            </a:br>
            <a:r>
              <a:rPr lang="en-US" b="1"/>
              <a:t>                                      </a:t>
            </a:r>
            <a:r>
              <a:rPr lang="en-US" sz="3200">
                <a:latin typeface="Times New Roman"/>
                <a:ea typeface="Times New Roman"/>
                <a:cs typeface="Times New Roman"/>
                <a:sym typeface="Times New Roman"/>
              </a:rPr>
              <a:t>Threads, a diagrammatic representation</a:t>
            </a:r>
            <a:endParaRPr sz="3200">
              <a:solidFill>
                <a:srgbClr val="3F3F3F"/>
              </a:solidFill>
              <a:latin typeface="Times New Roman"/>
              <a:ea typeface="Times New Roman"/>
              <a:cs typeface="Times New Roman"/>
              <a:sym typeface="Times New Roman"/>
            </a:endParaRPr>
          </a:p>
        </p:txBody>
      </p:sp>
      <p:sp>
        <p:nvSpPr>
          <p:cNvPr id="807" name="Google Shape;807;p57"/>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808" name="Google Shape;808;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809" name="Google Shape;809;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62</a:t>
            </a:fld>
            <a:endParaRPr sz="1200" b="0" i="0" u="none" strike="noStrike" cap="none">
              <a:solidFill>
                <a:schemeClr val="dk1"/>
              </a:solidFill>
              <a:latin typeface="Times New Roman"/>
              <a:ea typeface="Times New Roman"/>
              <a:cs typeface="Times New Roman"/>
              <a:sym typeface="Times New Roman"/>
            </a:endParaRPr>
          </a:p>
        </p:txBody>
      </p:sp>
      <p:pic>
        <p:nvPicPr>
          <p:cNvPr id="810" name="Google Shape;810;p57"/>
          <p:cNvPicPr preferRelativeResize="0"/>
          <p:nvPr/>
        </p:nvPicPr>
        <p:blipFill rotWithShape="1">
          <a:blip r:embed="rId3">
            <a:alphaModFix/>
          </a:blip>
          <a:srcRect/>
          <a:stretch/>
        </p:blipFill>
        <p:spPr>
          <a:xfrm>
            <a:off x="195263" y="287338"/>
            <a:ext cx="1270000" cy="1312862"/>
          </a:xfrm>
          <a:prstGeom prst="rect">
            <a:avLst/>
          </a:prstGeom>
          <a:noFill/>
          <a:ln>
            <a:noFill/>
          </a:ln>
        </p:spPr>
      </p:pic>
      <p:pic>
        <p:nvPicPr>
          <p:cNvPr id="811" name="Google Shape;811;p57"/>
          <p:cNvPicPr preferRelativeResize="0">
            <a:picLocks noGrp="1"/>
          </p:cNvPicPr>
          <p:nvPr>
            <p:ph type="body" idx="1"/>
          </p:nvPr>
        </p:nvPicPr>
        <p:blipFill rotWithShape="1">
          <a:blip r:embed="rId4">
            <a:alphaModFix/>
          </a:blip>
          <a:srcRect/>
          <a:stretch/>
        </p:blipFill>
        <p:spPr>
          <a:xfrm>
            <a:off x="1843088" y="2039938"/>
            <a:ext cx="8496300" cy="400843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58"/>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sz="3600" b="1"/>
              <a:t>         </a:t>
            </a:r>
            <a:r>
              <a:rPr lang="en-US" sz="2800" b="1"/>
              <a:t>Threads and processes diagrammatic representation</a:t>
            </a:r>
            <a:endParaRPr/>
          </a:p>
        </p:txBody>
      </p:sp>
      <p:sp>
        <p:nvSpPr>
          <p:cNvPr id="819" name="Google Shape;819;p58"/>
          <p:cNvSpPr/>
          <p:nvPr/>
        </p:nvSpPr>
        <p:spPr>
          <a:xfrm>
            <a:off x="1422400" y="1981200"/>
            <a:ext cx="1828800" cy="1447800"/>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04040"/>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820" name="Google Shape;820;p58"/>
          <p:cNvSpPr/>
          <p:nvPr/>
        </p:nvSpPr>
        <p:spPr>
          <a:xfrm>
            <a:off x="8432800" y="1981200"/>
            <a:ext cx="2032000" cy="1295400"/>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04040"/>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821" name="Google Shape;821;p58"/>
          <p:cNvSpPr/>
          <p:nvPr/>
        </p:nvSpPr>
        <p:spPr>
          <a:xfrm>
            <a:off x="633413" y="4195763"/>
            <a:ext cx="1930400" cy="1200150"/>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04040"/>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822" name="Google Shape;822;p58"/>
          <p:cNvSpPr/>
          <p:nvPr/>
        </p:nvSpPr>
        <p:spPr>
          <a:xfrm>
            <a:off x="3890963" y="4240213"/>
            <a:ext cx="1828800" cy="1081087"/>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04040"/>
              </a:buClr>
              <a:buSzPts val="1800"/>
              <a:buFont typeface="Calibri"/>
              <a:buNone/>
            </a:pPr>
            <a:endParaRPr sz="1800" b="0" i="0" u="none" strike="noStrike" cap="none">
              <a:solidFill>
                <a:schemeClr val="dk1"/>
              </a:solidFill>
              <a:latin typeface="Arial"/>
              <a:ea typeface="Arial"/>
              <a:cs typeface="Arial"/>
              <a:sym typeface="Arial"/>
            </a:endParaRPr>
          </a:p>
        </p:txBody>
      </p:sp>
      <p:cxnSp>
        <p:nvCxnSpPr>
          <p:cNvPr id="823" name="Google Shape;823;p58"/>
          <p:cNvCxnSpPr/>
          <p:nvPr/>
        </p:nvCxnSpPr>
        <p:spPr>
          <a:xfrm flipH="1">
            <a:off x="6807200" y="1798638"/>
            <a:ext cx="46038" cy="4511675"/>
          </a:xfrm>
          <a:prstGeom prst="straightConnector1">
            <a:avLst/>
          </a:prstGeom>
          <a:noFill/>
          <a:ln w="9525" cap="flat" cmpd="sng">
            <a:solidFill>
              <a:schemeClr val="dk1"/>
            </a:solidFill>
            <a:prstDash val="dash"/>
            <a:round/>
            <a:headEnd type="none" w="sm" len="sm"/>
            <a:tailEnd type="none" w="sm" len="sm"/>
          </a:ln>
        </p:spPr>
      </p:cxnSp>
      <p:cxnSp>
        <p:nvCxnSpPr>
          <p:cNvPr id="824" name="Google Shape;824;p58"/>
          <p:cNvCxnSpPr/>
          <p:nvPr/>
        </p:nvCxnSpPr>
        <p:spPr>
          <a:xfrm>
            <a:off x="0" y="4038600"/>
            <a:ext cx="12192000" cy="0"/>
          </a:xfrm>
          <a:prstGeom prst="straightConnector1">
            <a:avLst/>
          </a:prstGeom>
          <a:noFill/>
          <a:ln w="9525" cap="flat" cmpd="sng">
            <a:solidFill>
              <a:schemeClr val="dk1"/>
            </a:solidFill>
            <a:prstDash val="dash"/>
            <a:round/>
            <a:headEnd type="none" w="sm" len="sm"/>
            <a:tailEnd type="none" w="sm" len="sm"/>
          </a:ln>
        </p:spPr>
      </p:cxnSp>
      <p:sp>
        <p:nvSpPr>
          <p:cNvPr id="825" name="Google Shape;825;p58"/>
          <p:cNvSpPr/>
          <p:nvPr/>
        </p:nvSpPr>
        <p:spPr>
          <a:xfrm>
            <a:off x="7296150" y="4302125"/>
            <a:ext cx="1727200" cy="1219200"/>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04040"/>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826" name="Google Shape;826;p58"/>
          <p:cNvSpPr/>
          <p:nvPr/>
        </p:nvSpPr>
        <p:spPr>
          <a:xfrm>
            <a:off x="9899650" y="4302125"/>
            <a:ext cx="1625600" cy="1219200"/>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04040"/>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827" name="Google Shape;827;p58"/>
          <p:cNvSpPr/>
          <p:nvPr/>
        </p:nvSpPr>
        <p:spPr>
          <a:xfrm>
            <a:off x="2070100" y="2176463"/>
            <a:ext cx="376238" cy="1103312"/>
          </a:xfrm>
          <a:custGeom>
            <a:avLst/>
            <a:gdLst/>
            <a:ahLst/>
            <a:cxnLst/>
            <a:rect l="l" t="t" r="r" b="b"/>
            <a:pathLst>
              <a:path w="178" h="695" extrusionOk="0">
                <a:moveTo>
                  <a:pt x="156" y="0"/>
                </a:moveTo>
                <a:cubicBezTo>
                  <a:pt x="106" y="9"/>
                  <a:pt x="78" y="19"/>
                  <a:pt x="37" y="46"/>
                </a:cubicBezTo>
                <a:cubicBezTo>
                  <a:pt x="19" y="73"/>
                  <a:pt x="10" y="97"/>
                  <a:pt x="0" y="128"/>
                </a:cubicBezTo>
                <a:cubicBezTo>
                  <a:pt x="3" y="146"/>
                  <a:pt x="0" y="167"/>
                  <a:pt x="9" y="183"/>
                </a:cubicBezTo>
                <a:cubicBezTo>
                  <a:pt x="36" y="232"/>
                  <a:pt x="99" y="249"/>
                  <a:pt x="147" y="266"/>
                </a:cubicBezTo>
                <a:cubicBezTo>
                  <a:pt x="159" y="302"/>
                  <a:pt x="178" y="328"/>
                  <a:pt x="156" y="366"/>
                </a:cubicBezTo>
                <a:cubicBezTo>
                  <a:pt x="150" y="376"/>
                  <a:pt x="137" y="377"/>
                  <a:pt x="128" y="384"/>
                </a:cubicBezTo>
                <a:cubicBezTo>
                  <a:pt x="105" y="402"/>
                  <a:pt x="111" y="406"/>
                  <a:pt x="92" y="430"/>
                </a:cubicBezTo>
                <a:cubicBezTo>
                  <a:pt x="73" y="454"/>
                  <a:pt x="37" y="503"/>
                  <a:pt x="37" y="503"/>
                </a:cubicBezTo>
                <a:cubicBezTo>
                  <a:pt x="40" y="512"/>
                  <a:pt x="37" y="526"/>
                  <a:pt x="46" y="531"/>
                </a:cubicBezTo>
                <a:cubicBezTo>
                  <a:pt x="68" y="543"/>
                  <a:pt x="119" y="549"/>
                  <a:pt x="119" y="549"/>
                </a:cubicBezTo>
                <a:cubicBezTo>
                  <a:pt x="154" y="602"/>
                  <a:pt x="156" y="634"/>
                  <a:pt x="156" y="695"/>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58"/>
          <p:cNvSpPr/>
          <p:nvPr/>
        </p:nvSpPr>
        <p:spPr>
          <a:xfrm>
            <a:off x="8809038" y="2074863"/>
            <a:ext cx="323850" cy="1066800"/>
          </a:xfrm>
          <a:custGeom>
            <a:avLst/>
            <a:gdLst/>
            <a:ahLst/>
            <a:cxnLst/>
            <a:rect l="l" t="t" r="r" b="b"/>
            <a:pathLst>
              <a:path w="153" h="672" extrusionOk="0">
                <a:moveTo>
                  <a:pt x="117" y="0"/>
                </a:moveTo>
                <a:cubicBezTo>
                  <a:pt x="39" y="14"/>
                  <a:pt x="73" y="10"/>
                  <a:pt x="25" y="55"/>
                </a:cubicBezTo>
                <a:cubicBezTo>
                  <a:pt x="0" y="132"/>
                  <a:pt x="61" y="164"/>
                  <a:pt x="108" y="211"/>
                </a:cubicBezTo>
                <a:cubicBezTo>
                  <a:pt x="105" y="238"/>
                  <a:pt x="109" y="268"/>
                  <a:pt x="99" y="293"/>
                </a:cubicBezTo>
                <a:cubicBezTo>
                  <a:pt x="95" y="302"/>
                  <a:pt x="80" y="298"/>
                  <a:pt x="71" y="302"/>
                </a:cubicBezTo>
                <a:cubicBezTo>
                  <a:pt x="48" y="313"/>
                  <a:pt x="42" y="322"/>
                  <a:pt x="25" y="339"/>
                </a:cubicBezTo>
                <a:cubicBezTo>
                  <a:pt x="2" y="407"/>
                  <a:pt x="57" y="448"/>
                  <a:pt x="117" y="467"/>
                </a:cubicBezTo>
                <a:cubicBezTo>
                  <a:pt x="123" y="476"/>
                  <a:pt x="131" y="484"/>
                  <a:pt x="135" y="494"/>
                </a:cubicBezTo>
                <a:cubicBezTo>
                  <a:pt x="143" y="512"/>
                  <a:pt x="153" y="549"/>
                  <a:pt x="153" y="549"/>
                </a:cubicBezTo>
                <a:cubicBezTo>
                  <a:pt x="150" y="576"/>
                  <a:pt x="153" y="605"/>
                  <a:pt x="144" y="631"/>
                </a:cubicBezTo>
                <a:cubicBezTo>
                  <a:pt x="129" y="672"/>
                  <a:pt x="61" y="642"/>
                  <a:pt x="35" y="668"/>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58"/>
          <p:cNvSpPr/>
          <p:nvPr/>
        </p:nvSpPr>
        <p:spPr>
          <a:xfrm>
            <a:off x="9652000" y="2057400"/>
            <a:ext cx="639763" cy="1030288"/>
          </a:xfrm>
          <a:custGeom>
            <a:avLst/>
            <a:gdLst/>
            <a:ahLst/>
            <a:cxnLst/>
            <a:rect l="l" t="t" r="r" b="b"/>
            <a:pathLst>
              <a:path w="302" h="649" extrusionOk="0">
                <a:moveTo>
                  <a:pt x="143" y="0"/>
                </a:moveTo>
                <a:cubicBezTo>
                  <a:pt x="63" y="11"/>
                  <a:pt x="89" y="8"/>
                  <a:pt x="33" y="45"/>
                </a:cubicBezTo>
                <a:cubicBezTo>
                  <a:pt x="16" y="98"/>
                  <a:pt x="0" y="120"/>
                  <a:pt x="24" y="182"/>
                </a:cubicBezTo>
                <a:cubicBezTo>
                  <a:pt x="27" y="191"/>
                  <a:pt x="42" y="190"/>
                  <a:pt x="51" y="192"/>
                </a:cubicBezTo>
                <a:cubicBezTo>
                  <a:pt x="96" y="200"/>
                  <a:pt x="142" y="204"/>
                  <a:pt x="188" y="210"/>
                </a:cubicBezTo>
                <a:cubicBezTo>
                  <a:pt x="227" y="223"/>
                  <a:pt x="241" y="254"/>
                  <a:pt x="271" y="283"/>
                </a:cubicBezTo>
                <a:cubicBezTo>
                  <a:pt x="287" y="331"/>
                  <a:pt x="302" y="374"/>
                  <a:pt x="243" y="393"/>
                </a:cubicBezTo>
                <a:cubicBezTo>
                  <a:pt x="208" y="428"/>
                  <a:pt x="170" y="436"/>
                  <a:pt x="124" y="448"/>
                </a:cubicBezTo>
                <a:cubicBezTo>
                  <a:pt x="118" y="457"/>
                  <a:pt x="107" y="464"/>
                  <a:pt x="106" y="475"/>
                </a:cubicBezTo>
                <a:cubicBezTo>
                  <a:pt x="96" y="577"/>
                  <a:pt x="146" y="562"/>
                  <a:pt x="216" y="585"/>
                </a:cubicBezTo>
                <a:cubicBezTo>
                  <a:pt x="227" y="619"/>
                  <a:pt x="221" y="633"/>
                  <a:pt x="188" y="649"/>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58"/>
          <p:cNvSpPr/>
          <p:nvPr/>
        </p:nvSpPr>
        <p:spPr>
          <a:xfrm>
            <a:off x="9269413" y="2133600"/>
            <a:ext cx="311150" cy="942975"/>
          </a:xfrm>
          <a:custGeom>
            <a:avLst/>
            <a:gdLst/>
            <a:ahLst/>
            <a:cxnLst/>
            <a:rect l="l" t="t" r="r" b="b"/>
            <a:pathLst>
              <a:path w="147" h="594" extrusionOk="0">
                <a:moveTo>
                  <a:pt x="55" y="0"/>
                </a:moveTo>
                <a:cubicBezTo>
                  <a:pt x="19" y="12"/>
                  <a:pt x="13" y="29"/>
                  <a:pt x="0" y="64"/>
                </a:cubicBezTo>
                <a:cubicBezTo>
                  <a:pt x="22" y="144"/>
                  <a:pt x="16" y="132"/>
                  <a:pt x="101" y="146"/>
                </a:cubicBezTo>
                <a:cubicBezTo>
                  <a:pt x="93" y="213"/>
                  <a:pt x="104" y="228"/>
                  <a:pt x="46" y="247"/>
                </a:cubicBezTo>
                <a:cubicBezTo>
                  <a:pt x="31" y="293"/>
                  <a:pt x="4" y="327"/>
                  <a:pt x="64" y="347"/>
                </a:cubicBezTo>
                <a:cubicBezTo>
                  <a:pt x="103" y="386"/>
                  <a:pt x="105" y="444"/>
                  <a:pt x="64" y="485"/>
                </a:cubicBezTo>
                <a:cubicBezTo>
                  <a:pt x="67" y="509"/>
                  <a:pt x="64" y="536"/>
                  <a:pt x="74" y="558"/>
                </a:cubicBezTo>
                <a:cubicBezTo>
                  <a:pt x="87" y="587"/>
                  <a:pt x="147" y="536"/>
                  <a:pt x="147" y="594"/>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58"/>
          <p:cNvSpPr/>
          <p:nvPr/>
        </p:nvSpPr>
        <p:spPr>
          <a:xfrm>
            <a:off x="1589088" y="4284663"/>
            <a:ext cx="334962" cy="1016000"/>
          </a:xfrm>
          <a:custGeom>
            <a:avLst/>
            <a:gdLst/>
            <a:ahLst/>
            <a:cxnLst/>
            <a:rect l="l" t="t" r="r" b="b"/>
            <a:pathLst>
              <a:path w="158" h="640" extrusionOk="0">
                <a:moveTo>
                  <a:pt x="158" y="0"/>
                </a:moveTo>
                <a:cubicBezTo>
                  <a:pt x="81" y="21"/>
                  <a:pt x="49" y="12"/>
                  <a:pt x="3" y="83"/>
                </a:cubicBezTo>
                <a:cubicBezTo>
                  <a:pt x="6" y="107"/>
                  <a:pt x="0" y="135"/>
                  <a:pt x="12" y="156"/>
                </a:cubicBezTo>
                <a:cubicBezTo>
                  <a:pt x="29" y="185"/>
                  <a:pt x="91" y="201"/>
                  <a:pt x="122" y="211"/>
                </a:cubicBezTo>
                <a:cubicBezTo>
                  <a:pt x="145" y="281"/>
                  <a:pt x="136" y="247"/>
                  <a:pt x="149" y="311"/>
                </a:cubicBezTo>
                <a:cubicBezTo>
                  <a:pt x="137" y="407"/>
                  <a:pt x="152" y="386"/>
                  <a:pt x="67" y="403"/>
                </a:cubicBezTo>
                <a:cubicBezTo>
                  <a:pt x="25" y="431"/>
                  <a:pt x="22" y="433"/>
                  <a:pt x="12" y="485"/>
                </a:cubicBezTo>
                <a:cubicBezTo>
                  <a:pt x="18" y="509"/>
                  <a:pt x="19" y="532"/>
                  <a:pt x="40" y="549"/>
                </a:cubicBezTo>
                <a:cubicBezTo>
                  <a:pt x="47" y="555"/>
                  <a:pt x="59" y="554"/>
                  <a:pt x="67" y="558"/>
                </a:cubicBezTo>
                <a:cubicBezTo>
                  <a:pt x="77" y="563"/>
                  <a:pt x="84" y="571"/>
                  <a:pt x="94" y="576"/>
                </a:cubicBezTo>
                <a:cubicBezTo>
                  <a:pt x="103" y="580"/>
                  <a:pt x="118" y="577"/>
                  <a:pt x="122" y="586"/>
                </a:cubicBezTo>
                <a:cubicBezTo>
                  <a:pt x="129" y="602"/>
                  <a:pt x="122" y="622"/>
                  <a:pt x="122" y="64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58"/>
          <p:cNvSpPr/>
          <p:nvPr/>
        </p:nvSpPr>
        <p:spPr>
          <a:xfrm>
            <a:off x="4537075" y="4308475"/>
            <a:ext cx="631825" cy="1023938"/>
          </a:xfrm>
          <a:custGeom>
            <a:avLst/>
            <a:gdLst/>
            <a:ahLst/>
            <a:cxnLst/>
            <a:rect l="l" t="t" r="r" b="b"/>
            <a:pathLst>
              <a:path w="299" h="645" extrusionOk="0">
                <a:moveTo>
                  <a:pt x="299" y="60"/>
                </a:moveTo>
                <a:cubicBezTo>
                  <a:pt x="165" y="65"/>
                  <a:pt x="53" y="0"/>
                  <a:pt x="15" y="115"/>
                </a:cubicBezTo>
                <a:cubicBezTo>
                  <a:pt x="18" y="130"/>
                  <a:pt x="20" y="146"/>
                  <a:pt x="24" y="161"/>
                </a:cubicBezTo>
                <a:cubicBezTo>
                  <a:pt x="43" y="241"/>
                  <a:pt x="106" y="227"/>
                  <a:pt x="180" y="234"/>
                </a:cubicBezTo>
                <a:cubicBezTo>
                  <a:pt x="193" y="241"/>
                  <a:pt x="226" y="253"/>
                  <a:pt x="235" y="270"/>
                </a:cubicBezTo>
                <a:cubicBezTo>
                  <a:pt x="244" y="287"/>
                  <a:pt x="253" y="325"/>
                  <a:pt x="253" y="325"/>
                </a:cubicBezTo>
                <a:cubicBezTo>
                  <a:pt x="250" y="340"/>
                  <a:pt x="258" y="364"/>
                  <a:pt x="244" y="371"/>
                </a:cubicBezTo>
                <a:cubicBezTo>
                  <a:pt x="217" y="386"/>
                  <a:pt x="182" y="374"/>
                  <a:pt x="152" y="380"/>
                </a:cubicBezTo>
                <a:cubicBezTo>
                  <a:pt x="124" y="386"/>
                  <a:pt x="85" y="410"/>
                  <a:pt x="61" y="426"/>
                </a:cubicBezTo>
                <a:cubicBezTo>
                  <a:pt x="55" y="435"/>
                  <a:pt x="48" y="443"/>
                  <a:pt x="43" y="453"/>
                </a:cubicBezTo>
                <a:cubicBezTo>
                  <a:pt x="0" y="541"/>
                  <a:pt x="99" y="530"/>
                  <a:pt x="152" y="536"/>
                </a:cubicBezTo>
                <a:cubicBezTo>
                  <a:pt x="236" y="563"/>
                  <a:pt x="207" y="535"/>
                  <a:pt x="207" y="645"/>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58"/>
          <p:cNvSpPr/>
          <p:nvPr/>
        </p:nvSpPr>
        <p:spPr>
          <a:xfrm>
            <a:off x="7521575" y="4416425"/>
            <a:ext cx="288925" cy="958850"/>
          </a:xfrm>
          <a:custGeom>
            <a:avLst/>
            <a:gdLst/>
            <a:ahLst/>
            <a:cxnLst/>
            <a:rect l="l" t="t" r="r" b="b"/>
            <a:pathLst>
              <a:path w="137" h="604" extrusionOk="0">
                <a:moveTo>
                  <a:pt x="91" y="0"/>
                </a:moveTo>
                <a:cubicBezTo>
                  <a:pt x="0" y="32"/>
                  <a:pt x="64" y="129"/>
                  <a:pt x="100" y="183"/>
                </a:cubicBezTo>
                <a:cubicBezTo>
                  <a:pt x="118" y="237"/>
                  <a:pt x="137" y="290"/>
                  <a:pt x="91" y="339"/>
                </a:cubicBezTo>
                <a:cubicBezTo>
                  <a:pt x="70" y="402"/>
                  <a:pt x="61" y="408"/>
                  <a:pt x="109" y="458"/>
                </a:cubicBezTo>
                <a:cubicBezTo>
                  <a:pt x="125" y="506"/>
                  <a:pt x="123" y="558"/>
                  <a:pt x="100" y="604"/>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58"/>
          <p:cNvSpPr/>
          <p:nvPr/>
        </p:nvSpPr>
        <p:spPr>
          <a:xfrm>
            <a:off x="8151813" y="4418013"/>
            <a:ext cx="212725" cy="1001712"/>
          </a:xfrm>
          <a:custGeom>
            <a:avLst/>
            <a:gdLst/>
            <a:ahLst/>
            <a:cxnLst/>
            <a:rect l="l" t="t" r="r" b="b"/>
            <a:pathLst>
              <a:path w="101" h="631" extrusionOk="0">
                <a:moveTo>
                  <a:pt x="73" y="0"/>
                </a:moveTo>
                <a:cubicBezTo>
                  <a:pt x="8" y="13"/>
                  <a:pt x="30" y="8"/>
                  <a:pt x="9" y="64"/>
                </a:cubicBezTo>
                <a:cubicBezTo>
                  <a:pt x="22" y="215"/>
                  <a:pt x="0" y="153"/>
                  <a:pt x="64" y="220"/>
                </a:cubicBezTo>
                <a:cubicBezTo>
                  <a:pt x="81" y="271"/>
                  <a:pt x="80" y="255"/>
                  <a:pt x="64" y="339"/>
                </a:cubicBezTo>
                <a:cubicBezTo>
                  <a:pt x="61" y="358"/>
                  <a:pt x="46" y="393"/>
                  <a:pt x="46" y="393"/>
                </a:cubicBezTo>
                <a:cubicBezTo>
                  <a:pt x="56" y="435"/>
                  <a:pt x="60" y="452"/>
                  <a:pt x="101" y="467"/>
                </a:cubicBezTo>
                <a:cubicBezTo>
                  <a:pt x="98" y="497"/>
                  <a:pt x="100" y="528"/>
                  <a:pt x="92" y="558"/>
                </a:cubicBezTo>
                <a:cubicBezTo>
                  <a:pt x="90" y="566"/>
                  <a:pt x="75" y="567"/>
                  <a:pt x="73" y="576"/>
                </a:cubicBezTo>
                <a:cubicBezTo>
                  <a:pt x="69" y="596"/>
                  <a:pt x="101" y="631"/>
                  <a:pt x="101" y="631"/>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58"/>
          <p:cNvSpPr/>
          <p:nvPr/>
        </p:nvSpPr>
        <p:spPr>
          <a:xfrm>
            <a:off x="8621713" y="4432300"/>
            <a:ext cx="288925" cy="928688"/>
          </a:xfrm>
          <a:custGeom>
            <a:avLst/>
            <a:gdLst/>
            <a:ahLst/>
            <a:cxnLst/>
            <a:rect l="l" t="t" r="r" b="b"/>
            <a:pathLst>
              <a:path w="136" h="585" extrusionOk="0">
                <a:moveTo>
                  <a:pt x="64" y="0"/>
                </a:moveTo>
                <a:cubicBezTo>
                  <a:pt x="1" y="21"/>
                  <a:pt x="17" y="0"/>
                  <a:pt x="0" y="45"/>
                </a:cubicBezTo>
                <a:cubicBezTo>
                  <a:pt x="8" y="84"/>
                  <a:pt x="10" y="108"/>
                  <a:pt x="37" y="137"/>
                </a:cubicBezTo>
                <a:cubicBezTo>
                  <a:pt x="60" y="207"/>
                  <a:pt x="62" y="243"/>
                  <a:pt x="0" y="283"/>
                </a:cubicBezTo>
                <a:cubicBezTo>
                  <a:pt x="3" y="307"/>
                  <a:pt x="1" y="333"/>
                  <a:pt x="10" y="356"/>
                </a:cubicBezTo>
                <a:cubicBezTo>
                  <a:pt x="14" y="366"/>
                  <a:pt x="29" y="367"/>
                  <a:pt x="37" y="374"/>
                </a:cubicBezTo>
                <a:cubicBezTo>
                  <a:pt x="64" y="396"/>
                  <a:pt x="86" y="400"/>
                  <a:pt x="119" y="411"/>
                </a:cubicBezTo>
                <a:cubicBezTo>
                  <a:pt x="131" y="446"/>
                  <a:pt x="136" y="447"/>
                  <a:pt x="119" y="493"/>
                </a:cubicBezTo>
                <a:cubicBezTo>
                  <a:pt x="116" y="501"/>
                  <a:pt x="108" y="506"/>
                  <a:pt x="101" y="512"/>
                </a:cubicBezTo>
                <a:cubicBezTo>
                  <a:pt x="93" y="519"/>
                  <a:pt x="78" y="520"/>
                  <a:pt x="74" y="530"/>
                </a:cubicBezTo>
                <a:cubicBezTo>
                  <a:pt x="68" y="547"/>
                  <a:pt x="74" y="567"/>
                  <a:pt x="74" y="585"/>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58"/>
          <p:cNvSpPr/>
          <p:nvPr/>
        </p:nvSpPr>
        <p:spPr>
          <a:xfrm>
            <a:off x="10039350" y="4432300"/>
            <a:ext cx="258763" cy="987425"/>
          </a:xfrm>
          <a:custGeom>
            <a:avLst/>
            <a:gdLst/>
            <a:ahLst/>
            <a:cxnLst/>
            <a:rect l="l" t="t" r="r" b="b"/>
            <a:pathLst>
              <a:path w="122" h="622" extrusionOk="0">
                <a:moveTo>
                  <a:pt x="55" y="0"/>
                </a:moveTo>
                <a:cubicBezTo>
                  <a:pt x="12" y="14"/>
                  <a:pt x="25" y="27"/>
                  <a:pt x="0" y="64"/>
                </a:cubicBezTo>
                <a:cubicBezTo>
                  <a:pt x="7" y="126"/>
                  <a:pt x="12" y="175"/>
                  <a:pt x="55" y="220"/>
                </a:cubicBezTo>
                <a:cubicBezTo>
                  <a:pt x="65" y="250"/>
                  <a:pt x="101" y="302"/>
                  <a:pt x="101" y="302"/>
                </a:cubicBezTo>
                <a:cubicBezTo>
                  <a:pt x="122" y="365"/>
                  <a:pt x="88" y="414"/>
                  <a:pt x="37" y="448"/>
                </a:cubicBezTo>
                <a:cubicBezTo>
                  <a:pt x="19" y="498"/>
                  <a:pt x="18" y="487"/>
                  <a:pt x="37" y="567"/>
                </a:cubicBezTo>
                <a:cubicBezTo>
                  <a:pt x="40" y="578"/>
                  <a:pt x="50" y="585"/>
                  <a:pt x="55" y="595"/>
                </a:cubicBezTo>
                <a:cubicBezTo>
                  <a:pt x="59" y="604"/>
                  <a:pt x="64" y="622"/>
                  <a:pt x="64" y="62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58"/>
          <p:cNvSpPr/>
          <p:nvPr/>
        </p:nvSpPr>
        <p:spPr>
          <a:xfrm>
            <a:off x="10444163" y="4462463"/>
            <a:ext cx="312737" cy="1030287"/>
          </a:xfrm>
          <a:custGeom>
            <a:avLst/>
            <a:gdLst/>
            <a:ahLst/>
            <a:cxnLst/>
            <a:rect l="l" t="t" r="r" b="b"/>
            <a:pathLst>
              <a:path w="148" h="649" extrusionOk="0">
                <a:moveTo>
                  <a:pt x="88" y="0"/>
                </a:moveTo>
                <a:cubicBezTo>
                  <a:pt x="0" y="57"/>
                  <a:pt x="47" y="136"/>
                  <a:pt x="115" y="182"/>
                </a:cubicBezTo>
                <a:cubicBezTo>
                  <a:pt x="127" y="233"/>
                  <a:pt x="148" y="276"/>
                  <a:pt x="106" y="320"/>
                </a:cubicBezTo>
                <a:cubicBezTo>
                  <a:pt x="92" y="377"/>
                  <a:pt x="83" y="392"/>
                  <a:pt x="97" y="457"/>
                </a:cubicBezTo>
                <a:cubicBezTo>
                  <a:pt x="101" y="476"/>
                  <a:pt x="115" y="512"/>
                  <a:pt x="115" y="512"/>
                </a:cubicBezTo>
                <a:cubicBezTo>
                  <a:pt x="112" y="542"/>
                  <a:pt x="110" y="573"/>
                  <a:pt x="106" y="603"/>
                </a:cubicBezTo>
                <a:cubicBezTo>
                  <a:pt x="104" y="618"/>
                  <a:pt x="97" y="649"/>
                  <a:pt x="97" y="649"/>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58"/>
          <p:cNvSpPr/>
          <p:nvPr/>
        </p:nvSpPr>
        <p:spPr>
          <a:xfrm>
            <a:off x="11069638" y="4424363"/>
            <a:ext cx="174625" cy="1042987"/>
          </a:xfrm>
          <a:custGeom>
            <a:avLst/>
            <a:gdLst/>
            <a:ahLst/>
            <a:cxnLst/>
            <a:rect l="l" t="t" r="r" b="b"/>
            <a:pathLst>
              <a:path w="82" h="657" extrusionOk="0">
                <a:moveTo>
                  <a:pt x="82" y="15"/>
                </a:moveTo>
                <a:cubicBezTo>
                  <a:pt x="41" y="0"/>
                  <a:pt x="24" y="6"/>
                  <a:pt x="0" y="42"/>
                </a:cubicBezTo>
                <a:cubicBezTo>
                  <a:pt x="8" y="100"/>
                  <a:pt x="5" y="147"/>
                  <a:pt x="55" y="179"/>
                </a:cubicBezTo>
                <a:cubicBezTo>
                  <a:pt x="61" y="219"/>
                  <a:pt x="72" y="242"/>
                  <a:pt x="55" y="280"/>
                </a:cubicBezTo>
                <a:cubicBezTo>
                  <a:pt x="47" y="298"/>
                  <a:pt x="29" y="309"/>
                  <a:pt x="18" y="325"/>
                </a:cubicBezTo>
                <a:cubicBezTo>
                  <a:pt x="26" y="385"/>
                  <a:pt x="22" y="424"/>
                  <a:pt x="82" y="444"/>
                </a:cubicBezTo>
                <a:cubicBezTo>
                  <a:pt x="74" y="515"/>
                  <a:pt x="81" y="529"/>
                  <a:pt x="36" y="572"/>
                </a:cubicBezTo>
                <a:cubicBezTo>
                  <a:pt x="33" y="581"/>
                  <a:pt x="31" y="591"/>
                  <a:pt x="27" y="600"/>
                </a:cubicBezTo>
                <a:cubicBezTo>
                  <a:pt x="22" y="610"/>
                  <a:pt x="9" y="616"/>
                  <a:pt x="9" y="627"/>
                </a:cubicBezTo>
                <a:cubicBezTo>
                  <a:pt x="9" y="638"/>
                  <a:pt x="16" y="651"/>
                  <a:pt x="27" y="655"/>
                </a:cubicBezTo>
                <a:cubicBezTo>
                  <a:pt x="34" y="657"/>
                  <a:pt x="33" y="642"/>
                  <a:pt x="36" y="636"/>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58"/>
          <p:cNvSpPr/>
          <p:nvPr/>
        </p:nvSpPr>
        <p:spPr>
          <a:xfrm>
            <a:off x="4368800" y="2514600"/>
            <a:ext cx="2133600" cy="914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Arial"/>
                <a:ea typeface="Arial"/>
                <a:cs typeface="Arial"/>
                <a:sym typeface="Arial"/>
              </a:rPr>
              <a:t>One process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Arial"/>
                <a:ea typeface="Arial"/>
                <a:cs typeface="Arial"/>
                <a:sym typeface="Arial"/>
              </a:rPr>
              <a:t>one thread</a:t>
            </a:r>
            <a:endParaRPr sz="1400" b="0" i="0" u="none" strike="noStrike" cap="none">
              <a:solidFill>
                <a:srgbClr val="000000"/>
              </a:solidFill>
              <a:latin typeface="Arial"/>
              <a:ea typeface="Arial"/>
              <a:cs typeface="Arial"/>
              <a:sym typeface="Arial"/>
            </a:endParaRPr>
          </a:p>
        </p:txBody>
      </p:sp>
      <p:sp>
        <p:nvSpPr>
          <p:cNvPr id="840" name="Google Shape;840;p58"/>
          <p:cNvSpPr/>
          <p:nvPr/>
        </p:nvSpPr>
        <p:spPr>
          <a:xfrm>
            <a:off x="1785938" y="5464175"/>
            <a:ext cx="3454400" cy="76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Arial"/>
                <a:ea typeface="Arial"/>
                <a:cs typeface="Arial"/>
                <a:sym typeface="Arial"/>
              </a:rPr>
              <a:t>Multiple Processes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Arial"/>
                <a:ea typeface="Arial"/>
                <a:cs typeface="Arial"/>
                <a:sym typeface="Arial"/>
              </a:rPr>
              <a:t>one thread per process</a:t>
            </a:r>
            <a:endParaRPr sz="1400" b="0" i="0" u="none" strike="noStrike" cap="none">
              <a:solidFill>
                <a:srgbClr val="000000"/>
              </a:solidFill>
              <a:latin typeface="Arial"/>
              <a:ea typeface="Arial"/>
              <a:cs typeface="Arial"/>
              <a:sym typeface="Arial"/>
            </a:endParaRPr>
          </a:p>
        </p:txBody>
      </p:sp>
      <p:sp>
        <p:nvSpPr>
          <p:cNvPr id="841" name="Google Shape;841;p58"/>
          <p:cNvSpPr/>
          <p:nvPr/>
        </p:nvSpPr>
        <p:spPr>
          <a:xfrm>
            <a:off x="7894638" y="5553075"/>
            <a:ext cx="3454400" cy="685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Arial"/>
                <a:ea typeface="Arial"/>
                <a:cs typeface="Arial"/>
                <a:sym typeface="Arial"/>
              </a:rPr>
              <a:t>Multiple Processes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Arial"/>
                <a:ea typeface="Arial"/>
                <a:cs typeface="Arial"/>
                <a:sym typeface="Arial"/>
              </a:rPr>
              <a:t>Multiple thread per process</a:t>
            </a:r>
            <a:endParaRPr sz="1400" b="0" i="0" u="none" strike="noStrike" cap="none">
              <a:solidFill>
                <a:srgbClr val="000000"/>
              </a:solidFill>
              <a:latin typeface="Arial"/>
              <a:ea typeface="Arial"/>
              <a:cs typeface="Arial"/>
              <a:sym typeface="Arial"/>
            </a:endParaRPr>
          </a:p>
        </p:txBody>
      </p:sp>
      <p:sp>
        <p:nvSpPr>
          <p:cNvPr id="842" name="Google Shape;842;p58"/>
          <p:cNvSpPr/>
          <p:nvPr/>
        </p:nvSpPr>
        <p:spPr>
          <a:xfrm>
            <a:off x="7823200" y="3352800"/>
            <a:ext cx="2946400" cy="6413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Arial"/>
                <a:ea typeface="Arial"/>
                <a:cs typeface="Arial"/>
                <a:sym typeface="Arial"/>
              </a:rPr>
              <a:t>One Process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Arial"/>
                <a:ea typeface="Arial"/>
                <a:cs typeface="Arial"/>
                <a:sym typeface="Arial"/>
              </a:rPr>
              <a:t>Multiple threads</a:t>
            </a:r>
            <a:endParaRPr sz="1400" b="0" i="0" u="none" strike="noStrike" cap="none">
              <a:solidFill>
                <a:srgbClr val="000000"/>
              </a:solidFill>
              <a:latin typeface="Arial"/>
              <a:ea typeface="Arial"/>
              <a:cs typeface="Arial"/>
              <a:sym typeface="Arial"/>
            </a:endParaRPr>
          </a:p>
        </p:txBody>
      </p:sp>
      <p:sp>
        <p:nvSpPr>
          <p:cNvPr id="843" name="Google Shape;843;p58"/>
          <p:cNvSpPr txBox="1"/>
          <p:nvPr/>
        </p:nvSpPr>
        <p:spPr>
          <a:xfrm>
            <a:off x="1433513" y="0"/>
            <a:ext cx="9377362" cy="936625"/>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a:solidFill>
                  <a:srgbClr val="404040"/>
                </a:solidFill>
                <a:latin typeface="Arial"/>
                <a:ea typeface="Arial"/>
                <a:cs typeface="Arial"/>
                <a:sym typeface="Arial"/>
              </a:rPr>
              <a:t>        Process Management</a:t>
            </a:r>
            <a:endParaRPr sz="4800" b="0" i="0" u="none" strike="noStrike" cap="none">
              <a:solidFill>
                <a:srgbClr val="3F3F3F"/>
              </a:solidFill>
              <a:latin typeface="Arial"/>
              <a:ea typeface="Arial"/>
              <a:cs typeface="Arial"/>
              <a:sym typeface="Arial"/>
            </a:endParaRPr>
          </a:p>
        </p:txBody>
      </p:sp>
      <p:pic>
        <p:nvPicPr>
          <p:cNvPr id="844" name="Google Shape;844;p58"/>
          <p:cNvPicPr preferRelativeResize="0"/>
          <p:nvPr/>
        </p:nvPicPr>
        <p:blipFill rotWithShape="1">
          <a:blip r:embed="rId3">
            <a:alphaModFix/>
          </a:blip>
          <a:srcRect/>
          <a:stretch/>
        </p:blipFill>
        <p:spPr>
          <a:xfrm>
            <a:off x="269875" y="0"/>
            <a:ext cx="1270000" cy="1312863"/>
          </a:xfrm>
          <a:prstGeom prst="rect">
            <a:avLst/>
          </a:prstGeom>
          <a:noFill/>
          <a:ln>
            <a:noFill/>
          </a:ln>
        </p:spPr>
      </p:pic>
      <p:cxnSp>
        <p:nvCxnSpPr>
          <p:cNvPr id="845" name="Google Shape;845;p58"/>
          <p:cNvCxnSpPr/>
          <p:nvPr/>
        </p:nvCxnSpPr>
        <p:spPr>
          <a:xfrm rot="10800000" flipH="1">
            <a:off x="1544638" y="900113"/>
            <a:ext cx="10402887" cy="74612"/>
          </a:xfrm>
          <a:prstGeom prst="straightConnector1">
            <a:avLst/>
          </a:prstGeom>
          <a:noFill/>
          <a:ln w="9525" cap="flat" cmpd="sng">
            <a:solidFill>
              <a:srgbClr val="5597D3"/>
            </a:solidFill>
            <a:prstDash val="solid"/>
            <a:round/>
            <a:headEnd type="none" w="sm" len="sm"/>
            <a:tailEnd type="none" w="sm" len="sm"/>
          </a:ln>
        </p:spPr>
      </p:cxnSp>
      <p:sp>
        <p:nvSpPr>
          <p:cNvPr id="846" name="Google Shape;846;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847" name="Google Shape;847;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Calibri"/>
              <a:buNone/>
            </a:pPr>
            <a:fld id="{00000000-1234-1234-1234-123412341234}" type="slidenum">
              <a:rPr lang="en-US" sz="1000" b="0" i="0" u="none" strike="noStrike" cap="none">
                <a:solidFill>
                  <a:srgbClr val="FFFFFF"/>
                </a:solidFill>
                <a:latin typeface="Calibri"/>
                <a:ea typeface="Calibri"/>
                <a:cs typeface="Calibri"/>
                <a:sym typeface="Calibri"/>
              </a:rPr>
              <a:t>63</a:t>
            </a:fld>
            <a:endParaRPr sz="1000" b="0" i="0" u="none" strike="noStrike" cap="none">
              <a:solidFill>
                <a:srgbClr val="FFFFFF"/>
              </a:solidFill>
              <a:latin typeface="Calibri"/>
              <a:ea typeface="Calibri"/>
              <a:cs typeface="Calibri"/>
              <a:sym typeface="Calibri"/>
            </a:endParaRPr>
          </a:p>
        </p:txBody>
      </p:sp>
      <p:sp>
        <p:nvSpPr>
          <p:cNvPr id="848" name="Google Shape;848;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59"/>
          <p:cNvSpPr txBox="1">
            <a:spLocks noGrp="1"/>
          </p:cNvSpPr>
          <p:nvPr>
            <p:ph type="title"/>
          </p:nvPr>
        </p:nvSpPr>
        <p:spPr>
          <a:xfrm>
            <a:off x="1465263" y="287338"/>
            <a:ext cx="9690100" cy="14493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a:t>Multithreading</a:t>
            </a:r>
            <a:endParaRPr/>
          </a:p>
        </p:txBody>
      </p:sp>
      <p:sp>
        <p:nvSpPr>
          <p:cNvPr id="854" name="Google Shape;854;p59"/>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Noto Sans Symbols"/>
              <a:buChar char="⮚"/>
            </a:pPr>
            <a:r>
              <a:rPr lang="en-US" sz="2800"/>
              <a:t>Operating system supports multiple threads of execution within a single process</a:t>
            </a:r>
            <a:endParaRPr/>
          </a:p>
          <a:p>
            <a:pPr marL="457200" lvl="0" indent="-342900" algn="l" rtl="0">
              <a:lnSpc>
                <a:spcPct val="90000"/>
              </a:lnSpc>
              <a:spcBef>
                <a:spcPts val="1000"/>
              </a:spcBef>
              <a:spcAft>
                <a:spcPts val="0"/>
              </a:spcAft>
              <a:buSzPts val="1800"/>
              <a:buFont typeface="Noto Sans Symbols"/>
              <a:buChar char="⮚"/>
            </a:pPr>
            <a:r>
              <a:rPr lang="en-US" sz="2800"/>
              <a:t>Examples:</a:t>
            </a:r>
            <a:endParaRPr/>
          </a:p>
          <a:p>
            <a:pPr marL="914400" lvl="1" indent="-342900" algn="l" rtl="0">
              <a:lnSpc>
                <a:spcPct val="90000"/>
              </a:lnSpc>
              <a:spcBef>
                <a:spcPts val="500"/>
              </a:spcBef>
              <a:spcAft>
                <a:spcPts val="0"/>
              </a:spcAft>
              <a:buSzPts val="1800"/>
              <a:buFont typeface="Noto Sans Symbols"/>
              <a:buChar char="⮚"/>
            </a:pPr>
            <a:r>
              <a:rPr lang="en-US"/>
              <a:t>MS-DOS supports a single thread</a:t>
            </a:r>
            <a:endParaRPr/>
          </a:p>
          <a:p>
            <a:pPr marL="914400" lvl="1" indent="-342900" algn="l" rtl="0">
              <a:lnSpc>
                <a:spcPct val="90000"/>
              </a:lnSpc>
              <a:spcBef>
                <a:spcPts val="500"/>
              </a:spcBef>
              <a:spcAft>
                <a:spcPts val="0"/>
              </a:spcAft>
              <a:buSzPts val="1800"/>
              <a:buFont typeface="Noto Sans Symbols"/>
              <a:buChar char="⮚"/>
            </a:pPr>
            <a:r>
              <a:rPr lang="en-US"/>
              <a:t>UNIX supports multiple user processes but only supports one thread per process</a:t>
            </a:r>
            <a:endParaRPr/>
          </a:p>
          <a:p>
            <a:pPr marL="914400" lvl="1" indent="-342900" algn="l" rtl="0">
              <a:lnSpc>
                <a:spcPct val="90000"/>
              </a:lnSpc>
              <a:spcBef>
                <a:spcPts val="500"/>
              </a:spcBef>
              <a:spcAft>
                <a:spcPts val="0"/>
              </a:spcAft>
              <a:buSzPts val="1800"/>
              <a:buFont typeface="Noto Sans Symbols"/>
              <a:buChar char="⮚"/>
            </a:pPr>
            <a:r>
              <a:rPr lang="en-US"/>
              <a:t>Java run time environment supports one process with multiple threads</a:t>
            </a:r>
            <a:endParaRPr/>
          </a:p>
          <a:p>
            <a:pPr marL="914400" lvl="1" indent="-342900" algn="l" rtl="0">
              <a:lnSpc>
                <a:spcPct val="90000"/>
              </a:lnSpc>
              <a:spcBef>
                <a:spcPts val="500"/>
              </a:spcBef>
              <a:spcAft>
                <a:spcPts val="0"/>
              </a:spcAft>
              <a:buSzPts val="1800"/>
              <a:buFont typeface="Noto Sans Symbols"/>
              <a:buChar char="⮚"/>
            </a:pPr>
            <a:r>
              <a:rPr lang="en-US"/>
              <a:t>Windows, Solaris, Linux, Mach, and OS/2 support multiple threads</a:t>
            </a:r>
            <a:endParaRPr/>
          </a:p>
          <a:p>
            <a:pPr marL="457200" lvl="0" indent="-228600" algn="l" rtl="0">
              <a:lnSpc>
                <a:spcPct val="90000"/>
              </a:lnSpc>
              <a:spcBef>
                <a:spcPts val="1000"/>
              </a:spcBef>
              <a:spcAft>
                <a:spcPts val="0"/>
              </a:spcAft>
              <a:buSzPts val="1800"/>
              <a:buFont typeface="Noto Sans Symbols"/>
              <a:buNone/>
            </a:pPr>
            <a:endParaRPr/>
          </a:p>
        </p:txBody>
      </p:sp>
      <p:sp>
        <p:nvSpPr>
          <p:cNvPr id="855" name="Google Shape;855;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Calibri"/>
              <a:buNone/>
            </a:pPr>
            <a:fld id="{00000000-1234-1234-1234-123412341234}" type="slidenum">
              <a:rPr lang="en-US" sz="1000" b="0" i="0" u="none" strike="noStrike" cap="none">
                <a:solidFill>
                  <a:srgbClr val="FFFFFF"/>
                </a:solidFill>
                <a:latin typeface="Calibri"/>
                <a:ea typeface="Calibri"/>
                <a:cs typeface="Calibri"/>
                <a:sym typeface="Calibri"/>
              </a:rPr>
              <a:t>64</a:t>
            </a:fld>
            <a:endParaRPr sz="1000" b="0" i="0" u="none" strike="noStrike" cap="none">
              <a:solidFill>
                <a:srgbClr val="FFFFFF"/>
              </a:solidFill>
              <a:latin typeface="Calibri"/>
              <a:ea typeface="Calibri"/>
              <a:cs typeface="Calibri"/>
              <a:sym typeface="Calibri"/>
            </a:endParaRPr>
          </a:p>
        </p:txBody>
      </p:sp>
      <p:pic>
        <p:nvPicPr>
          <p:cNvPr id="856" name="Google Shape;856;p59"/>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857" name="Google Shape;85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8/9/2023</a:t>
            </a:r>
            <a:endParaRPr/>
          </a:p>
        </p:txBody>
      </p:sp>
      <p:sp>
        <p:nvSpPr>
          <p:cNvPr id="858" name="Google Shape;85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Operating systems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60"/>
          <p:cNvSpPr txBox="1">
            <a:spLocks noGrp="1"/>
          </p:cNvSpPr>
          <p:nvPr>
            <p:ph type="title"/>
          </p:nvPr>
        </p:nvSpPr>
        <p:spPr>
          <a:xfrm>
            <a:off x="1778000" y="287338"/>
            <a:ext cx="9377363" cy="124142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93887"/>
              <a:buNone/>
            </a:pPr>
            <a:r>
              <a:rPr lang="en-US" b="1"/>
              <a:t>Thread basics</a:t>
            </a:r>
            <a:br>
              <a:rPr lang="en-US" b="1"/>
            </a:br>
            <a:r>
              <a:rPr lang="en-US" b="1"/>
              <a:t>  </a:t>
            </a:r>
            <a:endParaRPr sz="2700">
              <a:solidFill>
                <a:srgbClr val="3F3F3F"/>
              </a:solidFill>
            </a:endParaRPr>
          </a:p>
        </p:txBody>
      </p:sp>
      <p:sp>
        <p:nvSpPr>
          <p:cNvPr id="866" name="Google Shape;866;p60"/>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867" name="Google Shape;867;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868" name="Google Shape;868;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65</a:t>
            </a:fld>
            <a:endParaRPr sz="1200" b="0" i="0" u="none" strike="noStrike" cap="none">
              <a:solidFill>
                <a:schemeClr val="dk1"/>
              </a:solidFill>
              <a:latin typeface="Times New Roman"/>
              <a:ea typeface="Times New Roman"/>
              <a:cs typeface="Times New Roman"/>
              <a:sym typeface="Times New Roman"/>
            </a:endParaRPr>
          </a:p>
        </p:txBody>
      </p:sp>
      <p:pic>
        <p:nvPicPr>
          <p:cNvPr id="869" name="Google Shape;869;p60"/>
          <p:cNvPicPr preferRelativeResize="0"/>
          <p:nvPr/>
        </p:nvPicPr>
        <p:blipFill rotWithShape="1">
          <a:blip r:embed="rId3">
            <a:alphaModFix/>
          </a:blip>
          <a:srcRect/>
          <a:stretch/>
        </p:blipFill>
        <p:spPr>
          <a:xfrm>
            <a:off x="195263" y="277911"/>
            <a:ext cx="1270000" cy="1312862"/>
          </a:xfrm>
          <a:prstGeom prst="rect">
            <a:avLst/>
          </a:prstGeom>
          <a:noFill/>
          <a:ln>
            <a:noFill/>
          </a:ln>
        </p:spPr>
      </p:pic>
      <p:sp>
        <p:nvSpPr>
          <p:cNvPr id="870" name="Google Shape;870;p60"/>
          <p:cNvSpPr txBox="1">
            <a:spLocks noGrp="1"/>
          </p:cNvSpPr>
          <p:nvPr>
            <p:ph type="body" idx="1"/>
          </p:nvPr>
        </p:nvSpPr>
        <p:spPr>
          <a:xfrm>
            <a:off x="1036637" y="1125415"/>
            <a:ext cx="10728326" cy="4915023"/>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ts val="1800"/>
              <a:buChar char="•"/>
            </a:pPr>
            <a:r>
              <a:rPr lang="en-US" sz="2000">
                <a:solidFill>
                  <a:schemeClr val="dk1"/>
                </a:solidFill>
                <a:latin typeface="Times New Roman"/>
                <a:ea typeface="Times New Roman"/>
                <a:cs typeface="Times New Roman"/>
                <a:sym typeface="Times New Roman"/>
              </a:rPr>
              <a:t>Thread operations include thread creation, termination, synchronization (join, blocking), scheduling, etc.</a:t>
            </a:r>
            <a:endParaRPr>
              <a:solidFill>
                <a:schemeClr val="dk1"/>
              </a:solidFill>
            </a:endParaRPr>
          </a:p>
          <a:p>
            <a:pPr marL="457200" lvl="0" indent="-342900" algn="l" rtl="0">
              <a:lnSpc>
                <a:spcPct val="90000"/>
              </a:lnSpc>
              <a:spcBef>
                <a:spcPts val="1000"/>
              </a:spcBef>
              <a:spcAft>
                <a:spcPts val="0"/>
              </a:spcAft>
              <a:buClr>
                <a:schemeClr val="dk1"/>
              </a:buClr>
              <a:buSzPts val="1800"/>
              <a:buChar char="•"/>
            </a:pPr>
            <a:r>
              <a:rPr lang="en-US" sz="2000">
                <a:solidFill>
                  <a:schemeClr val="dk1"/>
                </a:solidFill>
                <a:latin typeface="Times New Roman"/>
                <a:ea typeface="Times New Roman"/>
                <a:cs typeface="Times New Roman"/>
                <a:sym typeface="Times New Roman"/>
              </a:rPr>
              <a:t>All threads within a process share the same address space.</a:t>
            </a:r>
            <a:endParaRPr>
              <a:solidFill>
                <a:schemeClr val="dk1"/>
              </a:solidFill>
            </a:endParaRPr>
          </a:p>
          <a:p>
            <a:pPr marL="457200" lvl="0" indent="-342900" algn="l" rtl="0">
              <a:lnSpc>
                <a:spcPct val="90000"/>
              </a:lnSpc>
              <a:spcBef>
                <a:spcPts val="1000"/>
              </a:spcBef>
              <a:spcAft>
                <a:spcPts val="0"/>
              </a:spcAft>
              <a:buClr>
                <a:schemeClr val="dk1"/>
              </a:buClr>
              <a:buSzPts val="1800"/>
              <a:buChar char="•"/>
            </a:pPr>
            <a:r>
              <a:rPr lang="en-US" sz="2000" b="1">
                <a:solidFill>
                  <a:schemeClr val="dk1"/>
                </a:solidFill>
                <a:latin typeface="Times New Roman"/>
                <a:ea typeface="Times New Roman"/>
                <a:cs typeface="Times New Roman"/>
                <a:sym typeface="Times New Roman"/>
              </a:rPr>
              <a:t>Threads in the same process share:</a:t>
            </a:r>
            <a:endParaRPr/>
          </a:p>
          <a:p>
            <a:pPr marL="914400" lvl="1" indent="-342900" algn="l" rtl="0">
              <a:lnSpc>
                <a:spcPct val="90000"/>
              </a:lnSpc>
              <a:spcBef>
                <a:spcPts val="1000"/>
              </a:spcBef>
              <a:spcAft>
                <a:spcPts val="0"/>
              </a:spcAft>
              <a:buSzPts val="1800"/>
              <a:buChar char="•"/>
            </a:pPr>
            <a:r>
              <a:rPr lang="en-US" sz="2000">
                <a:solidFill>
                  <a:schemeClr val="dk1"/>
                </a:solidFill>
                <a:latin typeface="Times New Roman"/>
                <a:ea typeface="Times New Roman"/>
                <a:cs typeface="Times New Roman"/>
                <a:sym typeface="Times New Roman"/>
              </a:rPr>
              <a:t>Process instructions</a:t>
            </a:r>
            <a:endParaRPr sz="2000">
              <a:solidFill>
                <a:schemeClr val="dk1"/>
              </a:solidFill>
              <a:latin typeface="Times New Roman"/>
              <a:ea typeface="Times New Roman"/>
              <a:cs typeface="Times New Roman"/>
              <a:sym typeface="Times New Roman"/>
            </a:endParaRPr>
          </a:p>
          <a:p>
            <a:pPr marL="914400" lvl="1" indent="-342900" algn="l" rtl="0">
              <a:lnSpc>
                <a:spcPct val="90000"/>
              </a:lnSpc>
              <a:spcBef>
                <a:spcPts val="500"/>
              </a:spcBef>
              <a:spcAft>
                <a:spcPts val="0"/>
              </a:spcAft>
              <a:buSzPts val="1800"/>
              <a:buChar char="•"/>
            </a:pPr>
            <a:r>
              <a:rPr lang="en-US" sz="2000">
                <a:solidFill>
                  <a:schemeClr val="dk1"/>
                </a:solidFill>
                <a:latin typeface="Times New Roman"/>
                <a:ea typeface="Times New Roman"/>
                <a:cs typeface="Times New Roman"/>
                <a:sym typeface="Times New Roman"/>
              </a:rPr>
              <a:t>Data</a:t>
            </a:r>
            <a:endParaRPr>
              <a:solidFill>
                <a:schemeClr val="dk1"/>
              </a:solidFill>
            </a:endParaRPr>
          </a:p>
          <a:p>
            <a:pPr marL="914400" lvl="1" indent="-342900" algn="l" rtl="0">
              <a:lnSpc>
                <a:spcPct val="90000"/>
              </a:lnSpc>
              <a:spcBef>
                <a:spcPts val="500"/>
              </a:spcBef>
              <a:spcAft>
                <a:spcPts val="0"/>
              </a:spcAft>
              <a:buSzPts val="1800"/>
              <a:buChar char="•"/>
            </a:pPr>
            <a:r>
              <a:rPr lang="en-US" sz="2000">
                <a:solidFill>
                  <a:schemeClr val="dk1"/>
                </a:solidFill>
                <a:latin typeface="Times New Roman"/>
                <a:ea typeface="Times New Roman"/>
                <a:cs typeface="Times New Roman"/>
                <a:sym typeface="Times New Roman"/>
              </a:rPr>
              <a:t>open files (descriptors)</a:t>
            </a:r>
            <a:endParaRPr>
              <a:solidFill>
                <a:schemeClr val="dk1"/>
              </a:solidFill>
            </a:endParaRPr>
          </a:p>
          <a:p>
            <a:pPr marL="914400" lvl="1" indent="-342900" algn="l" rtl="0">
              <a:lnSpc>
                <a:spcPct val="90000"/>
              </a:lnSpc>
              <a:spcBef>
                <a:spcPts val="500"/>
              </a:spcBef>
              <a:spcAft>
                <a:spcPts val="0"/>
              </a:spcAft>
              <a:buSzPts val="1800"/>
              <a:buChar char="•"/>
            </a:pPr>
            <a:r>
              <a:rPr lang="en-US" sz="2000">
                <a:solidFill>
                  <a:schemeClr val="dk1"/>
                </a:solidFill>
                <a:latin typeface="Times New Roman"/>
                <a:ea typeface="Times New Roman"/>
                <a:cs typeface="Times New Roman"/>
                <a:sym typeface="Times New Roman"/>
              </a:rPr>
              <a:t>signals</a:t>
            </a:r>
            <a:endParaRPr>
              <a:solidFill>
                <a:schemeClr val="dk1"/>
              </a:solidFill>
            </a:endParaRPr>
          </a:p>
          <a:p>
            <a:pPr marL="914400" lvl="1" indent="-342900" algn="l" rtl="0">
              <a:lnSpc>
                <a:spcPct val="90000"/>
              </a:lnSpc>
              <a:spcBef>
                <a:spcPts val="500"/>
              </a:spcBef>
              <a:spcAft>
                <a:spcPts val="0"/>
              </a:spcAft>
              <a:buSzPts val="1800"/>
              <a:buChar char="•"/>
            </a:pPr>
            <a:r>
              <a:rPr lang="en-US" sz="2000">
                <a:solidFill>
                  <a:schemeClr val="dk1"/>
                </a:solidFill>
                <a:latin typeface="Times New Roman"/>
                <a:ea typeface="Times New Roman"/>
                <a:cs typeface="Times New Roman"/>
                <a:sym typeface="Times New Roman"/>
              </a:rPr>
              <a:t>current working directory</a:t>
            </a:r>
            <a:endParaRPr>
              <a:solidFill>
                <a:schemeClr val="dk1"/>
              </a:solidFill>
            </a:endParaRPr>
          </a:p>
          <a:p>
            <a:pPr marL="914400" lvl="1" indent="-342900" algn="l" rtl="0">
              <a:lnSpc>
                <a:spcPct val="90000"/>
              </a:lnSpc>
              <a:spcBef>
                <a:spcPts val="500"/>
              </a:spcBef>
              <a:spcAft>
                <a:spcPts val="0"/>
              </a:spcAft>
              <a:buSzPts val="1800"/>
              <a:buChar char="•"/>
            </a:pPr>
            <a:r>
              <a:rPr lang="en-US" sz="2000">
                <a:solidFill>
                  <a:schemeClr val="dk1"/>
                </a:solidFill>
                <a:latin typeface="Times New Roman"/>
                <a:ea typeface="Times New Roman"/>
                <a:cs typeface="Times New Roman"/>
                <a:sym typeface="Times New Roman"/>
              </a:rPr>
              <a:t>User and group id</a:t>
            </a:r>
            <a:endParaRPr>
              <a:solidFill>
                <a:schemeClr val="dk1"/>
              </a:solidFill>
            </a:endParaRPr>
          </a:p>
          <a:p>
            <a:pPr marL="457200" lvl="0" indent="-342900" algn="l" rtl="0">
              <a:lnSpc>
                <a:spcPct val="90000"/>
              </a:lnSpc>
              <a:spcBef>
                <a:spcPts val="1000"/>
              </a:spcBef>
              <a:spcAft>
                <a:spcPts val="0"/>
              </a:spcAft>
              <a:buClr>
                <a:schemeClr val="dk1"/>
              </a:buClr>
              <a:buSzPts val="1800"/>
              <a:buChar char="•"/>
            </a:pPr>
            <a:r>
              <a:rPr lang="en-US" sz="2000" b="1">
                <a:solidFill>
                  <a:schemeClr val="dk1"/>
                </a:solidFill>
                <a:latin typeface="Times New Roman"/>
                <a:ea typeface="Times New Roman"/>
                <a:cs typeface="Times New Roman"/>
                <a:sym typeface="Times New Roman"/>
              </a:rPr>
              <a:t>Each thread has a unique</a:t>
            </a:r>
            <a:r>
              <a:rPr lang="en-US" sz="2000">
                <a:solidFill>
                  <a:schemeClr val="dk1"/>
                </a:solidFill>
                <a:latin typeface="Times New Roman"/>
                <a:ea typeface="Times New Roman"/>
                <a:cs typeface="Times New Roman"/>
                <a:sym typeface="Times New Roman"/>
              </a:rPr>
              <a:t>:</a:t>
            </a:r>
            <a:endParaRPr/>
          </a:p>
          <a:p>
            <a:pPr marL="914400" lvl="1" indent="-342900" algn="l" rtl="0">
              <a:lnSpc>
                <a:spcPct val="90000"/>
              </a:lnSpc>
              <a:spcBef>
                <a:spcPts val="1000"/>
              </a:spcBef>
              <a:spcAft>
                <a:spcPts val="0"/>
              </a:spcAft>
              <a:buSzPts val="1800"/>
              <a:buChar char="•"/>
            </a:pPr>
            <a:r>
              <a:rPr lang="en-US" sz="1600">
                <a:solidFill>
                  <a:schemeClr val="dk1"/>
                </a:solidFill>
                <a:latin typeface="Times New Roman"/>
                <a:ea typeface="Times New Roman"/>
                <a:cs typeface="Times New Roman"/>
                <a:sym typeface="Times New Roman"/>
              </a:rPr>
              <a:t> Thread ID</a:t>
            </a:r>
            <a:endParaRPr>
              <a:solidFill>
                <a:schemeClr val="dk1"/>
              </a:solidFill>
            </a:endParaRPr>
          </a:p>
          <a:p>
            <a:pPr marL="914400" lvl="1" indent="-342900" algn="l" rtl="0">
              <a:lnSpc>
                <a:spcPct val="90000"/>
              </a:lnSpc>
              <a:spcBef>
                <a:spcPts val="500"/>
              </a:spcBef>
              <a:spcAft>
                <a:spcPts val="0"/>
              </a:spcAft>
              <a:buSzPts val="1800"/>
              <a:buChar char="•"/>
            </a:pPr>
            <a:r>
              <a:rPr lang="en-US" sz="2000">
                <a:solidFill>
                  <a:schemeClr val="dk1"/>
                </a:solidFill>
                <a:latin typeface="Times New Roman"/>
                <a:ea typeface="Times New Roman"/>
                <a:cs typeface="Times New Roman"/>
                <a:sym typeface="Times New Roman"/>
              </a:rPr>
              <a:t>set of registers</a:t>
            </a:r>
            <a:endParaRPr>
              <a:solidFill>
                <a:schemeClr val="dk1"/>
              </a:solidFill>
            </a:endParaRPr>
          </a:p>
          <a:p>
            <a:pPr marL="914400" lvl="1" indent="-342900" algn="l" rtl="0">
              <a:lnSpc>
                <a:spcPct val="90000"/>
              </a:lnSpc>
              <a:spcBef>
                <a:spcPts val="500"/>
              </a:spcBef>
              <a:spcAft>
                <a:spcPts val="0"/>
              </a:spcAft>
              <a:buSzPts val="1800"/>
              <a:buChar char="•"/>
            </a:pPr>
            <a:r>
              <a:rPr lang="en-US" sz="2000">
                <a:solidFill>
                  <a:schemeClr val="dk1"/>
                </a:solidFill>
                <a:latin typeface="Times New Roman"/>
                <a:ea typeface="Times New Roman"/>
                <a:cs typeface="Times New Roman"/>
                <a:sym typeface="Times New Roman"/>
              </a:rPr>
              <a:t>stack for local variables, return addresses</a:t>
            </a:r>
            <a:endParaRPr>
              <a:solidFill>
                <a:schemeClr val="dk1"/>
              </a:solidFill>
            </a:endParaRPr>
          </a:p>
          <a:p>
            <a:pPr marL="914400" lvl="1" indent="-342900" algn="l" rtl="0">
              <a:lnSpc>
                <a:spcPct val="90000"/>
              </a:lnSpc>
              <a:spcBef>
                <a:spcPts val="500"/>
              </a:spcBef>
              <a:spcAft>
                <a:spcPts val="0"/>
              </a:spcAft>
              <a:buSzPts val="1800"/>
              <a:buChar char="•"/>
            </a:pPr>
            <a:r>
              <a:rPr lang="en-US" sz="2000">
                <a:solidFill>
                  <a:schemeClr val="dk1"/>
                </a:solidFill>
                <a:latin typeface="Times New Roman"/>
                <a:ea typeface="Times New Roman"/>
                <a:cs typeface="Times New Roman"/>
                <a:sym typeface="Times New Roman"/>
              </a:rPr>
              <a:t>priority</a:t>
            </a:r>
            <a:endParaRPr sz="9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9"/>
          <p:cNvSpPr txBox="1">
            <a:spLocks noGrp="1"/>
          </p:cNvSpPr>
          <p:nvPr>
            <p:ph type="title"/>
          </p:nvPr>
        </p:nvSpPr>
        <p:spPr>
          <a:xfrm>
            <a:off x="2366128" y="365125"/>
            <a:ext cx="8987672"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b="1"/>
              <a:t>Various States of a Thread</a:t>
            </a:r>
            <a:br>
              <a:rPr lang="en-US" b="1"/>
            </a:br>
            <a:endParaRPr/>
          </a:p>
        </p:txBody>
      </p:sp>
      <p:sp>
        <p:nvSpPr>
          <p:cNvPr id="876" name="Google Shape;876;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
        <p:nvSpPr>
          <p:cNvPr id="877" name="Google Shape;877;p89"/>
          <p:cNvSpPr/>
          <p:nvPr/>
        </p:nvSpPr>
        <p:spPr>
          <a:xfrm>
            <a:off x="1465263" y="1766101"/>
            <a:ext cx="7164372" cy="3046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Like processes, threads go through several states:</a:t>
            </a:r>
            <a:endParaRPr/>
          </a:p>
          <a:p>
            <a:pPr marL="0" marR="0" lvl="0" indent="-152400" algn="l" rtl="0">
              <a:lnSpc>
                <a:spcPct val="100000"/>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Arial"/>
                <a:ea typeface="Arial"/>
                <a:cs typeface="Arial"/>
                <a:sym typeface="Arial"/>
              </a:rPr>
              <a:t>New</a:t>
            </a:r>
            <a:r>
              <a:rPr lang="en-US" sz="2400" b="0" i="0" u="none" strike="noStrike" cap="none">
                <a:solidFill>
                  <a:srgbClr val="000000"/>
                </a:solidFill>
                <a:latin typeface="Arial"/>
                <a:ea typeface="Arial"/>
                <a:cs typeface="Arial"/>
                <a:sym typeface="Arial"/>
              </a:rPr>
              <a:t> – Thread is being created.</a:t>
            </a:r>
            <a:endParaRPr/>
          </a:p>
          <a:p>
            <a:pPr marL="0" marR="0" lvl="0" indent="-152400" algn="l" rtl="0">
              <a:lnSpc>
                <a:spcPct val="100000"/>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Arial"/>
                <a:ea typeface="Arial"/>
                <a:cs typeface="Arial"/>
                <a:sym typeface="Arial"/>
              </a:rPr>
              <a:t>Ready</a:t>
            </a:r>
            <a:r>
              <a:rPr lang="en-US" sz="2400" b="0" i="0" u="none" strike="noStrike" cap="none">
                <a:solidFill>
                  <a:srgbClr val="000000"/>
                </a:solidFill>
                <a:latin typeface="Arial"/>
                <a:ea typeface="Arial"/>
                <a:cs typeface="Arial"/>
                <a:sym typeface="Arial"/>
              </a:rPr>
              <a:t> – Thread is ready to run and waiting for CPU.</a:t>
            </a:r>
            <a:endParaRPr/>
          </a:p>
          <a:p>
            <a:pPr marL="0" marR="0" lvl="0" indent="-152400" algn="l" rtl="0">
              <a:lnSpc>
                <a:spcPct val="100000"/>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Arial"/>
                <a:ea typeface="Arial"/>
                <a:cs typeface="Arial"/>
                <a:sym typeface="Arial"/>
              </a:rPr>
              <a:t>Running</a:t>
            </a:r>
            <a:r>
              <a:rPr lang="en-US" sz="2400" b="0" i="0" u="none" strike="noStrike" cap="none">
                <a:solidFill>
                  <a:srgbClr val="000000"/>
                </a:solidFill>
                <a:latin typeface="Arial"/>
                <a:ea typeface="Arial"/>
                <a:cs typeface="Arial"/>
                <a:sym typeface="Arial"/>
              </a:rPr>
              <a:t> – Thread is being executed.</a:t>
            </a:r>
            <a:endParaRPr/>
          </a:p>
          <a:p>
            <a:pPr marL="0" marR="0" lvl="0" indent="-152400" algn="l" rtl="0">
              <a:lnSpc>
                <a:spcPct val="100000"/>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Arial"/>
                <a:ea typeface="Arial"/>
                <a:cs typeface="Arial"/>
                <a:sym typeface="Arial"/>
              </a:rPr>
              <a:t>Waiting/Blocked</a:t>
            </a:r>
            <a:r>
              <a:rPr lang="en-US" sz="2400" b="0" i="0" u="none" strike="noStrike" cap="none">
                <a:solidFill>
                  <a:srgbClr val="000000"/>
                </a:solidFill>
                <a:latin typeface="Arial"/>
                <a:ea typeface="Arial"/>
                <a:cs typeface="Arial"/>
                <a:sym typeface="Arial"/>
              </a:rPr>
              <a:t> – Thread is waiting for an event or resource.</a:t>
            </a:r>
            <a:endParaRPr/>
          </a:p>
          <a:p>
            <a:pPr marL="0" marR="0" lvl="0" indent="-152400" algn="l" rtl="0">
              <a:lnSpc>
                <a:spcPct val="100000"/>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Arial"/>
                <a:ea typeface="Arial"/>
                <a:cs typeface="Arial"/>
                <a:sym typeface="Arial"/>
              </a:rPr>
              <a:t>Terminated</a:t>
            </a:r>
            <a:r>
              <a:rPr lang="en-US" sz="2400" b="0" i="0" u="none" strike="noStrike" cap="none">
                <a:solidFill>
                  <a:srgbClr val="000000"/>
                </a:solidFill>
                <a:latin typeface="Arial"/>
                <a:ea typeface="Arial"/>
                <a:cs typeface="Arial"/>
                <a:sym typeface="Arial"/>
              </a:rPr>
              <a:t> – Thread has completed execution.</a:t>
            </a:r>
            <a:endParaRPr/>
          </a:p>
        </p:txBody>
      </p:sp>
      <p:pic>
        <p:nvPicPr>
          <p:cNvPr id="878" name="Google Shape;878;p89"/>
          <p:cNvPicPr preferRelativeResize="0"/>
          <p:nvPr/>
        </p:nvPicPr>
        <p:blipFill rotWithShape="1">
          <a:blip r:embed="rId3">
            <a:alphaModFix/>
          </a:blip>
          <a:srcRect/>
          <a:stretch/>
        </p:blipFill>
        <p:spPr>
          <a:xfrm>
            <a:off x="195263" y="277911"/>
            <a:ext cx="1270000" cy="131286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90"/>
          <p:cNvSpPr txBox="1">
            <a:spLocks noGrp="1"/>
          </p:cNvSpPr>
          <p:nvPr>
            <p:ph type="title"/>
          </p:nvPr>
        </p:nvSpPr>
        <p:spPr>
          <a:xfrm>
            <a:off x="2535810" y="365125"/>
            <a:ext cx="881799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b="1"/>
              <a:t>Benefits of Threads</a:t>
            </a:r>
            <a:br>
              <a:rPr lang="en-US" b="1"/>
            </a:br>
            <a:endParaRPr/>
          </a:p>
        </p:txBody>
      </p:sp>
      <p:sp>
        <p:nvSpPr>
          <p:cNvPr id="884" name="Google Shape;884;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
        <p:nvSpPr>
          <p:cNvPr id="885" name="Google Shape;885;p90"/>
          <p:cNvSpPr/>
          <p:nvPr/>
        </p:nvSpPr>
        <p:spPr>
          <a:xfrm>
            <a:off x="1765954" y="1544698"/>
            <a:ext cx="8905187" cy="3539430"/>
          </a:xfrm>
          <a:prstGeom prst="rect">
            <a:avLst/>
          </a:prstGeom>
          <a:noFill/>
          <a:ln>
            <a:noFill/>
          </a:ln>
        </p:spPr>
        <p:txBody>
          <a:bodyPr spcFirstLastPara="1" wrap="square" lIns="91425" tIns="45700" rIns="91425" bIns="45700" anchor="t" anchorCtr="0">
            <a:spAutoFit/>
          </a:bodyPr>
          <a:lstStyle/>
          <a:p>
            <a:pPr marL="0" marR="0" lvl="0" indent="-177800"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Improved performance</a:t>
            </a:r>
            <a:r>
              <a:rPr lang="en-US" sz="2800" b="0" i="0" u="none" strike="noStrike" cap="none">
                <a:solidFill>
                  <a:srgbClr val="000000"/>
                </a:solidFill>
                <a:latin typeface="Arial"/>
                <a:ea typeface="Arial"/>
                <a:cs typeface="Arial"/>
                <a:sym typeface="Arial"/>
              </a:rPr>
              <a:t> on multi-core processors.</a:t>
            </a:r>
            <a:endParaRPr/>
          </a:p>
          <a:p>
            <a:pPr marL="0" marR="0" lvl="0" indent="-177800"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Faster context switching</a:t>
            </a:r>
            <a:r>
              <a:rPr lang="en-US" sz="2800" b="0" i="0" u="none" strike="noStrike" cap="none">
                <a:solidFill>
                  <a:srgbClr val="000000"/>
                </a:solidFill>
                <a:latin typeface="Arial"/>
                <a:ea typeface="Arial"/>
                <a:cs typeface="Arial"/>
                <a:sym typeface="Arial"/>
              </a:rPr>
              <a:t> than full processes.</a:t>
            </a:r>
            <a:endParaRPr/>
          </a:p>
          <a:p>
            <a:pPr marL="0" marR="0" lvl="0" indent="-177800"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Resource sharing</a:t>
            </a:r>
            <a:r>
              <a:rPr lang="en-US" sz="2800" b="0" i="0" u="none" strike="noStrike" cap="none">
                <a:solidFill>
                  <a:srgbClr val="000000"/>
                </a:solidFill>
                <a:latin typeface="Arial"/>
                <a:ea typeface="Arial"/>
                <a:cs typeface="Arial"/>
                <a:sym typeface="Arial"/>
              </a:rPr>
              <a:t>: threads of a process share memory and data.</a:t>
            </a:r>
            <a:endParaRPr/>
          </a:p>
          <a:p>
            <a:pPr marL="0" marR="0" lvl="0" indent="-177800"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Responsiveness</a:t>
            </a:r>
            <a:r>
              <a:rPr lang="en-US" sz="2800" b="0" i="0" u="none" strike="noStrike" cap="none">
                <a:solidFill>
                  <a:srgbClr val="000000"/>
                </a:solidFill>
                <a:latin typeface="Arial"/>
                <a:ea typeface="Arial"/>
                <a:cs typeface="Arial"/>
                <a:sym typeface="Arial"/>
              </a:rPr>
              <a:t>: a multithreaded application remains responsive (e.g., UI thread + background thread).</a:t>
            </a:r>
            <a:endParaRPr/>
          </a:p>
          <a:p>
            <a:pPr marL="0" marR="0" lvl="0" indent="-177800"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Better resource utilization</a:t>
            </a:r>
            <a:r>
              <a:rPr lang="en-US" sz="2800" b="0" i="0" u="none" strike="noStrike" cap="none">
                <a:solidFill>
                  <a:srgbClr val="000000"/>
                </a:solidFill>
                <a:latin typeface="Arial"/>
                <a:ea typeface="Arial"/>
                <a:cs typeface="Arial"/>
                <a:sym typeface="Arial"/>
              </a:rPr>
              <a:t>.</a:t>
            </a:r>
            <a:endParaRPr/>
          </a:p>
        </p:txBody>
      </p:sp>
      <p:pic>
        <p:nvPicPr>
          <p:cNvPr id="886" name="Google Shape;886;p90"/>
          <p:cNvPicPr preferRelativeResize="0"/>
          <p:nvPr/>
        </p:nvPicPr>
        <p:blipFill rotWithShape="1">
          <a:blip r:embed="rId3">
            <a:alphaModFix/>
          </a:blip>
          <a:srcRect/>
          <a:stretch/>
        </p:blipFill>
        <p:spPr>
          <a:xfrm>
            <a:off x="195263" y="277911"/>
            <a:ext cx="1270000" cy="131286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61"/>
          <p:cNvSpPr txBox="1">
            <a:spLocks noGrp="1"/>
          </p:cNvSpPr>
          <p:nvPr>
            <p:ph type="title"/>
          </p:nvPr>
        </p:nvSpPr>
        <p:spPr>
          <a:xfrm>
            <a:off x="1778000" y="287338"/>
            <a:ext cx="9377363" cy="124142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93887"/>
              <a:buNone/>
            </a:pPr>
            <a:r>
              <a:rPr lang="en-US" b="1"/>
              <a:t>  </a:t>
            </a:r>
            <a:r>
              <a:rPr lang="en-US" b="1">
                <a:solidFill>
                  <a:schemeClr val="dk1"/>
                </a:solidFill>
              </a:rPr>
              <a:t>Types of Threads</a:t>
            </a:r>
            <a:br>
              <a:rPr lang="en-US" b="1"/>
            </a:br>
            <a:r>
              <a:rPr lang="en-US" b="1"/>
              <a:t>  </a:t>
            </a:r>
            <a:endParaRPr sz="2700">
              <a:solidFill>
                <a:srgbClr val="3F3F3F"/>
              </a:solidFill>
            </a:endParaRPr>
          </a:p>
        </p:txBody>
      </p:sp>
      <p:sp>
        <p:nvSpPr>
          <p:cNvPr id="894" name="Google Shape;894;p61"/>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895" name="Google Shape;895;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896" name="Google Shape;896;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68</a:t>
            </a:fld>
            <a:endParaRPr sz="1200" b="0" i="0" u="none" strike="noStrike" cap="none">
              <a:solidFill>
                <a:schemeClr val="dk1"/>
              </a:solidFill>
              <a:latin typeface="Times New Roman"/>
              <a:ea typeface="Times New Roman"/>
              <a:cs typeface="Times New Roman"/>
              <a:sym typeface="Times New Roman"/>
            </a:endParaRPr>
          </a:p>
        </p:txBody>
      </p:sp>
      <p:pic>
        <p:nvPicPr>
          <p:cNvPr id="897" name="Google Shape;897;p61"/>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898" name="Google Shape;898;p61"/>
          <p:cNvSpPr txBox="1">
            <a:spLocks noGrp="1"/>
          </p:cNvSpPr>
          <p:nvPr>
            <p:ph type="body" idx="1"/>
          </p:nvPr>
        </p:nvSpPr>
        <p:spPr>
          <a:xfrm>
            <a:off x="674688" y="1843088"/>
            <a:ext cx="10480675" cy="419735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Clr>
                <a:schemeClr val="dk1"/>
              </a:buClr>
              <a:buSzPts val="1800"/>
              <a:buNone/>
            </a:pPr>
            <a:r>
              <a:rPr lang="en-US" sz="2400">
                <a:solidFill>
                  <a:schemeClr val="dk1"/>
                </a:solidFill>
              </a:rPr>
              <a:t>There are majorly two types of threads :-</a:t>
            </a:r>
            <a:endParaRPr sz="2400">
              <a:solidFill>
                <a:schemeClr val="dk1"/>
              </a:solidFill>
            </a:endParaRPr>
          </a:p>
          <a:p>
            <a:pPr marL="114300" lvl="0" indent="0" algn="l" rtl="0">
              <a:lnSpc>
                <a:spcPct val="90000"/>
              </a:lnSpc>
              <a:spcBef>
                <a:spcPts val="1000"/>
              </a:spcBef>
              <a:spcAft>
                <a:spcPts val="0"/>
              </a:spcAft>
              <a:buClr>
                <a:schemeClr val="dk1"/>
              </a:buClr>
              <a:buSzPts val="1800"/>
              <a:buNone/>
            </a:pPr>
            <a:r>
              <a:rPr lang="en-US" sz="2400">
                <a:solidFill>
                  <a:schemeClr val="dk1"/>
                </a:solidFill>
              </a:rPr>
              <a:t>1. kernel level threads</a:t>
            </a:r>
            <a:endParaRPr sz="2400">
              <a:solidFill>
                <a:schemeClr val="dk1"/>
              </a:solidFill>
            </a:endParaRPr>
          </a:p>
          <a:p>
            <a:pPr marL="114300" lvl="0" indent="0" algn="l" rtl="0">
              <a:lnSpc>
                <a:spcPct val="90000"/>
              </a:lnSpc>
              <a:spcBef>
                <a:spcPts val="1000"/>
              </a:spcBef>
              <a:spcAft>
                <a:spcPts val="0"/>
              </a:spcAft>
              <a:buClr>
                <a:schemeClr val="dk1"/>
              </a:buClr>
              <a:buSzPts val="1800"/>
              <a:buNone/>
            </a:pPr>
            <a:r>
              <a:rPr lang="en-US" sz="2400">
                <a:solidFill>
                  <a:schemeClr val="dk1"/>
                </a:solidFill>
              </a:rPr>
              <a:t>2. User level threads</a:t>
            </a:r>
            <a:endParaRPr sz="2400">
              <a:solidFill>
                <a:schemeClr val="dk1"/>
              </a:solidFill>
            </a:endParaRPr>
          </a:p>
          <a:p>
            <a:pPr marL="457200" lvl="0" indent="-228600" algn="l" rtl="0">
              <a:lnSpc>
                <a:spcPct val="90000"/>
              </a:lnSpc>
              <a:spcBef>
                <a:spcPts val="1000"/>
              </a:spcBef>
              <a:spcAft>
                <a:spcPts val="0"/>
              </a:spcAft>
              <a:buClr>
                <a:schemeClr val="dk1"/>
              </a:buClr>
              <a:buSzPts val="1800"/>
              <a:buNone/>
            </a:pPr>
            <a:endParaRPr sz="2400"/>
          </a:p>
          <a:p>
            <a:pPr marL="457200" lvl="0" indent="-228600" algn="l" rtl="0">
              <a:lnSpc>
                <a:spcPct val="90000"/>
              </a:lnSpc>
              <a:spcBef>
                <a:spcPts val="1000"/>
              </a:spcBef>
              <a:spcAft>
                <a:spcPts val="0"/>
              </a:spcAft>
              <a:buClr>
                <a:schemeClr val="dk1"/>
              </a:buClr>
              <a:buSzPts val="1800"/>
              <a:buNone/>
            </a:pPr>
            <a:endParaRPr sz="1800"/>
          </a:p>
          <a:p>
            <a:pPr marL="457200" lvl="0" indent="-228600" algn="l" rtl="0">
              <a:lnSpc>
                <a:spcPct val="90000"/>
              </a:lnSpc>
              <a:spcBef>
                <a:spcPts val="1000"/>
              </a:spcBef>
              <a:spcAft>
                <a:spcPts val="0"/>
              </a:spcAft>
              <a:buClr>
                <a:schemeClr val="dk1"/>
              </a:buClr>
              <a:buSzPts val="1800"/>
              <a:buNone/>
            </a:pPr>
            <a:endParaRPr sz="1800"/>
          </a:p>
          <a:p>
            <a:pPr marL="457200" lvl="0" indent="-228600" algn="l" rtl="0">
              <a:lnSpc>
                <a:spcPct val="90000"/>
              </a:lnSpc>
              <a:spcBef>
                <a:spcPts val="1000"/>
              </a:spcBef>
              <a:spcAft>
                <a:spcPts val="0"/>
              </a:spcAft>
              <a:buClr>
                <a:schemeClr val="dk1"/>
              </a:buClr>
              <a:buSzPts val="1800"/>
              <a:buNone/>
            </a:pPr>
            <a:endParaRPr sz="1800"/>
          </a:p>
        </p:txBody>
      </p:sp>
      <p:pic>
        <p:nvPicPr>
          <p:cNvPr id="899" name="Google Shape;899;p61" descr="User-level threads and Kernel-level threads"/>
          <p:cNvPicPr preferRelativeResize="0"/>
          <p:nvPr/>
        </p:nvPicPr>
        <p:blipFill rotWithShape="1">
          <a:blip r:embed="rId4">
            <a:alphaModFix/>
          </a:blip>
          <a:srcRect/>
          <a:stretch/>
        </p:blipFill>
        <p:spPr>
          <a:xfrm>
            <a:off x="5416550" y="1806575"/>
            <a:ext cx="6381750" cy="38290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62"/>
          <p:cNvSpPr txBox="1">
            <a:spLocks noGrp="1"/>
          </p:cNvSpPr>
          <p:nvPr>
            <p:ph type="title"/>
          </p:nvPr>
        </p:nvSpPr>
        <p:spPr>
          <a:xfrm>
            <a:off x="1778000" y="287338"/>
            <a:ext cx="9377363" cy="1241425"/>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1000"/>
              </a:spcBef>
              <a:spcAft>
                <a:spcPts val="0"/>
              </a:spcAft>
              <a:buClr>
                <a:schemeClr val="dk1"/>
              </a:buClr>
              <a:buSzPts val="1800"/>
              <a:buNone/>
            </a:pPr>
            <a:r>
              <a:rPr lang="en-US" b="1">
                <a:solidFill>
                  <a:schemeClr val="dk1"/>
                </a:solidFill>
                <a:latin typeface="Times New Roman"/>
                <a:ea typeface="Times New Roman"/>
                <a:cs typeface="Times New Roman"/>
                <a:sym typeface="Times New Roman"/>
              </a:rPr>
              <a:t>User - Level Threads</a:t>
            </a:r>
            <a:endParaRPr>
              <a:solidFill>
                <a:schemeClr val="dk1"/>
              </a:solidFill>
              <a:latin typeface="Times New Roman"/>
              <a:ea typeface="Times New Roman"/>
              <a:cs typeface="Times New Roman"/>
              <a:sym typeface="Times New Roman"/>
            </a:endParaRPr>
          </a:p>
        </p:txBody>
      </p:sp>
      <p:sp>
        <p:nvSpPr>
          <p:cNvPr id="907" name="Google Shape;907;p62"/>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908" name="Google Shape;908;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909" name="Google Shape;909;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69</a:t>
            </a:fld>
            <a:endParaRPr sz="1200" b="0" i="0" u="none" strike="noStrike" cap="none">
              <a:solidFill>
                <a:schemeClr val="dk1"/>
              </a:solidFill>
              <a:latin typeface="Times New Roman"/>
              <a:ea typeface="Times New Roman"/>
              <a:cs typeface="Times New Roman"/>
              <a:sym typeface="Times New Roman"/>
            </a:endParaRPr>
          </a:p>
        </p:txBody>
      </p:sp>
      <p:pic>
        <p:nvPicPr>
          <p:cNvPr id="910" name="Google Shape;910;p62"/>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911" name="Google Shape;911;p62"/>
          <p:cNvSpPr txBox="1">
            <a:spLocks noGrp="1"/>
          </p:cNvSpPr>
          <p:nvPr>
            <p:ph type="body" idx="1"/>
          </p:nvPr>
        </p:nvSpPr>
        <p:spPr>
          <a:xfrm>
            <a:off x="344488" y="1223889"/>
            <a:ext cx="10810875" cy="4816549"/>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User-level threads are implemented by users and the kernel is not aware of the existence of these threads </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Kernel handles them as if they were single-threaded processes. </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User-level threads are much faster than kernel level threads. </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They are represented by a program counter(PC), stack, registers and a small process control block. </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Also, there is no kernel involvement in synchronization for user-level threads.</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User-Level threads are managed entirely by the user-level library</a:t>
            </a:r>
            <a:endParaRPr>
              <a:solidFill>
                <a:schemeClr val="dk1"/>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SzPts val="1800"/>
              <a:buFont typeface="Arial"/>
              <a:buNone/>
            </a:pPr>
            <a:endParaRPr sz="1800">
              <a:solidFill>
                <a:schemeClr val="dk1"/>
              </a:solidFill>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6"/>
          <p:cNvSpPr txBox="1">
            <a:spLocks noGrp="1"/>
          </p:cNvSpPr>
          <p:nvPr>
            <p:ph type="title"/>
          </p:nvPr>
        </p:nvSpPr>
        <p:spPr>
          <a:xfrm>
            <a:off x="1778000" y="287337"/>
            <a:ext cx="9377362" cy="9683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Process Control Block</a:t>
            </a:r>
            <a:endParaRPr/>
          </a:p>
        </p:txBody>
      </p:sp>
      <p:sp>
        <p:nvSpPr>
          <p:cNvPr id="162" name="Google Shape;162;p6"/>
          <p:cNvSpPr txBox="1">
            <a:spLocks noGrp="1"/>
          </p:cNvSpPr>
          <p:nvPr>
            <p:ph type="body" idx="1"/>
          </p:nvPr>
        </p:nvSpPr>
        <p:spPr>
          <a:xfrm>
            <a:off x="829559" y="1328736"/>
            <a:ext cx="7781040" cy="495458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A process can be uniquely categorized by the following elements, stored in a data structure called as </a:t>
            </a:r>
            <a:r>
              <a:rPr lang="en-US" sz="2400" b="1" i="0" u="none">
                <a:solidFill>
                  <a:schemeClr val="dk1"/>
                </a:solidFill>
                <a:latin typeface="Times New Roman"/>
                <a:ea typeface="Times New Roman"/>
                <a:cs typeface="Times New Roman"/>
                <a:sym typeface="Times New Roman"/>
              </a:rPr>
              <a:t>Process Control Block (PCB)</a:t>
            </a:r>
            <a:endParaRPr sz="2400" b="0" i="0" u="none">
              <a:solidFill>
                <a:schemeClr val="dk1"/>
              </a:solidFill>
              <a:latin typeface="Times New Roman"/>
              <a:ea typeface="Times New Roman"/>
              <a:cs typeface="Times New Roman"/>
              <a:sym typeface="Times New Roman"/>
            </a:endParaRPr>
          </a:p>
          <a:p>
            <a:pPr marL="0" marR="0" lvl="0" indent="-1524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Identifier</a:t>
            </a:r>
            <a:endParaRPr/>
          </a:p>
          <a:p>
            <a:pPr marL="0" marR="0" lvl="0" indent="-1524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State </a:t>
            </a:r>
            <a:endParaRPr/>
          </a:p>
          <a:p>
            <a:pPr marL="0" marR="0" lvl="0" indent="-1524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Priority</a:t>
            </a:r>
            <a:endParaRPr/>
          </a:p>
          <a:p>
            <a:pPr marL="0" marR="0" lvl="0" indent="-1524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Program counter</a:t>
            </a:r>
            <a:endParaRPr sz="2400" b="0" i="0" u="none">
              <a:solidFill>
                <a:schemeClr val="dk1"/>
              </a:solidFill>
              <a:latin typeface="Times New Roman"/>
              <a:ea typeface="Times New Roman"/>
              <a:cs typeface="Times New Roman"/>
              <a:sym typeface="Times New Roman"/>
            </a:endParaRPr>
          </a:p>
          <a:p>
            <a:pPr marL="0" marR="0" lvl="0" indent="-1524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Memory pointers</a:t>
            </a:r>
            <a:endParaRPr/>
          </a:p>
          <a:p>
            <a:pPr marL="0" marR="0" lvl="0" indent="-1524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Context data</a:t>
            </a:r>
            <a:endParaRPr sz="2400" b="0" i="0" u="none">
              <a:solidFill>
                <a:schemeClr val="dk1"/>
              </a:solidFill>
              <a:latin typeface="Times New Roman"/>
              <a:ea typeface="Times New Roman"/>
              <a:cs typeface="Times New Roman"/>
              <a:sym typeface="Times New Roman"/>
            </a:endParaRPr>
          </a:p>
          <a:p>
            <a:pPr marL="0" marR="0" lvl="0" indent="-1524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I/O status information</a:t>
            </a:r>
            <a:endParaRPr/>
          </a:p>
          <a:p>
            <a:pPr marL="0" marR="0" lvl="0" indent="-1524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Accounting information</a:t>
            </a:r>
            <a:endParaRPr/>
          </a:p>
        </p:txBody>
      </p:sp>
      <p:sp>
        <p:nvSpPr>
          <p:cNvPr id="163" name="Google Shape;163;p6"/>
          <p:cNvSpPr txBox="1"/>
          <p:nvPr/>
        </p:nvSpPr>
        <p:spPr>
          <a:xfrm>
            <a:off x="762000" y="6459537"/>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164" name="Google Shape;164;p6"/>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Times New Roman"/>
              <a:buNone/>
            </a:pPr>
            <a:r>
              <a:rPr lang="en-US" sz="1000" b="1" i="0" u="none" strike="noStrike" cap="none">
                <a:solidFill>
                  <a:schemeClr val="dk1"/>
                </a:solidFill>
                <a:latin typeface="Times New Roman"/>
                <a:ea typeface="Times New Roman"/>
                <a:cs typeface="Times New Roman"/>
                <a:sym typeface="Times New Roman"/>
              </a:rPr>
              <a:t>Operating systems</a:t>
            </a:r>
            <a:endParaRPr sz="1400" b="0" i="0" u="none" strike="noStrike" cap="none">
              <a:solidFill>
                <a:srgbClr val="000000"/>
              </a:solidFill>
              <a:latin typeface="Arial"/>
              <a:ea typeface="Arial"/>
              <a:cs typeface="Arial"/>
              <a:sym typeface="Arial"/>
            </a:endParaRPr>
          </a:p>
        </p:txBody>
      </p:sp>
      <p:sp>
        <p:nvSpPr>
          <p:cNvPr id="165" name="Google Shape;165;p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a:t>
            </a:fld>
            <a:endParaRPr sz="1400" b="0" i="0" u="none" strike="noStrike" cap="none">
              <a:solidFill>
                <a:srgbClr val="000000"/>
              </a:solidFill>
              <a:latin typeface="Arial"/>
              <a:ea typeface="Arial"/>
              <a:cs typeface="Arial"/>
              <a:sym typeface="Arial"/>
            </a:endParaRPr>
          </a:p>
        </p:txBody>
      </p:sp>
      <p:pic>
        <p:nvPicPr>
          <p:cNvPr id="166" name="Google Shape;166;p6"/>
          <p:cNvPicPr preferRelativeResize="0"/>
          <p:nvPr/>
        </p:nvPicPr>
        <p:blipFill rotWithShape="1">
          <a:blip r:embed="rId3">
            <a:alphaModFix/>
          </a:blip>
          <a:srcRect/>
          <a:stretch/>
        </p:blipFill>
        <p:spPr>
          <a:xfrm>
            <a:off x="209550" y="0"/>
            <a:ext cx="1270000" cy="1312862"/>
          </a:xfrm>
          <a:prstGeom prst="rect">
            <a:avLst/>
          </a:prstGeom>
          <a:noFill/>
          <a:ln>
            <a:noFill/>
          </a:ln>
        </p:spPr>
      </p:pic>
      <p:pic>
        <p:nvPicPr>
          <p:cNvPr id="167" name="Google Shape;167;p6"/>
          <p:cNvPicPr preferRelativeResize="0"/>
          <p:nvPr/>
        </p:nvPicPr>
        <p:blipFill rotWithShape="1">
          <a:blip r:embed="rId4">
            <a:alphaModFix/>
          </a:blip>
          <a:srcRect/>
          <a:stretch/>
        </p:blipFill>
        <p:spPr>
          <a:xfrm>
            <a:off x="9042400" y="1328737"/>
            <a:ext cx="2397125" cy="52101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63"/>
          <p:cNvSpPr txBox="1">
            <a:spLocks noGrp="1"/>
          </p:cNvSpPr>
          <p:nvPr>
            <p:ph type="title"/>
          </p:nvPr>
        </p:nvSpPr>
        <p:spPr>
          <a:xfrm>
            <a:off x="1778000" y="287338"/>
            <a:ext cx="9377363" cy="124142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93887"/>
              <a:buNone/>
            </a:pPr>
            <a:r>
              <a:rPr lang="en-US" b="1"/>
              <a:t> </a:t>
            </a:r>
            <a:r>
              <a:rPr lang="en-US" b="1">
                <a:solidFill>
                  <a:schemeClr val="dk1"/>
                </a:solidFill>
                <a:latin typeface="Times New Roman"/>
                <a:ea typeface="Times New Roman"/>
                <a:cs typeface="Times New Roman"/>
                <a:sym typeface="Times New Roman"/>
              </a:rPr>
              <a:t>User-Level Threads</a:t>
            </a:r>
            <a:br>
              <a:rPr lang="en-US" b="1"/>
            </a:br>
            <a:r>
              <a:rPr lang="en-US" b="1"/>
              <a:t>  </a:t>
            </a:r>
            <a:endParaRPr sz="2700">
              <a:solidFill>
                <a:srgbClr val="3F3F3F"/>
              </a:solidFill>
            </a:endParaRPr>
          </a:p>
        </p:txBody>
      </p:sp>
      <p:sp>
        <p:nvSpPr>
          <p:cNvPr id="919" name="Google Shape;919;p63"/>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920" name="Google Shape;920;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921" name="Google Shape;921;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70</a:t>
            </a:fld>
            <a:endParaRPr sz="1200" b="0" i="0" u="none" strike="noStrike" cap="none">
              <a:solidFill>
                <a:schemeClr val="dk1"/>
              </a:solidFill>
              <a:latin typeface="Times New Roman"/>
              <a:ea typeface="Times New Roman"/>
              <a:cs typeface="Times New Roman"/>
              <a:sym typeface="Times New Roman"/>
            </a:endParaRPr>
          </a:p>
        </p:txBody>
      </p:sp>
      <p:pic>
        <p:nvPicPr>
          <p:cNvPr id="922" name="Google Shape;922;p63"/>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923" name="Google Shape;923;p63"/>
          <p:cNvSpPr txBox="1">
            <a:spLocks noGrp="1"/>
          </p:cNvSpPr>
          <p:nvPr>
            <p:ph type="body" idx="1"/>
          </p:nvPr>
        </p:nvSpPr>
        <p:spPr>
          <a:xfrm>
            <a:off x="344488" y="1153551"/>
            <a:ext cx="10810875" cy="5274236"/>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ts val="1800"/>
              <a:buChar char="•"/>
            </a:pPr>
            <a:r>
              <a:rPr lang="en-US" b="1">
                <a:solidFill>
                  <a:schemeClr val="dk1"/>
                </a:solidFill>
                <a:latin typeface="Times New Roman"/>
                <a:ea typeface="Times New Roman"/>
                <a:cs typeface="Times New Roman"/>
                <a:sym typeface="Times New Roman"/>
              </a:rPr>
              <a:t>Advantages of User-Level Threads</a:t>
            </a:r>
            <a:endParaRPr>
              <a:solidFill>
                <a:schemeClr val="dk1"/>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User-level threads are easier and faster to create than kernel-level threads. They can also be more easily managed.</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User-level threads can be run on any operating system.</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There are no kernel mode privileges required for thread switching in user-level threads.</a:t>
            </a:r>
            <a:endParaRPr>
              <a:solidFill>
                <a:schemeClr val="dk1"/>
              </a:solidFill>
            </a:endParaRPr>
          </a:p>
          <a:p>
            <a:pPr marL="457200" lvl="0" indent="-342900" algn="l" rtl="0">
              <a:lnSpc>
                <a:spcPct val="90000"/>
              </a:lnSpc>
              <a:spcBef>
                <a:spcPts val="1000"/>
              </a:spcBef>
              <a:spcAft>
                <a:spcPts val="0"/>
              </a:spcAft>
              <a:buClr>
                <a:schemeClr val="dk1"/>
              </a:buClr>
              <a:buSzPts val="1800"/>
              <a:buChar char="•"/>
            </a:pPr>
            <a:r>
              <a:rPr lang="en-US" b="1">
                <a:solidFill>
                  <a:schemeClr val="dk1"/>
                </a:solidFill>
                <a:latin typeface="Times New Roman"/>
                <a:ea typeface="Times New Roman"/>
                <a:cs typeface="Times New Roman"/>
                <a:sym typeface="Times New Roman"/>
              </a:rPr>
              <a:t>Disadvantages of User-Level Threads</a:t>
            </a:r>
            <a:endParaRPr>
              <a:solidFill>
                <a:schemeClr val="dk1"/>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Multithreaded applications in user-level threads cannot use multiprocessing  to their advantage.</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Entire process is blocked if one user-level thread performs blocking operation</a:t>
            </a:r>
            <a:r>
              <a:rPr lang="en-US">
                <a:solidFill>
                  <a:schemeClr val="dk1"/>
                </a:solidFill>
              </a:rPr>
              <a:t>.</a:t>
            </a:r>
            <a:endParaRPr>
              <a:solidFill>
                <a:schemeClr val="dk1"/>
              </a:solidFill>
            </a:endParaRPr>
          </a:p>
          <a:p>
            <a:pPr marL="457200" lvl="0" indent="-228600" algn="l" rtl="0">
              <a:lnSpc>
                <a:spcPct val="90000"/>
              </a:lnSpc>
              <a:spcBef>
                <a:spcPts val="1000"/>
              </a:spcBef>
              <a:spcAft>
                <a:spcPts val="0"/>
              </a:spcAft>
              <a:buClr>
                <a:schemeClr val="dk1"/>
              </a:buClr>
              <a:buSzPts val="1800"/>
              <a:buNone/>
            </a:pPr>
            <a:endParaRPr sz="1800">
              <a:solidFill>
                <a:schemeClr val="dk1"/>
              </a:solidFill>
            </a:endParaRPr>
          </a:p>
          <a:p>
            <a:pPr marL="457200" lvl="0" indent="-228600" algn="l" rtl="0">
              <a:lnSpc>
                <a:spcPct val="90000"/>
              </a:lnSpc>
              <a:spcBef>
                <a:spcPts val="1000"/>
              </a:spcBef>
              <a:spcAft>
                <a:spcPts val="0"/>
              </a:spcAft>
              <a:buClr>
                <a:schemeClr val="dk1"/>
              </a:buClr>
              <a:buSzPts val="1800"/>
              <a:buNone/>
            </a:pPr>
            <a:endParaRPr sz="18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64"/>
          <p:cNvSpPr txBox="1">
            <a:spLocks noGrp="1"/>
          </p:cNvSpPr>
          <p:nvPr>
            <p:ph type="title"/>
          </p:nvPr>
        </p:nvSpPr>
        <p:spPr>
          <a:xfrm>
            <a:off x="1778000" y="287338"/>
            <a:ext cx="9377363" cy="124142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93887"/>
              <a:buNone/>
            </a:pPr>
            <a:r>
              <a:rPr lang="en-US" b="1"/>
              <a:t>  </a:t>
            </a:r>
            <a:br>
              <a:rPr lang="en-US" b="1"/>
            </a:br>
            <a:r>
              <a:rPr lang="en-US" b="1">
                <a:solidFill>
                  <a:schemeClr val="dk1"/>
                </a:solidFill>
                <a:latin typeface="Times New Roman"/>
                <a:ea typeface="Times New Roman"/>
                <a:cs typeface="Times New Roman"/>
                <a:sym typeface="Times New Roman"/>
              </a:rPr>
              <a:t>Kernel-Level Threads</a:t>
            </a:r>
            <a:br>
              <a:rPr lang="en-US">
                <a:solidFill>
                  <a:schemeClr val="dk1"/>
                </a:solidFill>
                <a:latin typeface="Times New Roman"/>
                <a:ea typeface="Times New Roman"/>
                <a:cs typeface="Times New Roman"/>
                <a:sym typeface="Times New Roman"/>
              </a:rPr>
            </a:br>
            <a:br>
              <a:rPr lang="en-US" b="1"/>
            </a:br>
            <a:r>
              <a:rPr lang="en-US" b="1"/>
              <a:t>  </a:t>
            </a:r>
            <a:endParaRPr sz="2700">
              <a:solidFill>
                <a:srgbClr val="3F3F3F"/>
              </a:solidFill>
            </a:endParaRPr>
          </a:p>
        </p:txBody>
      </p:sp>
      <p:sp>
        <p:nvSpPr>
          <p:cNvPr id="931" name="Google Shape;931;p64"/>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932" name="Google Shape;932;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933" name="Google Shape;93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71</a:t>
            </a:fld>
            <a:endParaRPr sz="1200" b="0" i="0" u="none" strike="noStrike" cap="none">
              <a:solidFill>
                <a:schemeClr val="dk1"/>
              </a:solidFill>
              <a:latin typeface="Times New Roman"/>
              <a:ea typeface="Times New Roman"/>
              <a:cs typeface="Times New Roman"/>
              <a:sym typeface="Times New Roman"/>
            </a:endParaRPr>
          </a:p>
        </p:txBody>
      </p:sp>
      <p:pic>
        <p:nvPicPr>
          <p:cNvPr id="934" name="Google Shape;934;p64"/>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935" name="Google Shape;935;p64"/>
          <p:cNvSpPr txBox="1">
            <a:spLocks noGrp="1"/>
          </p:cNvSpPr>
          <p:nvPr>
            <p:ph type="body" idx="1"/>
          </p:nvPr>
        </p:nvSpPr>
        <p:spPr>
          <a:xfrm>
            <a:off x="344488" y="1843088"/>
            <a:ext cx="10810875" cy="419735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Kernel-level threads are handled by the operating system directly and the thread management is done by the kernel</a:t>
            </a:r>
            <a:endParaRPr>
              <a:solidFill>
                <a:schemeClr val="dk1"/>
              </a:solidFill>
            </a:endParaRPr>
          </a:p>
          <a:p>
            <a:pPr marL="457200" lvl="0" indent="-228600" algn="l" rtl="0">
              <a:lnSpc>
                <a:spcPct val="90000"/>
              </a:lnSpc>
              <a:spcBef>
                <a:spcPts val="1000"/>
              </a:spcBef>
              <a:spcAft>
                <a:spcPts val="0"/>
              </a:spcAft>
              <a:buSzPts val="1800"/>
              <a:buFont typeface="Arial"/>
              <a:buNone/>
            </a:pPr>
            <a:endParaRPr>
              <a:solidFill>
                <a:schemeClr val="dk1"/>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Context information for the process as well as the process threads is all managed by the kernel. </a:t>
            </a:r>
            <a:endParaRPr>
              <a:solidFill>
                <a:schemeClr val="dk1"/>
              </a:solidFill>
            </a:endParaRPr>
          </a:p>
          <a:p>
            <a:pPr marL="457200" lvl="0" indent="-228600" algn="l" rtl="0">
              <a:lnSpc>
                <a:spcPct val="90000"/>
              </a:lnSpc>
              <a:spcBef>
                <a:spcPts val="1000"/>
              </a:spcBef>
              <a:spcAft>
                <a:spcPts val="0"/>
              </a:spcAft>
              <a:buSzPts val="1800"/>
              <a:buFont typeface="Arial"/>
              <a:buNone/>
            </a:pPr>
            <a:endParaRPr>
              <a:solidFill>
                <a:schemeClr val="dk1"/>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Because of this, kernel-level threads are slower than user-level threads</a:t>
            </a:r>
            <a:r>
              <a:rPr lang="en-US" sz="1400">
                <a:solidFill>
                  <a:schemeClr val="dk1"/>
                </a:solidFill>
                <a:latin typeface="Times New Roman"/>
                <a:ea typeface="Times New Roman"/>
                <a:cs typeface="Times New Roman"/>
                <a:sym typeface="Times New Roman"/>
              </a:rPr>
              <a:t>.</a:t>
            </a:r>
            <a:endParaRPr>
              <a:solidFill>
                <a:schemeClr val="dk1"/>
              </a:solidFill>
            </a:endParaRPr>
          </a:p>
          <a:p>
            <a:pPr marL="457200" lvl="0" indent="-228600" algn="l" rtl="0">
              <a:lnSpc>
                <a:spcPct val="90000"/>
              </a:lnSpc>
              <a:spcBef>
                <a:spcPts val="1000"/>
              </a:spcBef>
              <a:spcAft>
                <a:spcPts val="0"/>
              </a:spcAft>
              <a:buClr>
                <a:schemeClr val="dk1"/>
              </a:buClr>
              <a:buSzPts val="1800"/>
              <a:buNone/>
            </a:pPr>
            <a:endParaRPr sz="1400">
              <a:solidFill>
                <a:schemeClr val="dk1"/>
              </a:solidFill>
            </a:endParaRPr>
          </a:p>
          <a:p>
            <a:pPr marL="457200" lvl="0" indent="-228600" algn="l" rtl="0">
              <a:lnSpc>
                <a:spcPct val="90000"/>
              </a:lnSpc>
              <a:spcBef>
                <a:spcPts val="1000"/>
              </a:spcBef>
              <a:spcAft>
                <a:spcPts val="0"/>
              </a:spcAft>
              <a:buClr>
                <a:schemeClr val="dk1"/>
              </a:buClr>
              <a:buSzPts val="1800"/>
              <a:buNone/>
            </a:pPr>
            <a:endParaRPr sz="14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65"/>
          <p:cNvSpPr txBox="1">
            <a:spLocks noGrp="1"/>
          </p:cNvSpPr>
          <p:nvPr>
            <p:ph type="title"/>
          </p:nvPr>
        </p:nvSpPr>
        <p:spPr>
          <a:xfrm>
            <a:off x="1778000" y="287338"/>
            <a:ext cx="9377363" cy="124142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93887"/>
              <a:buNone/>
            </a:pPr>
            <a:r>
              <a:rPr lang="en-US" b="1"/>
              <a:t>  </a:t>
            </a:r>
            <a:br>
              <a:rPr lang="en-US" b="1"/>
            </a:br>
            <a:r>
              <a:rPr lang="en-US" b="1">
                <a:solidFill>
                  <a:schemeClr val="dk1"/>
                </a:solidFill>
                <a:latin typeface="Times New Roman"/>
                <a:ea typeface="Times New Roman"/>
                <a:cs typeface="Times New Roman"/>
                <a:sym typeface="Times New Roman"/>
              </a:rPr>
              <a:t>Kernel-Level Threads</a:t>
            </a:r>
            <a:br>
              <a:rPr lang="en-US">
                <a:solidFill>
                  <a:schemeClr val="dk1"/>
                </a:solidFill>
                <a:latin typeface="Times New Roman"/>
                <a:ea typeface="Times New Roman"/>
                <a:cs typeface="Times New Roman"/>
                <a:sym typeface="Times New Roman"/>
              </a:rPr>
            </a:br>
            <a:br>
              <a:rPr lang="en-US" b="1"/>
            </a:br>
            <a:r>
              <a:rPr lang="en-US" b="1"/>
              <a:t>  </a:t>
            </a:r>
            <a:endParaRPr sz="2700">
              <a:solidFill>
                <a:srgbClr val="3F3F3F"/>
              </a:solidFill>
            </a:endParaRPr>
          </a:p>
        </p:txBody>
      </p:sp>
      <p:sp>
        <p:nvSpPr>
          <p:cNvPr id="943" name="Google Shape;943;p65"/>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944" name="Google Shape;94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945" name="Google Shape;945;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72</a:t>
            </a:fld>
            <a:endParaRPr sz="1200" b="0" i="0" u="none" strike="noStrike" cap="none">
              <a:solidFill>
                <a:schemeClr val="dk1"/>
              </a:solidFill>
              <a:latin typeface="Times New Roman"/>
              <a:ea typeface="Times New Roman"/>
              <a:cs typeface="Times New Roman"/>
              <a:sym typeface="Times New Roman"/>
            </a:endParaRPr>
          </a:p>
        </p:txBody>
      </p:sp>
      <p:pic>
        <p:nvPicPr>
          <p:cNvPr id="946" name="Google Shape;946;p65"/>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947" name="Google Shape;947;p65"/>
          <p:cNvSpPr txBox="1">
            <a:spLocks noGrp="1"/>
          </p:cNvSpPr>
          <p:nvPr>
            <p:ph type="body" idx="1"/>
          </p:nvPr>
        </p:nvSpPr>
        <p:spPr>
          <a:xfrm>
            <a:off x="344488" y="1069145"/>
            <a:ext cx="10810875" cy="512064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ts val="1800"/>
              <a:buChar char="•"/>
            </a:pPr>
            <a:r>
              <a:rPr lang="en-US" b="1">
                <a:solidFill>
                  <a:schemeClr val="dk1"/>
                </a:solidFill>
                <a:latin typeface="Times New Roman"/>
                <a:ea typeface="Times New Roman"/>
                <a:cs typeface="Times New Roman"/>
                <a:sym typeface="Times New Roman"/>
              </a:rPr>
              <a:t>Advantages of Kernel-Level Threads</a:t>
            </a:r>
            <a:endParaRPr>
              <a:solidFill>
                <a:schemeClr val="dk1"/>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Multiple threads of the same process can be scheduled on different processors in kernel-level threads.</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The kernel routines can also be multithreaded.</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If a kernel-level thread is blocked, another thread of the same process can be scheduled by the kernel.</a:t>
            </a:r>
            <a:endParaRPr>
              <a:solidFill>
                <a:schemeClr val="dk1"/>
              </a:solidFill>
            </a:endParaRPr>
          </a:p>
          <a:p>
            <a:pPr marL="457200" lvl="0" indent="-342900" algn="l" rtl="0">
              <a:lnSpc>
                <a:spcPct val="90000"/>
              </a:lnSpc>
              <a:spcBef>
                <a:spcPts val="1000"/>
              </a:spcBef>
              <a:spcAft>
                <a:spcPts val="0"/>
              </a:spcAft>
              <a:buClr>
                <a:schemeClr val="dk1"/>
              </a:buClr>
              <a:buSzPts val="1800"/>
              <a:buChar char="•"/>
            </a:pPr>
            <a:r>
              <a:rPr lang="en-US" b="1">
                <a:solidFill>
                  <a:schemeClr val="dk1"/>
                </a:solidFill>
                <a:latin typeface="Times New Roman"/>
                <a:ea typeface="Times New Roman"/>
                <a:cs typeface="Times New Roman"/>
                <a:sym typeface="Times New Roman"/>
              </a:rPr>
              <a:t>Disadvantages of Kernel-Level Threads</a:t>
            </a:r>
            <a:endParaRPr>
              <a:solidFill>
                <a:schemeClr val="dk1"/>
              </a:solidFill>
              <a:latin typeface="Times New Roman"/>
              <a:ea typeface="Times New Roman"/>
              <a:cs typeface="Times New Roman"/>
              <a:sym typeface="Times New Roman"/>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A mode switch to kernel mode is required to transfer control from one thread to another in a process.</a:t>
            </a:r>
            <a:endParaRPr>
              <a:solidFill>
                <a:schemeClr val="dk1"/>
              </a:solidFill>
            </a:endParaRPr>
          </a:p>
          <a:p>
            <a:pPr marL="457200" lvl="0" indent="-342900" algn="l" rtl="0">
              <a:lnSpc>
                <a:spcPct val="90000"/>
              </a:lnSpc>
              <a:spcBef>
                <a:spcPts val="1000"/>
              </a:spcBef>
              <a:spcAft>
                <a:spcPts val="0"/>
              </a:spcAft>
              <a:buSzPts val="1800"/>
              <a:buFont typeface="Arial"/>
              <a:buChar char="•"/>
            </a:pPr>
            <a:r>
              <a:rPr lang="en-US">
                <a:solidFill>
                  <a:schemeClr val="dk1"/>
                </a:solidFill>
                <a:latin typeface="Times New Roman"/>
                <a:ea typeface="Times New Roman"/>
                <a:cs typeface="Times New Roman"/>
                <a:sym typeface="Times New Roman"/>
              </a:rPr>
              <a:t>Kernel-level threads are slower to create as well as manage as compared to user-level threads.</a:t>
            </a:r>
            <a:endParaRPr>
              <a:solidFill>
                <a:schemeClr val="dk1"/>
              </a:solidFill>
            </a:endParaRPr>
          </a:p>
          <a:p>
            <a:pPr marL="457200" lvl="0" indent="-228600" algn="l" rtl="0">
              <a:lnSpc>
                <a:spcPct val="90000"/>
              </a:lnSpc>
              <a:spcBef>
                <a:spcPts val="1000"/>
              </a:spcBef>
              <a:spcAft>
                <a:spcPts val="0"/>
              </a:spcAft>
              <a:buClr>
                <a:schemeClr val="dk1"/>
              </a:buClr>
              <a:buSzPts val="1800"/>
              <a:buNone/>
            </a:pPr>
            <a:endParaRPr sz="1400">
              <a:solidFill>
                <a:schemeClr val="dk1"/>
              </a:solidFill>
            </a:endParaRPr>
          </a:p>
          <a:p>
            <a:pPr marL="457200" lvl="0" indent="-228600" algn="l" rtl="0">
              <a:lnSpc>
                <a:spcPct val="90000"/>
              </a:lnSpc>
              <a:spcBef>
                <a:spcPts val="1000"/>
              </a:spcBef>
              <a:spcAft>
                <a:spcPts val="0"/>
              </a:spcAft>
              <a:buClr>
                <a:schemeClr val="dk1"/>
              </a:buClr>
              <a:buSzPts val="1800"/>
              <a:buNone/>
            </a:pPr>
            <a:endParaRPr sz="14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66"/>
          <p:cNvSpPr txBox="1">
            <a:spLocks noGrp="1"/>
          </p:cNvSpPr>
          <p:nvPr>
            <p:ph type="title"/>
          </p:nvPr>
        </p:nvSpPr>
        <p:spPr>
          <a:xfrm>
            <a:off x="1778000" y="287338"/>
            <a:ext cx="9926320" cy="78180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br>
              <a:rPr lang="en-US" sz="2400" b="1"/>
            </a:br>
            <a:r>
              <a:rPr lang="en-US" sz="2400" b="1"/>
              <a:t>POSIX (Portable Operating System Interface Standard) thread functions</a:t>
            </a:r>
            <a:br>
              <a:rPr lang="en-US" sz="2400" b="1"/>
            </a:br>
            <a:endParaRPr sz="2400">
              <a:solidFill>
                <a:srgbClr val="3F3F3F"/>
              </a:solidFill>
            </a:endParaRPr>
          </a:p>
        </p:txBody>
      </p:sp>
      <p:sp>
        <p:nvSpPr>
          <p:cNvPr id="955" name="Google Shape;955;p66"/>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8/9/2023</a:t>
            </a:r>
            <a:endParaRPr sz="1050" b="1">
              <a:solidFill>
                <a:schemeClr val="dk1"/>
              </a:solidFill>
              <a:latin typeface="Times New Roman"/>
              <a:ea typeface="Times New Roman"/>
              <a:cs typeface="Times New Roman"/>
              <a:sym typeface="Times New Roman"/>
            </a:endParaRPr>
          </a:p>
        </p:txBody>
      </p:sp>
      <p:sp>
        <p:nvSpPr>
          <p:cNvPr id="956" name="Google Shape;95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957" name="Google Shape;95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73</a:t>
            </a:fld>
            <a:endParaRPr sz="1200" b="0" i="0" u="none" strike="noStrike" cap="none">
              <a:solidFill>
                <a:schemeClr val="dk1"/>
              </a:solidFill>
              <a:latin typeface="Times New Roman"/>
              <a:ea typeface="Times New Roman"/>
              <a:cs typeface="Times New Roman"/>
              <a:sym typeface="Times New Roman"/>
            </a:endParaRPr>
          </a:p>
        </p:txBody>
      </p:sp>
      <p:pic>
        <p:nvPicPr>
          <p:cNvPr id="958" name="Google Shape;958;p66"/>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959" name="Google Shape;959;p66"/>
          <p:cNvSpPr txBox="1">
            <a:spLocks noGrp="1"/>
          </p:cNvSpPr>
          <p:nvPr>
            <p:ph type="body" idx="1"/>
          </p:nvPr>
        </p:nvSpPr>
        <p:spPr>
          <a:xfrm>
            <a:off x="344488" y="1069145"/>
            <a:ext cx="10810875" cy="512064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960" name="Google Shape;960;p66"/>
          <p:cNvSpPr/>
          <p:nvPr/>
        </p:nvSpPr>
        <p:spPr>
          <a:xfrm>
            <a:off x="1036638" y="1488515"/>
            <a:ext cx="9345320" cy="50167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pthread_create() 🡪 Creates a new thread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pthread_exit()  🡪 terminates the calling thread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pthread_join 🡪 suspend execution of the calling thread until the target thread terminates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pthread_self() function returns the ID of the calling thread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pthread_detach() function marks the thread identified by </a:t>
            </a:r>
            <a:r>
              <a:rPr lang="en-US" sz="2400" b="0" i="1" u="none" strike="noStrike" cap="none">
                <a:solidFill>
                  <a:schemeClr val="dk1"/>
                </a:solidFill>
                <a:latin typeface="Times New Roman"/>
                <a:ea typeface="Times New Roman"/>
                <a:cs typeface="Times New Roman"/>
                <a:sym typeface="Times New Roman"/>
              </a:rPr>
              <a:t>thread</a:t>
            </a:r>
            <a:r>
              <a:rPr lang="en-US" sz="2400" b="0" i="0" u="none" strike="noStrike" cap="none">
                <a:solidFill>
                  <a:schemeClr val="dk1"/>
                </a:solidFill>
                <a:latin typeface="Times New Roman"/>
                <a:ea typeface="Times New Roman"/>
                <a:cs typeface="Times New Roman"/>
                <a:sym typeface="Times New Roman"/>
              </a:rPr>
              <a:t> as detached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g37031f7245d_0_0"/>
          <p:cNvSpPr txBox="1">
            <a:spLocks noGrp="1"/>
          </p:cNvSpPr>
          <p:nvPr>
            <p:ph type="title"/>
          </p:nvPr>
        </p:nvSpPr>
        <p:spPr>
          <a:xfrm>
            <a:off x="1778000" y="287338"/>
            <a:ext cx="9926400" cy="781800"/>
          </a:xfrm>
          <a:prstGeom prst="rect">
            <a:avLst/>
          </a:prstGeom>
          <a:noFill/>
          <a:ln>
            <a:noFill/>
          </a:ln>
        </p:spPr>
        <p:txBody>
          <a:bodyPr spcFirstLastPara="1" wrap="square" lIns="91425" tIns="45700" rIns="91425" bIns="45700" anchor="ctr" anchorCtr="0">
            <a:noAutofit/>
          </a:bodyPr>
          <a:lstStyle/>
          <a:p>
            <a:pPr marL="114300" lvl="0" indent="0" algn="l" rtl="0">
              <a:spcBef>
                <a:spcPts val="1000"/>
              </a:spcBef>
              <a:spcAft>
                <a:spcPts val="0"/>
              </a:spcAft>
              <a:buClr>
                <a:schemeClr val="dk1"/>
              </a:buClr>
              <a:buSzPts val="1800"/>
              <a:buFont typeface="Arial"/>
              <a:buNone/>
            </a:pPr>
            <a:r>
              <a:rPr lang="en-US" sz="2800" b="1"/>
              <a:t>Process Scheduling</a:t>
            </a:r>
            <a:r>
              <a:rPr lang="en-US" sz="2800"/>
              <a:t>: </a:t>
            </a:r>
            <a:endParaRPr sz="2400">
              <a:solidFill>
                <a:srgbClr val="3F3F3F"/>
              </a:solidFill>
            </a:endParaRPr>
          </a:p>
        </p:txBody>
      </p:sp>
      <p:sp>
        <p:nvSpPr>
          <p:cNvPr id="968" name="Google Shape;968;g37031f7245d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969" name="Google Shape;969;g37031f7245d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74</a:t>
            </a:fld>
            <a:endParaRPr sz="1200" b="0" i="0" u="none" strike="noStrike" cap="none">
              <a:solidFill>
                <a:schemeClr val="dk1"/>
              </a:solidFill>
              <a:latin typeface="Times New Roman"/>
              <a:ea typeface="Times New Roman"/>
              <a:cs typeface="Times New Roman"/>
              <a:sym typeface="Times New Roman"/>
            </a:endParaRPr>
          </a:p>
        </p:txBody>
      </p:sp>
      <p:pic>
        <p:nvPicPr>
          <p:cNvPr id="970" name="Google Shape;970;g37031f7245d_0_0"/>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971" name="Google Shape;971;g37031f7245d_0_0"/>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972" name="Google Shape;972;g37031f7245d_0_0"/>
          <p:cNvSpPr/>
          <p:nvPr/>
        </p:nvSpPr>
        <p:spPr>
          <a:xfrm>
            <a:off x="1036638" y="1488515"/>
            <a:ext cx="9345300" cy="50169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Clr>
                <a:schemeClr val="dk1"/>
              </a:buClr>
              <a:buSzPts val="1800"/>
              <a:buFont typeface="Arial"/>
              <a:buNone/>
            </a:pPr>
            <a:r>
              <a:rPr lang="en-US" sz="2800" b="1">
                <a:solidFill>
                  <a:schemeClr val="dk1"/>
                </a:solidFill>
                <a:latin typeface="Calibri"/>
                <a:ea typeface="Calibri"/>
                <a:cs typeface="Calibri"/>
                <a:sym typeface="Calibri"/>
              </a:rPr>
              <a:t>Process Scheduling</a:t>
            </a:r>
            <a:r>
              <a:rPr lang="en-U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marL="457200" lvl="0" indent="-342900" algn="l" rtl="0">
              <a:lnSpc>
                <a:spcPct val="90000"/>
              </a:lnSpc>
              <a:spcBef>
                <a:spcPts val="1000"/>
              </a:spcBef>
              <a:spcAft>
                <a:spcPts val="0"/>
              </a:spcAft>
              <a:buClr>
                <a:schemeClr val="dk1"/>
              </a:buClr>
              <a:buSzPts val="1800"/>
              <a:buChar char="•"/>
            </a:pPr>
            <a:r>
              <a:rPr lang="en-US" sz="2400">
                <a:solidFill>
                  <a:schemeClr val="dk1"/>
                </a:solidFill>
                <a:latin typeface="Calibri"/>
                <a:ea typeface="Calibri"/>
                <a:cs typeface="Calibri"/>
                <a:sym typeface="Calibri"/>
              </a:rPr>
              <a:t>Foundation and Scheduling objectives, Types of Schedulers, Scheduling criteria:</a:t>
            </a:r>
            <a:endParaRPr sz="2800">
              <a:solidFill>
                <a:schemeClr val="dk1"/>
              </a:solidFill>
              <a:latin typeface="Calibri"/>
              <a:ea typeface="Calibri"/>
              <a:cs typeface="Calibri"/>
              <a:sym typeface="Calibri"/>
            </a:endParaRPr>
          </a:p>
          <a:p>
            <a:pPr marL="457200" lvl="0" indent="-342900" algn="l" rtl="0">
              <a:lnSpc>
                <a:spcPct val="90000"/>
              </a:lnSpc>
              <a:spcBef>
                <a:spcPts val="1000"/>
              </a:spcBef>
              <a:spcAft>
                <a:spcPts val="0"/>
              </a:spcAft>
              <a:buClr>
                <a:schemeClr val="dk1"/>
              </a:buClr>
              <a:buSzPts val="1800"/>
              <a:buChar char="•"/>
            </a:pPr>
            <a:r>
              <a:rPr lang="en-US" sz="2400">
                <a:solidFill>
                  <a:schemeClr val="dk1"/>
                </a:solidFill>
                <a:latin typeface="Calibri"/>
                <a:ea typeface="Calibri"/>
                <a:cs typeface="Calibri"/>
                <a:sym typeface="Calibri"/>
              </a:rPr>
              <a:t>CPU utilization, Throughput, Turnaround Time, Waiting Time, Response Time. Scheduling</a:t>
            </a:r>
            <a:endParaRPr sz="2800">
              <a:solidFill>
                <a:schemeClr val="dk1"/>
              </a:solidFill>
              <a:latin typeface="Calibri"/>
              <a:ea typeface="Calibri"/>
              <a:cs typeface="Calibri"/>
              <a:sym typeface="Calibri"/>
            </a:endParaRPr>
          </a:p>
          <a:p>
            <a:pPr marL="457200" lvl="0" indent="-342900" algn="l" rtl="0">
              <a:lnSpc>
                <a:spcPct val="90000"/>
              </a:lnSpc>
              <a:spcBef>
                <a:spcPts val="1000"/>
              </a:spcBef>
              <a:spcAft>
                <a:spcPts val="0"/>
              </a:spcAft>
              <a:buClr>
                <a:schemeClr val="dk1"/>
              </a:buClr>
              <a:buSzPts val="1800"/>
              <a:buChar char="•"/>
            </a:pPr>
            <a:r>
              <a:rPr lang="en-US" sz="2400">
                <a:solidFill>
                  <a:schemeClr val="dk1"/>
                </a:solidFill>
                <a:latin typeface="Calibri"/>
                <a:ea typeface="Calibri"/>
                <a:cs typeface="Calibri"/>
                <a:sym typeface="Calibri"/>
              </a:rPr>
              <a:t>Algorithms: Pre-emptive and non-pre-emptive, FCFS, SIF, RR.</a:t>
            </a:r>
            <a:endParaRPr sz="2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36dfa843201_0_0"/>
          <p:cNvSpPr txBox="1">
            <a:spLocks noGrp="1"/>
          </p:cNvSpPr>
          <p:nvPr>
            <p:ph type="title"/>
          </p:nvPr>
        </p:nvSpPr>
        <p:spPr>
          <a:xfrm>
            <a:off x="1778000" y="287338"/>
            <a:ext cx="9926400" cy="781800"/>
          </a:xfrm>
          <a:prstGeom prst="rect">
            <a:avLst/>
          </a:prstGeom>
          <a:noFill/>
          <a:ln>
            <a:noFill/>
          </a:ln>
        </p:spPr>
        <p:txBody>
          <a:bodyPr spcFirstLastPara="1" wrap="square" lIns="91425" tIns="45700" rIns="91425" bIns="45700" anchor="ctr" anchorCtr="0">
            <a:noAutofit/>
          </a:bodyPr>
          <a:lstStyle/>
          <a:p>
            <a:pPr marL="114300" lvl="0" indent="0" algn="l" rtl="0">
              <a:spcBef>
                <a:spcPts val="1000"/>
              </a:spcBef>
              <a:spcAft>
                <a:spcPts val="0"/>
              </a:spcAft>
              <a:buClr>
                <a:schemeClr val="dk1"/>
              </a:buClr>
              <a:buSzPts val="1800"/>
              <a:buFont typeface="Arial"/>
              <a:buNone/>
            </a:pPr>
            <a:r>
              <a:rPr lang="en-US" sz="2800" b="1"/>
              <a:t>Process Scheduling</a:t>
            </a:r>
            <a:r>
              <a:rPr lang="en-US" sz="2800"/>
              <a:t>: </a:t>
            </a:r>
            <a:endParaRPr sz="2400">
              <a:solidFill>
                <a:srgbClr val="3F3F3F"/>
              </a:solidFill>
            </a:endParaRPr>
          </a:p>
        </p:txBody>
      </p:sp>
      <p:sp>
        <p:nvSpPr>
          <p:cNvPr id="980" name="Google Shape;980;g36dfa84320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981" name="Google Shape;981;g36dfa84320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75</a:t>
            </a:fld>
            <a:endParaRPr sz="1200" b="0" i="0" u="none" strike="noStrike" cap="none">
              <a:solidFill>
                <a:schemeClr val="dk1"/>
              </a:solidFill>
              <a:latin typeface="Times New Roman"/>
              <a:ea typeface="Times New Roman"/>
              <a:cs typeface="Times New Roman"/>
              <a:sym typeface="Times New Roman"/>
            </a:endParaRPr>
          </a:p>
        </p:txBody>
      </p:sp>
      <p:pic>
        <p:nvPicPr>
          <p:cNvPr id="982" name="Google Shape;982;g36dfa843201_0_0"/>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983" name="Google Shape;983;g36dfa843201_0_0"/>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984" name="Google Shape;984;g36dfa843201_0_0"/>
          <p:cNvSpPr/>
          <p:nvPr/>
        </p:nvSpPr>
        <p:spPr>
          <a:xfrm>
            <a:off x="847350" y="2005574"/>
            <a:ext cx="9534600" cy="4499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800">
                <a:solidFill>
                  <a:schemeClr val="dk1"/>
                </a:solidFill>
                <a:latin typeface="Calibri"/>
                <a:ea typeface="Calibri"/>
                <a:cs typeface="Calibri"/>
                <a:sym typeface="Calibri"/>
              </a:rPr>
              <a:t>Scheduling</a:t>
            </a:r>
            <a:endParaRPr sz="2800">
              <a:solidFill>
                <a:schemeClr val="dk1"/>
              </a:solidFill>
              <a:latin typeface="Calibri"/>
              <a:ea typeface="Calibri"/>
              <a:cs typeface="Calibri"/>
              <a:sym typeface="Calibri"/>
            </a:endParaRPr>
          </a:p>
          <a:p>
            <a:pPr marL="457200" lvl="0" indent="0" algn="l" rtl="0">
              <a:lnSpc>
                <a:spcPct val="90000"/>
              </a:lnSpc>
              <a:spcBef>
                <a:spcPts val="1000"/>
              </a:spcBef>
              <a:spcAft>
                <a:spcPts val="0"/>
              </a:spcAft>
              <a:buNone/>
            </a:pP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US" sz="2800">
                <a:solidFill>
                  <a:schemeClr val="dk1"/>
                </a:solidFill>
                <a:latin typeface="Calibri"/>
                <a:ea typeface="Calibri"/>
                <a:cs typeface="Calibri"/>
                <a:sym typeface="Calibri"/>
              </a:rPr>
              <a:t>Scheduling is the process of determining the order in which tasks, processes, or jobs are executed and how resources are allocated among them. This is crucial in various fields, from manufacturing and project management to computer operating systems.</a:t>
            </a:r>
            <a:endParaRPr sz="28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g36dfa843201_0_73"/>
          <p:cNvSpPr txBox="1">
            <a:spLocks noGrp="1"/>
          </p:cNvSpPr>
          <p:nvPr>
            <p:ph type="title"/>
          </p:nvPr>
        </p:nvSpPr>
        <p:spPr>
          <a:xfrm>
            <a:off x="1778000" y="287343"/>
            <a:ext cx="9731400" cy="365100"/>
          </a:xfrm>
          <a:prstGeom prst="rect">
            <a:avLst/>
          </a:prstGeom>
          <a:noFill/>
          <a:ln>
            <a:noFill/>
          </a:ln>
        </p:spPr>
        <p:txBody>
          <a:bodyPr spcFirstLastPara="1" wrap="square" lIns="91425" tIns="45700" rIns="91425" bIns="45700" anchor="ctr" anchorCtr="0">
            <a:noAutofit/>
          </a:bodyPr>
          <a:lstStyle/>
          <a:p>
            <a:pPr marL="114300" lvl="0" indent="0" algn="l" rtl="0">
              <a:spcBef>
                <a:spcPts val="1000"/>
              </a:spcBef>
              <a:spcAft>
                <a:spcPts val="0"/>
              </a:spcAft>
              <a:buClr>
                <a:schemeClr val="dk1"/>
              </a:buClr>
              <a:buSzPts val="1800"/>
              <a:buFont typeface="Arial"/>
              <a:buNone/>
            </a:pPr>
            <a:r>
              <a:rPr lang="en-US" sz="2800" b="1"/>
              <a:t>Process Scheduling</a:t>
            </a:r>
            <a:r>
              <a:rPr lang="en-US" sz="2800"/>
              <a:t>: </a:t>
            </a:r>
            <a:endParaRPr sz="2400">
              <a:solidFill>
                <a:srgbClr val="3F3F3F"/>
              </a:solidFill>
            </a:endParaRPr>
          </a:p>
        </p:txBody>
      </p:sp>
      <p:sp>
        <p:nvSpPr>
          <p:cNvPr id="1005" name="Google Shape;1005;g36dfa843201_0_7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006" name="Google Shape;1006;g36dfa843201_0_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76</a:t>
            </a:fld>
            <a:endParaRPr sz="1200" b="0" i="0" u="none" strike="noStrike" cap="none">
              <a:solidFill>
                <a:schemeClr val="dk1"/>
              </a:solidFill>
              <a:latin typeface="Times New Roman"/>
              <a:ea typeface="Times New Roman"/>
              <a:cs typeface="Times New Roman"/>
              <a:sym typeface="Times New Roman"/>
            </a:endParaRPr>
          </a:p>
        </p:txBody>
      </p:sp>
      <p:pic>
        <p:nvPicPr>
          <p:cNvPr id="1007" name="Google Shape;1007;g36dfa843201_0_73"/>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008" name="Google Shape;1008;g36dfa843201_0_73"/>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009" name="Google Shape;1009;g36dfa843201_0_73"/>
          <p:cNvSpPr/>
          <p:nvPr/>
        </p:nvSpPr>
        <p:spPr>
          <a:xfrm>
            <a:off x="2200650" y="2005575"/>
            <a:ext cx="8181300" cy="4499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chemeClr val="dk1"/>
              </a:solidFill>
              <a:latin typeface="Calibri"/>
              <a:ea typeface="Calibri"/>
              <a:cs typeface="Calibri"/>
              <a:sym typeface="Calibri"/>
            </a:endParaRPr>
          </a:p>
        </p:txBody>
      </p:sp>
      <p:pic>
        <p:nvPicPr>
          <p:cNvPr id="1010" name="Google Shape;1010;g36dfa843201_0_73" title="Foundation of Scheduling - visual selection (1).png"/>
          <p:cNvPicPr preferRelativeResize="0"/>
          <p:nvPr/>
        </p:nvPicPr>
        <p:blipFill>
          <a:blip r:embed="rId4">
            <a:alphaModFix/>
          </a:blip>
          <a:stretch>
            <a:fillRect/>
          </a:stretch>
        </p:blipFill>
        <p:spPr>
          <a:xfrm>
            <a:off x="3425925" y="652450"/>
            <a:ext cx="6591250" cy="60164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g36dfa843201_0_26"/>
          <p:cNvSpPr txBox="1">
            <a:spLocks noGrp="1"/>
          </p:cNvSpPr>
          <p:nvPr>
            <p:ph type="title"/>
          </p:nvPr>
        </p:nvSpPr>
        <p:spPr>
          <a:xfrm>
            <a:off x="1778000" y="287338"/>
            <a:ext cx="9926400" cy="781800"/>
          </a:xfrm>
          <a:prstGeom prst="rect">
            <a:avLst/>
          </a:prstGeom>
          <a:noFill/>
          <a:ln>
            <a:noFill/>
          </a:ln>
        </p:spPr>
        <p:txBody>
          <a:bodyPr spcFirstLastPara="1" wrap="square" lIns="91425" tIns="45700" rIns="91425" bIns="45700" anchor="ctr" anchorCtr="0">
            <a:noAutofit/>
          </a:bodyPr>
          <a:lstStyle/>
          <a:p>
            <a:pPr marL="114300" lvl="0" indent="0" algn="l" rtl="0">
              <a:spcBef>
                <a:spcPts val="1000"/>
              </a:spcBef>
              <a:spcAft>
                <a:spcPts val="0"/>
              </a:spcAft>
              <a:buClr>
                <a:schemeClr val="dk1"/>
              </a:buClr>
              <a:buSzPts val="1800"/>
              <a:buFont typeface="Arial"/>
              <a:buNone/>
            </a:pPr>
            <a:r>
              <a:rPr lang="en-US" sz="2800" b="1"/>
              <a:t>Process Scheduling</a:t>
            </a:r>
            <a:r>
              <a:rPr lang="en-US" sz="2800"/>
              <a:t>: </a:t>
            </a:r>
            <a:endParaRPr sz="2400">
              <a:solidFill>
                <a:srgbClr val="3F3F3F"/>
              </a:solidFill>
            </a:endParaRPr>
          </a:p>
        </p:txBody>
      </p:sp>
      <p:sp>
        <p:nvSpPr>
          <p:cNvPr id="1018" name="Google Shape;1018;g36dfa843201_0_2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019" name="Google Shape;1019;g36dfa843201_0_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77</a:t>
            </a:fld>
            <a:endParaRPr sz="1200" b="0" i="0" u="none" strike="noStrike" cap="none">
              <a:solidFill>
                <a:schemeClr val="dk1"/>
              </a:solidFill>
              <a:latin typeface="Times New Roman"/>
              <a:ea typeface="Times New Roman"/>
              <a:cs typeface="Times New Roman"/>
              <a:sym typeface="Times New Roman"/>
            </a:endParaRPr>
          </a:p>
        </p:txBody>
      </p:sp>
      <p:pic>
        <p:nvPicPr>
          <p:cNvPr id="1020" name="Google Shape;1020;g36dfa843201_0_26"/>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021" name="Google Shape;1021;g36dfa843201_0_26"/>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022" name="Google Shape;1022;g36dfa843201_0_26"/>
          <p:cNvSpPr/>
          <p:nvPr/>
        </p:nvSpPr>
        <p:spPr>
          <a:xfrm>
            <a:off x="1036651" y="1488525"/>
            <a:ext cx="10033800" cy="5016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2100">
                <a:solidFill>
                  <a:schemeClr val="dk1"/>
                </a:solidFill>
              </a:rPr>
              <a:t>scheduling is essential because:</a:t>
            </a:r>
            <a:endParaRPr sz="2100">
              <a:solidFill>
                <a:schemeClr val="dk1"/>
              </a:solidFill>
            </a:endParaRPr>
          </a:p>
          <a:p>
            <a:pPr marL="457200" lvl="0" indent="-361950" algn="l" rtl="0">
              <a:lnSpc>
                <a:spcPct val="115000"/>
              </a:lnSpc>
              <a:spcBef>
                <a:spcPts val="1200"/>
              </a:spcBef>
              <a:spcAft>
                <a:spcPts val="0"/>
              </a:spcAft>
              <a:buClr>
                <a:schemeClr val="dk1"/>
              </a:buClr>
              <a:buSzPts val="2100"/>
              <a:buChar char="●"/>
            </a:pPr>
            <a:r>
              <a:rPr lang="en-US" sz="2100" b="1">
                <a:solidFill>
                  <a:schemeClr val="dk1"/>
                </a:solidFill>
              </a:rPr>
              <a:t>Resource Management:</a:t>
            </a:r>
            <a:r>
              <a:rPr lang="en-US" sz="2100">
                <a:solidFill>
                  <a:schemeClr val="dk1"/>
                </a:solidFill>
              </a:rPr>
              <a:t> It allows multiple programs or users to share limited system resources (like the CPU, memory, and I/O devices) effectively.</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b="1">
                <a:solidFill>
                  <a:schemeClr val="dk1"/>
                </a:solidFill>
              </a:rPr>
              <a:t>Multiprogramming/Multitasking:</a:t>
            </a:r>
            <a:r>
              <a:rPr lang="en-US" sz="2100">
                <a:solidFill>
                  <a:schemeClr val="dk1"/>
                </a:solidFill>
              </a:rPr>
              <a:t> It creates the illusion that multiple tasks are running simultaneously, even on a single CPU, by rapidly switching between them (context switching).</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b="1">
                <a:solidFill>
                  <a:schemeClr val="dk1"/>
                </a:solidFill>
              </a:rPr>
              <a:t>Efficiency:</a:t>
            </a:r>
            <a:r>
              <a:rPr lang="en-US" sz="2100">
                <a:solidFill>
                  <a:schemeClr val="dk1"/>
                </a:solidFill>
              </a:rPr>
              <a:t> It aims to keep system resources busy and productive.</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b="1">
                <a:solidFill>
                  <a:schemeClr val="dk1"/>
                </a:solidFill>
              </a:rPr>
              <a:t>Responsiveness:</a:t>
            </a:r>
            <a:r>
              <a:rPr lang="en-US" sz="2100">
                <a:solidFill>
                  <a:schemeClr val="dk1"/>
                </a:solidFill>
              </a:rPr>
              <a:t> For interactive systems, it's vital to provide quick feedback to users.</a:t>
            </a:r>
            <a:endParaRPr sz="2100" b="1">
              <a:solidFill>
                <a:schemeClr val="dk1"/>
              </a:solidFill>
            </a:endParaRPr>
          </a:p>
          <a:p>
            <a:pPr marL="0" lvl="0" indent="0" algn="l" rtl="0">
              <a:lnSpc>
                <a:spcPct val="115000"/>
              </a:lnSpc>
              <a:spcBef>
                <a:spcPts val="1200"/>
              </a:spcBef>
              <a:spcAft>
                <a:spcPts val="0"/>
              </a:spcAft>
              <a:buNone/>
            </a:pPr>
            <a:endParaRPr sz="2100">
              <a:solidFill>
                <a:schemeClr val="dk1"/>
              </a:solidFill>
            </a:endParaRPr>
          </a:p>
          <a:p>
            <a:pPr marL="0" lvl="0" indent="0" algn="l" rtl="0">
              <a:lnSpc>
                <a:spcPct val="90000"/>
              </a:lnSpc>
              <a:spcBef>
                <a:spcPts val="1200"/>
              </a:spcBef>
              <a:spcAft>
                <a:spcPts val="0"/>
              </a:spcAft>
              <a:buNone/>
            </a:pPr>
            <a:endParaRPr sz="34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g36dfa843201_0_131"/>
          <p:cNvSpPr txBox="1">
            <a:spLocks noGrp="1"/>
          </p:cNvSpPr>
          <p:nvPr>
            <p:ph type="title"/>
          </p:nvPr>
        </p:nvSpPr>
        <p:spPr>
          <a:xfrm>
            <a:off x="1778000" y="287343"/>
            <a:ext cx="9731400" cy="365100"/>
          </a:xfrm>
          <a:prstGeom prst="rect">
            <a:avLst/>
          </a:prstGeom>
          <a:noFill/>
          <a:ln>
            <a:noFill/>
          </a:ln>
        </p:spPr>
        <p:txBody>
          <a:bodyPr spcFirstLastPara="1" wrap="square" lIns="91425" tIns="45700" rIns="91425" bIns="45700" anchor="ctr" anchorCtr="0">
            <a:noAutofit/>
          </a:bodyPr>
          <a:lstStyle/>
          <a:p>
            <a:pPr marL="114300" lvl="0" indent="0" algn="l" rtl="0">
              <a:spcBef>
                <a:spcPts val="1000"/>
              </a:spcBef>
              <a:spcAft>
                <a:spcPts val="0"/>
              </a:spcAft>
              <a:buClr>
                <a:schemeClr val="dk1"/>
              </a:buClr>
              <a:buSzPts val="1800"/>
              <a:buFont typeface="Arial"/>
              <a:buNone/>
            </a:pPr>
            <a:r>
              <a:rPr lang="en-US" sz="2800" b="1"/>
              <a:t>Process Scheduling</a:t>
            </a:r>
            <a:r>
              <a:rPr lang="en-US" sz="2800"/>
              <a:t>: </a:t>
            </a:r>
            <a:endParaRPr sz="2400">
              <a:solidFill>
                <a:srgbClr val="3F3F3F"/>
              </a:solidFill>
            </a:endParaRPr>
          </a:p>
        </p:txBody>
      </p:sp>
      <p:sp>
        <p:nvSpPr>
          <p:cNvPr id="1030" name="Google Shape;1030;g36dfa843201_0_13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031" name="Google Shape;1031;g36dfa843201_0_1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78</a:t>
            </a:fld>
            <a:endParaRPr sz="1200" b="0" i="0" u="none" strike="noStrike" cap="none">
              <a:solidFill>
                <a:schemeClr val="dk1"/>
              </a:solidFill>
              <a:latin typeface="Times New Roman"/>
              <a:ea typeface="Times New Roman"/>
              <a:cs typeface="Times New Roman"/>
              <a:sym typeface="Times New Roman"/>
            </a:endParaRPr>
          </a:p>
        </p:txBody>
      </p:sp>
      <p:pic>
        <p:nvPicPr>
          <p:cNvPr id="1032" name="Google Shape;1032;g36dfa843201_0_131"/>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033" name="Google Shape;1033;g36dfa843201_0_131"/>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034" name="Google Shape;1034;g36dfa843201_0_131"/>
          <p:cNvSpPr/>
          <p:nvPr/>
        </p:nvSpPr>
        <p:spPr>
          <a:xfrm>
            <a:off x="2200650" y="2005575"/>
            <a:ext cx="8181300" cy="4499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chemeClr val="dk1"/>
              </a:solidFill>
              <a:latin typeface="Calibri"/>
              <a:ea typeface="Calibri"/>
              <a:cs typeface="Calibri"/>
              <a:sym typeface="Calibri"/>
            </a:endParaRPr>
          </a:p>
        </p:txBody>
      </p:sp>
      <p:pic>
        <p:nvPicPr>
          <p:cNvPr id="1035" name="Google Shape;1035;g36dfa843201_0_131" title="Foundation of Scheduling - visual selection (2).png"/>
          <p:cNvPicPr preferRelativeResize="0"/>
          <p:nvPr/>
        </p:nvPicPr>
        <p:blipFill>
          <a:blip r:embed="rId4">
            <a:alphaModFix/>
          </a:blip>
          <a:stretch>
            <a:fillRect/>
          </a:stretch>
        </p:blipFill>
        <p:spPr>
          <a:xfrm>
            <a:off x="2912863" y="829725"/>
            <a:ext cx="6426963" cy="56755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36dfa843201_0_38"/>
          <p:cNvSpPr txBox="1">
            <a:spLocks noGrp="1"/>
          </p:cNvSpPr>
          <p:nvPr>
            <p:ph type="title"/>
          </p:nvPr>
        </p:nvSpPr>
        <p:spPr>
          <a:xfrm>
            <a:off x="1778000" y="287338"/>
            <a:ext cx="9926400" cy="781800"/>
          </a:xfrm>
          <a:prstGeom prst="rect">
            <a:avLst/>
          </a:prstGeom>
          <a:noFill/>
          <a:ln>
            <a:noFill/>
          </a:ln>
        </p:spPr>
        <p:txBody>
          <a:bodyPr spcFirstLastPara="1" wrap="square" lIns="91425" tIns="45700" rIns="91425" bIns="45700" anchor="ctr" anchorCtr="0">
            <a:noAutofit/>
          </a:bodyPr>
          <a:lstStyle/>
          <a:p>
            <a:pPr marL="114300" lvl="0" indent="0" algn="l" rtl="0">
              <a:spcBef>
                <a:spcPts val="1000"/>
              </a:spcBef>
              <a:spcAft>
                <a:spcPts val="0"/>
              </a:spcAft>
              <a:buClr>
                <a:schemeClr val="dk1"/>
              </a:buClr>
              <a:buSzPts val="1800"/>
              <a:buFont typeface="Arial"/>
              <a:buNone/>
            </a:pPr>
            <a:r>
              <a:rPr lang="en-US" sz="2800" b="1"/>
              <a:t>Process Scheduling</a:t>
            </a:r>
            <a:r>
              <a:rPr lang="en-US" sz="2800"/>
              <a:t>: </a:t>
            </a:r>
            <a:endParaRPr sz="2400">
              <a:solidFill>
                <a:srgbClr val="3F3F3F"/>
              </a:solidFill>
            </a:endParaRPr>
          </a:p>
        </p:txBody>
      </p:sp>
      <p:sp>
        <p:nvSpPr>
          <p:cNvPr id="1043" name="Google Shape;1043;g36dfa843201_0_3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044" name="Google Shape;1044;g36dfa843201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79</a:t>
            </a:fld>
            <a:endParaRPr sz="1200" b="0" i="0" u="none" strike="noStrike" cap="none">
              <a:solidFill>
                <a:schemeClr val="dk1"/>
              </a:solidFill>
              <a:latin typeface="Times New Roman"/>
              <a:ea typeface="Times New Roman"/>
              <a:cs typeface="Times New Roman"/>
              <a:sym typeface="Times New Roman"/>
            </a:endParaRPr>
          </a:p>
        </p:txBody>
      </p:sp>
      <p:pic>
        <p:nvPicPr>
          <p:cNvPr id="1045" name="Google Shape;1045;g36dfa843201_0_38"/>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046" name="Google Shape;1046;g36dfa843201_0_38"/>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047" name="Google Shape;1047;g36dfa843201_0_38"/>
          <p:cNvSpPr/>
          <p:nvPr/>
        </p:nvSpPr>
        <p:spPr>
          <a:xfrm>
            <a:off x="1036651" y="1488525"/>
            <a:ext cx="10317300" cy="5016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2100">
                <a:solidFill>
                  <a:schemeClr val="dk1"/>
                </a:solidFill>
              </a:rPr>
              <a:t>scheduling is essential because:</a:t>
            </a:r>
            <a:endParaRPr sz="2100">
              <a:solidFill>
                <a:schemeClr val="dk1"/>
              </a:solidFill>
            </a:endParaRPr>
          </a:p>
          <a:p>
            <a:pPr marL="457200" lvl="0" indent="-361950" algn="l" rtl="0">
              <a:lnSpc>
                <a:spcPct val="115000"/>
              </a:lnSpc>
              <a:spcBef>
                <a:spcPts val="1200"/>
              </a:spcBef>
              <a:spcAft>
                <a:spcPts val="0"/>
              </a:spcAft>
              <a:buClr>
                <a:schemeClr val="dk1"/>
              </a:buClr>
              <a:buSzPts val="2100"/>
              <a:buChar char="●"/>
            </a:pPr>
            <a:r>
              <a:rPr lang="en-US" sz="2100" b="1">
                <a:solidFill>
                  <a:schemeClr val="dk1"/>
                </a:solidFill>
              </a:rPr>
              <a:t>Minimize Overhead:</a:t>
            </a:r>
            <a:r>
              <a:rPr lang="en-US" sz="2100">
                <a:solidFill>
                  <a:schemeClr val="dk1"/>
                </a:solidFill>
              </a:rPr>
              <a:t> Reduce the overhead associated with context switching and managing the scheduling process itself.</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b="1">
                <a:solidFill>
                  <a:schemeClr val="dk1"/>
                </a:solidFill>
              </a:rPr>
              <a:t>Balance Resource Use:</a:t>
            </a:r>
            <a:r>
              <a:rPr lang="en-US" sz="2100">
                <a:solidFill>
                  <a:schemeClr val="dk1"/>
                </a:solidFill>
              </a:rPr>
              <a:t> Keep all parts of the system busy. For example, processes that are I/O-bound should not hold the CPU unnecessarily while I/O devices are idle.</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b="1">
                <a:solidFill>
                  <a:schemeClr val="dk1"/>
                </a:solidFill>
              </a:rPr>
              <a:t>Meeting Deadlines (especially in Real-time Systems):</a:t>
            </a:r>
            <a:r>
              <a:rPr lang="en-US" sz="2100">
                <a:solidFill>
                  <a:schemeClr val="dk1"/>
                </a:solidFill>
              </a:rPr>
              <a:t> In real-time operating systems (RTOS), it's critical to ensure that processes complete their execution within specified deadlines to maintain system stability and correctness.</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b="1">
                <a:solidFill>
                  <a:schemeClr val="dk1"/>
                </a:solidFill>
              </a:rPr>
              <a:t>Predictability:</a:t>
            </a:r>
            <a:r>
              <a:rPr lang="en-US" sz="2100">
                <a:solidFill>
                  <a:schemeClr val="dk1"/>
                </a:solidFill>
              </a:rPr>
              <a:t> For a given process, ensure it runs in approximately the same amount of time under similar system loads.</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b="1">
                <a:solidFill>
                  <a:schemeClr val="dk1"/>
                </a:solidFill>
              </a:rPr>
              <a:t>Fairness:</a:t>
            </a:r>
            <a:r>
              <a:rPr lang="en-US" sz="2100">
                <a:solidFill>
                  <a:schemeClr val="dk1"/>
                </a:solidFill>
              </a:rPr>
              <a:t> Ensure that each process gets a fair share of the CPU time and resources, preventing any process from being indefinitely postponed (starvation).</a:t>
            </a:r>
            <a:endParaRPr sz="2100">
              <a:solidFill>
                <a:schemeClr val="dk1"/>
              </a:solidFill>
            </a:endParaRPr>
          </a:p>
          <a:p>
            <a:pPr marL="0" lvl="0" indent="0" algn="l" rtl="0">
              <a:lnSpc>
                <a:spcPct val="90000"/>
              </a:lnSpc>
              <a:spcBef>
                <a:spcPts val="1200"/>
              </a:spcBef>
              <a:spcAft>
                <a:spcPts val="0"/>
              </a:spcAft>
              <a:buNone/>
            </a:pPr>
            <a:endParaRPr sz="21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67"/>
          <p:cNvSpPr txBox="1">
            <a:spLocks noGrp="1"/>
          </p:cNvSpPr>
          <p:nvPr>
            <p:ph type="title"/>
          </p:nvPr>
        </p:nvSpPr>
        <p:spPr>
          <a:xfrm>
            <a:off x="2269240" y="193675"/>
            <a:ext cx="9084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sz="4100" b="1">
                <a:solidFill>
                  <a:srgbClr val="273239"/>
                </a:solidFill>
                <a:latin typeface="Nunito"/>
                <a:ea typeface="Nunito"/>
                <a:cs typeface="Nunito"/>
                <a:sym typeface="Nunito"/>
              </a:rPr>
              <a:t>Operations Carried out through PCB</a:t>
            </a:r>
            <a:br>
              <a:rPr lang="en-US" sz="4100" b="1">
                <a:solidFill>
                  <a:srgbClr val="273239"/>
                </a:solidFill>
                <a:latin typeface="Nunito"/>
                <a:ea typeface="Nunito"/>
                <a:cs typeface="Nunito"/>
                <a:sym typeface="Nunito"/>
              </a:rPr>
            </a:br>
            <a:endParaRPr sz="4100"/>
          </a:p>
        </p:txBody>
      </p:sp>
      <p:sp>
        <p:nvSpPr>
          <p:cNvPr id="173" name="Google Shape;173;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74" name="Google Shape;174;p67"/>
          <p:cNvSpPr/>
          <p:nvPr/>
        </p:nvSpPr>
        <p:spPr>
          <a:xfrm>
            <a:off x="1696825" y="1031803"/>
            <a:ext cx="9426900" cy="5324400"/>
          </a:xfrm>
          <a:prstGeom prst="rect">
            <a:avLst/>
          </a:prstGeom>
          <a:noFill/>
          <a:ln>
            <a:noFill/>
          </a:ln>
        </p:spPr>
        <p:txBody>
          <a:bodyPr spcFirstLastPara="1" wrap="square" lIns="91425" tIns="45700" rIns="91425" bIns="45700" anchor="t" anchorCtr="0">
            <a:spAutoFit/>
          </a:bodyPr>
          <a:lstStyle/>
          <a:p>
            <a:pPr marL="0" marR="0" lvl="0" indent="-127000" algn="just" rtl="0">
              <a:lnSpc>
                <a:spcPct val="100000"/>
              </a:lnSpc>
              <a:spcBef>
                <a:spcPts val="0"/>
              </a:spcBef>
              <a:spcAft>
                <a:spcPts val="0"/>
              </a:spcAft>
              <a:buClr>
                <a:srgbClr val="000000"/>
              </a:buClr>
              <a:buSzPts val="2000"/>
              <a:buFont typeface="Arial"/>
              <a:buChar char="•"/>
            </a:pPr>
            <a:r>
              <a:rPr lang="en-US" sz="2000" b="1" i="0" u="none" strike="noStrike" cap="none">
                <a:solidFill>
                  <a:srgbClr val="273239"/>
                </a:solidFill>
                <a:latin typeface="Nunito"/>
                <a:ea typeface="Nunito"/>
                <a:cs typeface="Nunito"/>
                <a:sym typeface="Nunito"/>
              </a:rPr>
              <a:t>Process Scheduling: </a:t>
            </a:r>
            <a:r>
              <a:rPr lang="en-US" sz="2000" b="0" i="0" u="none" strike="noStrike" cap="none">
                <a:solidFill>
                  <a:srgbClr val="273239"/>
                </a:solidFill>
                <a:latin typeface="Nunito"/>
                <a:ea typeface="Nunito"/>
                <a:cs typeface="Nunito"/>
                <a:sym typeface="Nunito"/>
              </a:rPr>
              <a:t>The different information like Process priority, process state, and resources used can be used by the OS to schedule the process on the execution stack. The scheduler checks the priority and other information to set when the process will be executed.</a:t>
            </a:r>
            <a:endParaRPr/>
          </a:p>
          <a:p>
            <a:pPr marL="0" marR="0" lvl="0" indent="0" algn="just" rtl="0">
              <a:lnSpc>
                <a:spcPct val="100000"/>
              </a:lnSpc>
              <a:spcBef>
                <a:spcPts val="0"/>
              </a:spcBef>
              <a:spcAft>
                <a:spcPts val="0"/>
              </a:spcAft>
              <a:buNone/>
            </a:pPr>
            <a:endParaRPr sz="2000" b="0" i="0" u="none" strike="noStrike" cap="none">
              <a:solidFill>
                <a:srgbClr val="273239"/>
              </a:solidFill>
              <a:latin typeface="Nunito"/>
              <a:ea typeface="Nunito"/>
              <a:cs typeface="Nunito"/>
              <a:sym typeface="Nunito"/>
            </a:endParaRPr>
          </a:p>
          <a:p>
            <a:pPr marL="0" marR="0" lvl="0" indent="-127000" algn="just" rtl="0">
              <a:lnSpc>
                <a:spcPct val="100000"/>
              </a:lnSpc>
              <a:spcBef>
                <a:spcPts val="0"/>
              </a:spcBef>
              <a:spcAft>
                <a:spcPts val="0"/>
              </a:spcAft>
              <a:buClr>
                <a:srgbClr val="000000"/>
              </a:buClr>
              <a:buSzPts val="2000"/>
              <a:buFont typeface="Arial"/>
              <a:buChar char="•"/>
            </a:pPr>
            <a:r>
              <a:rPr lang="en-US" sz="2000" b="1" i="0" u="none" strike="noStrike" cap="none">
                <a:solidFill>
                  <a:srgbClr val="273239"/>
                </a:solidFill>
                <a:latin typeface="Nunito"/>
                <a:ea typeface="Nunito"/>
                <a:cs typeface="Nunito"/>
                <a:sym typeface="Nunito"/>
              </a:rPr>
              <a:t>Multitasking:</a:t>
            </a:r>
            <a:r>
              <a:rPr lang="en-US" sz="2000" b="0" i="0" u="none" strike="noStrike" cap="none">
                <a:solidFill>
                  <a:srgbClr val="273239"/>
                </a:solidFill>
                <a:latin typeface="Nunito"/>
                <a:ea typeface="Nunito"/>
                <a:cs typeface="Nunito"/>
                <a:sym typeface="Nunito"/>
              </a:rPr>
              <a:t> Resource allocation, process scheduling, and process synchronization altogether helps the OS to multitask and run different processes simultaneously.</a:t>
            </a:r>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273239"/>
              </a:solidFill>
              <a:latin typeface="Nunito"/>
              <a:ea typeface="Nunito"/>
              <a:cs typeface="Nunito"/>
              <a:sym typeface="Nunito"/>
            </a:endParaRPr>
          </a:p>
          <a:p>
            <a:pPr marL="0" marR="0" lvl="0" indent="-127000" algn="just" rtl="0">
              <a:lnSpc>
                <a:spcPct val="100000"/>
              </a:lnSpc>
              <a:spcBef>
                <a:spcPts val="0"/>
              </a:spcBef>
              <a:spcAft>
                <a:spcPts val="0"/>
              </a:spcAft>
              <a:buClr>
                <a:srgbClr val="000000"/>
              </a:buClr>
              <a:buSzPts val="2000"/>
              <a:buFont typeface="Arial"/>
              <a:buChar char="•"/>
            </a:pPr>
            <a:r>
              <a:rPr lang="en-US" sz="2000" b="1" i="0" u="none" strike="noStrike" cap="none">
                <a:solidFill>
                  <a:srgbClr val="273239"/>
                </a:solidFill>
                <a:latin typeface="Nunito"/>
                <a:ea typeface="Nunito"/>
                <a:cs typeface="Nunito"/>
                <a:sym typeface="Nunito"/>
              </a:rPr>
              <a:t>Context Switching:</a:t>
            </a:r>
            <a:r>
              <a:rPr lang="en-US" sz="2000" b="0" i="0" u="none" strike="noStrike" cap="none">
                <a:solidFill>
                  <a:srgbClr val="273239"/>
                </a:solidFill>
                <a:latin typeface="Nunito"/>
                <a:ea typeface="Nunito"/>
                <a:cs typeface="Nunito"/>
                <a:sym typeface="Nunito"/>
              </a:rPr>
              <a:t> When context switching happens in the OS the process state is saved in the CPU register and a copy of it is stored in the PCB. When the CPU switches to another process and then switches back to that process the CPU fetches that value from the PCB and restores the previous state of the process.</a:t>
            </a:r>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273239"/>
              </a:solidFill>
              <a:latin typeface="Nunito"/>
              <a:ea typeface="Nunito"/>
              <a:cs typeface="Nunito"/>
              <a:sym typeface="Nunito"/>
            </a:endParaRPr>
          </a:p>
          <a:p>
            <a:pPr marL="0" marR="0" lvl="0" indent="-127000" algn="just" rtl="0">
              <a:lnSpc>
                <a:spcPct val="100000"/>
              </a:lnSpc>
              <a:spcBef>
                <a:spcPts val="0"/>
              </a:spcBef>
              <a:spcAft>
                <a:spcPts val="0"/>
              </a:spcAft>
              <a:buClr>
                <a:srgbClr val="000000"/>
              </a:buClr>
              <a:buSzPts val="2000"/>
              <a:buFont typeface="Arial"/>
              <a:buChar char="•"/>
            </a:pPr>
            <a:r>
              <a:rPr lang="en-US" sz="2000" b="1" i="0" u="none" strike="noStrike" cap="none">
                <a:solidFill>
                  <a:srgbClr val="273239"/>
                </a:solidFill>
                <a:latin typeface="Nunito"/>
                <a:ea typeface="Nunito"/>
                <a:cs typeface="Nunito"/>
                <a:sym typeface="Nunito"/>
              </a:rPr>
              <a:t>Resources Sharing:</a:t>
            </a:r>
            <a:r>
              <a:rPr lang="en-US" sz="2000" b="0" i="0" u="none" strike="noStrike" cap="none">
                <a:solidFill>
                  <a:srgbClr val="273239"/>
                </a:solidFill>
                <a:latin typeface="Nunito"/>
                <a:ea typeface="Nunito"/>
                <a:cs typeface="Nunito"/>
                <a:sym typeface="Nunito"/>
              </a:rPr>
              <a:t> The PCB stores information like the resources that a process is using, such as files open and memory allocated. This information helps the OS to let a new process use the resources which are being used by any other process to execute sharing of the resources.</a:t>
            </a:r>
            <a:endParaRPr/>
          </a:p>
        </p:txBody>
      </p:sp>
      <p:pic>
        <p:nvPicPr>
          <p:cNvPr id="175" name="Google Shape;175;p67"/>
          <p:cNvPicPr preferRelativeResize="0"/>
          <p:nvPr/>
        </p:nvPicPr>
        <p:blipFill rotWithShape="1">
          <a:blip r:embed="rId3">
            <a:alphaModFix/>
          </a:blip>
          <a:srcRect/>
          <a:stretch/>
        </p:blipFill>
        <p:spPr>
          <a:xfrm>
            <a:off x="209550" y="-9426"/>
            <a:ext cx="1270000" cy="131286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g36dfa843201_0_97"/>
          <p:cNvSpPr txBox="1">
            <a:spLocks noGrp="1"/>
          </p:cNvSpPr>
          <p:nvPr>
            <p:ph type="title"/>
          </p:nvPr>
        </p:nvSpPr>
        <p:spPr>
          <a:xfrm>
            <a:off x="1778000" y="287338"/>
            <a:ext cx="9926400" cy="781800"/>
          </a:xfrm>
          <a:prstGeom prst="rect">
            <a:avLst/>
          </a:prstGeom>
          <a:noFill/>
          <a:ln>
            <a:noFill/>
          </a:ln>
        </p:spPr>
        <p:txBody>
          <a:bodyPr spcFirstLastPara="1" wrap="square" lIns="91425" tIns="45700" rIns="91425" bIns="45700" anchor="ctr" anchorCtr="0">
            <a:noAutofit/>
          </a:bodyPr>
          <a:lstStyle/>
          <a:p>
            <a:pPr marL="114300" lvl="0" indent="0" algn="l" rtl="0">
              <a:spcBef>
                <a:spcPts val="1000"/>
              </a:spcBef>
              <a:spcAft>
                <a:spcPts val="0"/>
              </a:spcAft>
              <a:buClr>
                <a:schemeClr val="dk1"/>
              </a:buClr>
              <a:buSzPts val="1800"/>
              <a:buFont typeface="Arial"/>
              <a:buNone/>
            </a:pPr>
            <a:r>
              <a:rPr lang="en-US" sz="2800" b="1"/>
              <a:t>Process Scheduling</a:t>
            </a:r>
            <a:r>
              <a:rPr lang="en-US" sz="2800"/>
              <a:t>: </a:t>
            </a:r>
            <a:endParaRPr sz="2400">
              <a:solidFill>
                <a:srgbClr val="3F3F3F"/>
              </a:solidFill>
            </a:endParaRPr>
          </a:p>
        </p:txBody>
      </p:sp>
      <p:sp>
        <p:nvSpPr>
          <p:cNvPr id="1055" name="Google Shape;1055;g36dfa843201_0_9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056" name="Google Shape;1056;g36dfa843201_0_9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80</a:t>
            </a:fld>
            <a:endParaRPr sz="1200" b="0" i="0" u="none" strike="noStrike" cap="none">
              <a:solidFill>
                <a:schemeClr val="dk1"/>
              </a:solidFill>
              <a:latin typeface="Times New Roman"/>
              <a:ea typeface="Times New Roman"/>
              <a:cs typeface="Times New Roman"/>
              <a:sym typeface="Times New Roman"/>
            </a:endParaRPr>
          </a:p>
        </p:txBody>
      </p:sp>
      <p:pic>
        <p:nvPicPr>
          <p:cNvPr id="1057" name="Google Shape;1057;g36dfa843201_0_97"/>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058" name="Google Shape;1058;g36dfa843201_0_97"/>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059" name="Google Shape;1059;g36dfa843201_0_97"/>
          <p:cNvSpPr/>
          <p:nvPr/>
        </p:nvSpPr>
        <p:spPr>
          <a:xfrm>
            <a:off x="1036651" y="1488525"/>
            <a:ext cx="10317300" cy="5016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2400" b="1">
                <a:solidFill>
                  <a:schemeClr val="dk1"/>
                </a:solidFill>
              </a:rPr>
              <a:t>Schedulers</a:t>
            </a:r>
            <a:r>
              <a:rPr lang="en-US" sz="2400">
                <a:solidFill>
                  <a:schemeClr val="dk1"/>
                </a:solidFill>
              </a:rPr>
              <a:t> are specialized components that manage how processes are selected and executed by the CPU. </a:t>
            </a:r>
            <a:endParaRPr sz="2400">
              <a:solidFill>
                <a:schemeClr val="dk1"/>
              </a:solidFill>
            </a:endParaRPr>
          </a:p>
          <a:p>
            <a:pPr marL="0" lvl="0" indent="0" algn="l" rtl="0">
              <a:lnSpc>
                <a:spcPct val="115000"/>
              </a:lnSpc>
              <a:spcBef>
                <a:spcPts val="1200"/>
              </a:spcBef>
              <a:spcAft>
                <a:spcPts val="0"/>
              </a:spcAft>
              <a:buNone/>
            </a:pPr>
            <a:endParaRPr sz="2400">
              <a:solidFill>
                <a:schemeClr val="dk1"/>
              </a:solidFill>
            </a:endParaRPr>
          </a:p>
          <a:p>
            <a:pPr marL="0" lvl="0" indent="0" algn="l" rtl="0">
              <a:lnSpc>
                <a:spcPct val="115000"/>
              </a:lnSpc>
              <a:spcBef>
                <a:spcPts val="1200"/>
              </a:spcBef>
              <a:spcAft>
                <a:spcPts val="0"/>
              </a:spcAft>
              <a:buNone/>
            </a:pPr>
            <a:r>
              <a:rPr lang="en-US" sz="2400" b="1">
                <a:solidFill>
                  <a:schemeClr val="dk1"/>
                </a:solidFill>
              </a:rPr>
              <a:t>three main types of schedulers</a:t>
            </a:r>
            <a:r>
              <a:rPr lang="en-US" sz="2400">
                <a:solidFill>
                  <a:schemeClr val="dk1"/>
                </a:solidFill>
              </a:rPr>
              <a:t>:</a:t>
            </a:r>
            <a:endParaRPr sz="24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2400">
              <a:solidFill>
                <a:schemeClr val="dk1"/>
              </a:solidFill>
            </a:endParaRPr>
          </a:p>
          <a:p>
            <a:pPr marL="0" lvl="0" indent="0" algn="l" rtl="0">
              <a:lnSpc>
                <a:spcPct val="90000"/>
              </a:lnSpc>
              <a:spcBef>
                <a:spcPts val="1200"/>
              </a:spcBef>
              <a:spcAft>
                <a:spcPts val="0"/>
              </a:spcAft>
              <a:buNone/>
            </a:pPr>
            <a:r>
              <a:rPr lang="en-US" sz="2400" b="1">
                <a:solidFill>
                  <a:schemeClr val="dk1"/>
                </a:solidFill>
              </a:rPr>
              <a:t>1.Long-Term Scheduler (Job Scheduler or Admission Scheduler)</a:t>
            </a:r>
            <a:endParaRPr sz="2400" b="1">
              <a:solidFill>
                <a:schemeClr val="dk1"/>
              </a:solidFill>
            </a:endParaRPr>
          </a:p>
          <a:p>
            <a:pPr marL="0" lvl="0" indent="0" algn="l" rtl="0">
              <a:lnSpc>
                <a:spcPct val="90000"/>
              </a:lnSpc>
              <a:spcBef>
                <a:spcPts val="1000"/>
              </a:spcBef>
              <a:spcAft>
                <a:spcPts val="0"/>
              </a:spcAft>
              <a:buNone/>
            </a:pPr>
            <a:r>
              <a:rPr lang="en-US" sz="2400" b="1">
                <a:solidFill>
                  <a:schemeClr val="dk1"/>
                </a:solidFill>
              </a:rPr>
              <a:t>2.Short-Term Scheduler (CPU Scheduler or Dispatcher)</a:t>
            </a:r>
            <a:endParaRPr sz="2400" b="1">
              <a:solidFill>
                <a:schemeClr val="dk1"/>
              </a:solidFill>
            </a:endParaRPr>
          </a:p>
          <a:p>
            <a:pPr marL="0" lvl="0" indent="0" algn="l" rtl="0">
              <a:lnSpc>
                <a:spcPct val="90000"/>
              </a:lnSpc>
              <a:spcBef>
                <a:spcPts val="1000"/>
              </a:spcBef>
              <a:spcAft>
                <a:spcPts val="0"/>
              </a:spcAft>
              <a:buNone/>
            </a:pPr>
            <a:r>
              <a:rPr lang="en-US" sz="2400" b="1">
                <a:solidFill>
                  <a:schemeClr val="dk1"/>
                </a:solidFill>
              </a:rPr>
              <a:t>3.Medium-Term Scheduler (Swapper)</a:t>
            </a:r>
            <a:endParaRPr sz="2400" b="1">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346F9F8-4235-DF66-3C8B-DA08470FED61}"/>
              </a:ext>
            </a:extLst>
          </p:cNvPr>
          <p:cNvSpPr>
            <a:spLocks noGrp="1"/>
          </p:cNvSpPr>
          <p:nvPr>
            <p:ph type="title"/>
          </p:nvPr>
        </p:nvSpPr>
        <p:spPr>
          <a:xfrm>
            <a:off x="2436813" y="0"/>
            <a:ext cx="10058400" cy="1390650"/>
          </a:xfrm>
        </p:spPr>
        <p:txBody>
          <a:bodyPr/>
          <a:lstStyle/>
          <a:p>
            <a:pPr eaLnBrk="1" hangingPunct="1"/>
            <a:r>
              <a:rPr lang="en-US" altLang="en-US" sz="4000" b="1">
                <a:latin typeface="Times New Roman" panose="02020603050405020304" pitchFamily="18" charset="0"/>
                <a:cs typeface="Times New Roman" panose="02020603050405020304" pitchFamily="18" charset="0"/>
              </a:rPr>
              <a:t>Scheduler</a:t>
            </a:r>
            <a:endParaRPr lang="en-US" altLang="en-US" sz="40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5245EB3-D661-3F72-057D-10CD703EE1DB}"/>
              </a:ext>
            </a:extLst>
          </p:cNvPr>
          <p:cNvSpPr>
            <a:spLocks noGrp="1"/>
          </p:cNvSpPr>
          <p:nvPr>
            <p:ph type="dt" sz="quarter" idx="10"/>
          </p:nvPr>
        </p:nvSpPr>
        <p:spPr/>
        <p:txBody>
          <a:bodyPr/>
          <a:lstStyle/>
          <a:p>
            <a:pPr>
              <a:defRPr/>
            </a:pPr>
            <a:fld id="{264BEF13-8FD7-4750-971F-E0B1735078D2}" type="datetime1">
              <a:rPr lang="en-US"/>
              <a:pPr>
                <a:defRPr/>
              </a:pPr>
              <a:t>8/5/2025</a:t>
            </a:fld>
            <a:endParaRPr lang="en-US" dirty="0"/>
          </a:p>
        </p:txBody>
      </p:sp>
      <p:sp>
        <p:nvSpPr>
          <p:cNvPr id="13316" name="Slide Number Placeholder 5">
            <a:extLst>
              <a:ext uri="{FF2B5EF4-FFF2-40B4-BE49-F238E27FC236}">
                <a16:creationId xmlns:a16="http://schemas.microsoft.com/office/drawing/2014/main" id="{97FBECA5-34FC-6896-B4BE-5870A1CF221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CD1EE6A6-9A90-4685-93A2-769C9FFD34AD}" type="slidenum">
              <a:rPr lang="en-US" altLang="en-US" sz="1000">
                <a:solidFill>
                  <a:srgbClr val="FFFFFF"/>
                </a:solidFill>
              </a:rPr>
              <a:pPr>
                <a:lnSpc>
                  <a:spcPct val="100000"/>
                </a:lnSpc>
                <a:spcBef>
                  <a:spcPct val="0"/>
                </a:spcBef>
                <a:buFontTx/>
                <a:buNone/>
              </a:pPr>
              <a:t>81</a:t>
            </a:fld>
            <a:endParaRPr lang="en-US" altLang="en-US" sz="1000">
              <a:solidFill>
                <a:srgbClr val="FFFFFF"/>
              </a:solidFill>
            </a:endParaRPr>
          </a:p>
        </p:txBody>
      </p:sp>
      <p:sp>
        <p:nvSpPr>
          <p:cNvPr id="13317" name="Rectangle 5">
            <a:extLst>
              <a:ext uri="{FF2B5EF4-FFF2-40B4-BE49-F238E27FC236}">
                <a16:creationId xmlns:a16="http://schemas.microsoft.com/office/drawing/2014/main" id="{3DB22B58-2D6E-AC4C-A0C4-E22D91720968}"/>
              </a:ext>
            </a:extLst>
          </p:cNvPr>
          <p:cNvSpPr txBox="1">
            <a:spLocks noChangeArrowheads="1"/>
          </p:cNvSpPr>
          <p:nvPr/>
        </p:nvSpPr>
        <p:spPr bwMode="auto">
          <a:xfrm>
            <a:off x="1096963" y="1912938"/>
            <a:ext cx="11636375" cy="434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82588" indent="-18256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ts val="1200"/>
              </a:spcBef>
              <a:spcAft>
                <a:spcPts val="200"/>
              </a:spcAft>
              <a:buClr>
                <a:schemeClr val="accent2"/>
              </a:buClr>
              <a:buSzPct val="135000"/>
            </a:pPr>
            <a:r>
              <a:rPr lang="en-US" altLang="en-US">
                <a:solidFill>
                  <a:srgbClr val="404040"/>
                </a:solidFill>
                <a:latin typeface="Times New Roman" panose="02020603050405020304" pitchFamily="18" charset="0"/>
                <a:cs typeface="Times New Roman" panose="02020603050405020304" pitchFamily="18" charset="0"/>
              </a:rPr>
              <a:t>CPU scheduling decisions may take place when a process:</a:t>
            </a:r>
          </a:p>
          <a:p>
            <a:pPr lvl="1" eaLnBrk="1" hangingPunct="1">
              <a:spcBef>
                <a:spcPts val="200"/>
              </a:spcBef>
              <a:spcAft>
                <a:spcPts val="400"/>
              </a:spcAft>
              <a:buClr>
                <a:schemeClr val="accent2"/>
              </a:buClr>
              <a:buFontTx/>
              <a:buNone/>
            </a:pPr>
            <a:r>
              <a:rPr lang="en-US" altLang="en-US" sz="2800">
                <a:solidFill>
                  <a:srgbClr val="404040"/>
                </a:solidFill>
                <a:latin typeface="Times New Roman" panose="02020603050405020304" pitchFamily="18" charset="0"/>
                <a:cs typeface="Times New Roman" panose="02020603050405020304" pitchFamily="18" charset="0"/>
              </a:rPr>
              <a:t>  </a:t>
            </a:r>
            <a:r>
              <a:rPr lang="en-US" altLang="en-US" sz="2800" b="1">
                <a:solidFill>
                  <a:srgbClr val="404040"/>
                </a:solidFill>
                <a:latin typeface="Times New Roman" panose="02020603050405020304" pitchFamily="18" charset="0"/>
                <a:cs typeface="Times New Roman" panose="02020603050405020304" pitchFamily="18" charset="0"/>
              </a:rPr>
              <a:t>1</a:t>
            </a:r>
            <a:r>
              <a:rPr lang="en-US" altLang="en-US" sz="2800">
                <a:solidFill>
                  <a:srgbClr val="404040"/>
                </a:solidFill>
                <a:latin typeface="Times New Roman" panose="02020603050405020304" pitchFamily="18" charset="0"/>
                <a:cs typeface="Times New Roman" panose="02020603050405020304" pitchFamily="18" charset="0"/>
              </a:rPr>
              <a:t>.Switches from running to waiting state</a:t>
            </a:r>
          </a:p>
          <a:p>
            <a:pPr lvl="1" eaLnBrk="1" hangingPunct="1">
              <a:spcBef>
                <a:spcPts val="200"/>
              </a:spcBef>
              <a:spcAft>
                <a:spcPts val="400"/>
              </a:spcAft>
              <a:buClr>
                <a:schemeClr val="accent2"/>
              </a:buClr>
              <a:buFontTx/>
              <a:buNone/>
            </a:pPr>
            <a:r>
              <a:rPr lang="en-US" altLang="en-US" sz="2800">
                <a:solidFill>
                  <a:srgbClr val="404040"/>
                </a:solidFill>
                <a:latin typeface="Times New Roman" panose="02020603050405020304" pitchFamily="18" charset="0"/>
                <a:cs typeface="Times New Roman" panose="02020603050405020304" pitchFamily="18" charset="0"/>
              </a:rPr>
              <a:t>   </a:t>
            </a:r>
            <a:r>
              <a:rPr lang="en-US" altLang="en-US" sz="2800" b="1">
                <a:solidFill>
                  <a:srgbClr val="404040"/>
                </a:solidFill>
                <a:latin typeface="Times New Roman" panose="02020603050405020304" pitchFamily="18" charset="0"/>
                <a:cs typeface="Times New Roman" panose="02020603050405020304" pitchFamily="18" charset="0"/>
              </a:rPr>
              <a:t>2</a:t>
            </a:r>
            <a:r>
              <a:rPr lang="en-US" altLang="en-US" sz="2800">
                <a:solidFill>
                  <a:srgbClr val="404040"/>
                </a:solidFill>
                <a:latin typeface="Times New Roman" panose="02020603050405020304" pitchFamily="18" charset="0"/>
                <a:cs typeface="Times New Roman" panose="02020603050405020304" pitchFamily="18" charset="0"/>
              </a:rPr>
              <a:t>.Switches from running to ready state</a:t>
            </a:r>
          </a:p>
          <a:p>
            <a:pPr lvl="1" eaLnBrk="1" hangingPunct="1">
              <a:spcBef>
                <a:spcPts val="200"/>
              </a:spcBef>
              <a:spcAft>
                <a:spcPts val="400"/>
              </a:spcAft>
              <a:buClr>
                <a:schemeClr val="accent2"/>
              </a:buClr>
              <a:buFontTx/>
              <a:buNone/>
            </a:pPr>
            <a:r>
              <a:rPr lang="en-US" altLang="en-US" sz="2800">
                <a:solidFill>
                  <a:srgbClr val="404040"/>
                </a:solidFill>
                <a:latin typeface="Times New Roman" panose="02020603050405020304" pitchFamily="18" charset="0"/>
                <a:cs typeface="Times New Roman" panose="02020603050405020304" pitchFamily="18" charset="0"/>
              </a:rPr>
              <a:t>   </a:t>
            </a:r>
            <a:r>
              <a:rPr lang="en-US" altLang="en-US" sz="2800" b="1">
                <a:solidFill>
                  <a:srgbClr val="404040"/>
                </a:solidFill>
                <a:latin typeface="Times New Roman" panose="02020603050405020304" pitchFamily="18" charset="0"/>
                <a:cs typeface="Times New Roman" panose="02020603050405020304" pitchFamily="18" charset="0"/>
              </a:rPr>
              <a:t>3</a:t>
            </a:r>
            <a:r>
              <a:rPr lang="en-US" altLang="en-US" sz="2800">
                <a:solidFill>
                  <a:srgbClr val="404040"/>
                </a:solidFill>
                <a:latin typeface="Times New Roman" panose="02020603050405020304" pitchFamily="18" charset="0"/>
                <a:cs typeface="Times New Roman" panose="02020603050405020304" pitchFamily="18" charset="0"/>
              </a:rPr>
              <a:t>.Switches from waiting to ready state</a:t>
            </a:r>
          </a:p>
          <a:p>
            <a:pPr lvl="1" eaLnBrk="1" hangingPunct="1">
              <a:spcBef>
                <a:spcPts val="200"/>
              </a:spcBef>
              <a:spcAft>
                <a:spcPts val="400"/>
              </a:spcAft>
              <a:buClr>
                <a:schemeClr val="accent2"/>
              </a:buClr>
              <a:buFontTx/>
              <a:buNone/>
            </a:pPr>
            <a:r>
              <a:rPr lang="en-US" altLang="en-US" sz="2800">
                <a:solidFill>
                  <a:srgbClr val="404040"/>
                </a:solidFill>
                <a:latin typeface="Times New Roman" panose="02020603050405020304" pitchFamily="18" charset="0"/>
                <a:cs typeface="Times New Roman" panose="02020603050405020304" pitchFamily="18" charset="0"/>
              </a:rPr>
              <a:t>   </a:t>
            </a:r>
            <a:r>
              <a:rPr lang="en-US" altLang="en-US" sz="2800" b="1">
                <a:solidFill>
                  <a:srgbClr val="404040"/>
                </a:solidFill>
                <a:latin typeface="Times New Roman" panose="02020603050405020304" pitchFamily="18" charset="0"/>
                <a:cs typeface="Times New Roman" panose="02020603050405020304" pitchFamily="18" charset="0"/>
              </a:rPr>
              <a:t>4</a:t>
            </a:r>
            <a:r>
              <a:rPr lang="en-US" altLang="en-US" sz="2800">
                <a:solidFill>
                  <a:srgbClr val="404040"/>
                </a:solidFill>
                <a:latin typeface="Times New Roman" panose="02020603050405020304" pitchFamily="18" charset="0"/>
                <a:cs typeface="Times New Roman" panose="02020603050405020304" pitchFamily="18" charset="0"/>
              </a:rPr>
              <a:t>.Terminates</a:t>
            </a:r>
          </a:p>
          <a:p>
            <a:pPr eaLnBrk="1" hangingPunct="1">
              <a:spcBef>
                <a:spcPts val="1200"/>
              </a:spcBef>
              <a:spcAft>
                <a:spcPts val="200"/>
              </a:spcAft>
              <a:buClr>
                <a:schemeClr val="accent2"/>
              </a:buClr>
              <a:buSzPct val="135000"/>
            </a:pPr>
            <a:r>
              <a:rPr lang="en-US" altLang="en-US">
                <a:solidFill>
                  <a:srgbClr val="404040"/>
                </a:solidFill>
                <a:latin typeface="Times New Roman" panose="02020603050405020304" pitchFamily="18" charset="0"/>
                <a:cs typeface="Times New Roman" panose="02020603050405020304" pitchFamily="18" charset="0"/>
              </a:rPr>
              <a:t>Scheduling under 1 and 4 is </a:t>
            </a:r>
            <a:r>
              <a:rPr lang="en-US" altLang="en-US" i="1">
                <a:solidFill>
                  <a:srgbClr val="404040"/>
                </a:solidFill>
                <a:latin typeface="Times New Roman" panose="02020603050405020304" pitchFamily="18" charset="0"/>
                <a:cs typeface="Times New Roman" panose="02020603050405020304" pitchFamily="18" charset="0"/>
              </a:rPr>
              <a:t>non-preemptive</a:t>
            </a:r>
            <a:endParaRPr lang="en-US" altLang="en-US">
              <a:solidFill>
                <a:srgbClr val="404040"/>
              </a:solidFill>
              <a:latin typeface="Times New Roman" panose="02020603050405020304" pitchFamily="18" charset="0"/>
              <a:cs typeface="Times New Roman" panose="02020603050405020304" pitchFamily="18" charset="0"/>
            </a:endParaRPr>
          </a:p>
          <a:p>
            <a:pPr eaLnBrk="1" hangingPunct="1">
              <a:spcBef>
                <a:spcPts val="1200"/>
              </a:spcBef>
              <a:spcAft>
                <a:spcPts val="200"/>
              </a:spcAft>
              <a:buClr>
                <a:schemeClr val="accent2"/>
              </a:buClr>
              <a:buSzPct val="135000"/>
            </a:pPr>
            <a:r>
              <a:rPr lang="en-US" altLang="en-US">
                <a:solidFill>
                  <a:srgbClr val="404040"/>
                </a:solidFill>
                <a:latin typeface="Times New Roman" panose="02020603050405020304" pitchFamily="18" charset="0"/>
                <a:cs typeface="Times New Roman" panose="02020603050405020304" pitchFamily="18" charset="0"/>
              </a:rPr>
              <a:t>All other scheduling is </a:t>
            </a:r>
            <a:r>
              <a:rPr lang="en-US" altLang="en-US" i="1">
                <a:solidFill>
                  <a:srgbClr val="404040"/>
                </a:solidFill>
                <a:latin typeface="Times New Roman" panose="02020603050405020304" pitchFamily="18" charset="0"/>
                <a:cs typeface="Times New Roman" panose="02020603050405020304" pitchFamily="18" charset="0"/>
              </a:rPr>
              <a:t>preemptive</a:t>
            </a:r>
          </a:p>
        </p:txBody>
      </p:sp>
      <p:pic>
        <p:nvPicPr>
          <p:cNvPr id="13318" name="Picture 6">
            <a:extLst>
              <a:ext uri="{FF2B5EF4-FFF2-40B4-BE49-F238E27FC236}">
                <a16:creationId xmlns:a16="http://schemas.microsoft.com/office/drawing/2014/main" id="{911EC5C9-D084-A1B5-5BCC-670BE0F59E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47228B6-B922-8AFD-0275-63FD1B752E52}"/>
              </a:ext>
            </a:extLst>
          </p:cNvPr>
          <p:cNvSpPr>
            <a:spLocks noGrp="1"/>
          </p:cNvSpPr>
          <p:nvPr>
            <p:ph type="ftr" sz="quarter" idx="11"/>
          </p:nvPr>
        </p:nvSpPr>
        <p:spPr/>
        <p:txBody>
          <a:bodyPr/>
          <a:lstStyle/>
          <a:p>
            <a:pPr>
              <a:defRPr/>
            </a:pP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4">
            <a:extLst>
              <a:ext uri="{FF2B5EF4-FFF2-40B4-BE49-F238E27FC236}">
                <a16:creationId xmlns:a16="http://schemas.microsoft.com/office/drawing/2014/main" id="{BC621F8C-8FF2-94EB-0D85-6380EAA8B42E}"/>
              </a:ext>
            </a:extLst>
          </p:cNvPr>
          <p:cNvSpPr>
            <a:spLocks noChangeArrowheads="1"/>
          </p:cNvSpPr>
          <p:nvPr/>
        </p:nvSpPr>
        <p:spPr bwMode="auto">
          <a:xfrm>
            <a:off x="2844800" y="2057400"/>
            <a:ext cx="1422400" cy="914400"/>
          </a:xfrm>
          <a:prstGeom prst="ellipse">
            <a:avLst/>
          </a:prstGeom>
          <a:solidFill>
            <a:srgbClr val="FF00FF"/>
          </a:solidFill>
          <a:ln w="9525">
            <a:solidFill>
              <a:schemeClr val="tx1"/>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b="1">
                <a:latin typeface="Helvetica" panose="020B0604020202020204" pitchFamily="34" charset="0"/>
              </a:rPr>
              <a:t>New</a:t>
            </a:r>
          </a:p>
        </p:txBody>
      </p:sp>
      <p:sp>
        <p:nvSpPr>
          <p:cNvPr id="23555" name="Oval 5">
            <a:extLst>
              <a:ext uri="{FF2B5EF4-FFF2-40B4-BE49-F238E27FC236}">
                <a16:creationId xmlns:a16="http://schemas.microsoft.com/office/drawing/2014/main" id="{24D44F64-A4BE-0ED7-4664-A9793A8BADDD}"/>
              </a:ext>
            </a:extLst>
          </p:cNvPr>
          <p:cNvSpPr>
            <a:spLocks noChangeArrowheads="1"/>
          </p:cNvSpPr>
          <p:nvPr/>
        </p:nvSpPr>
        <p:spPr bwMode="auto">
          <a:xfrm>
            <a:off x="914400" y="4114800"/>
            <a:ext cx="1422400" cy="914400"/>
          </a:xfrm>
          <a:prstGeom prst="ellipse">
            <a:avLst/>
          </a:prstGeom>
          <a:solidFill>
            <a:srgbClr val="FF00FF"/>
          </a:solidFill>
          <a:ln w="9525">
            <a:solidFill>
              <a:schemeClr val="tx1"/>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400" b="1">
                <a:latin typeface="Helvetica" panose="020B0604020202020204" pitchFamily="34" charset="0"/>
              </a:rPr>
              <a:t>Suspended</a:t>
            </a:r>
          </a:p>
        </p:txBody>
      </p:sp>
      <p:sp>
        <p:nvSpPr>
          <p:cNvPr id="23556" name="Oval 6">
            <a:extLst>
              <a:ext uri="{FF2B5EF4-FFF2-40B4-BE49-F238E27FC236}">
                <a16:creationId xmlns:a16="http://schemas.microsoft.com/office/drawing/2014/main" id="{8A3DBF47-8FE0-4D07-E4D3-59CF9C2EF9A8}"/>
              </a:ext>
            </a:extLst>
          </p:cNvPr>
          <p:cNvSpPr>
            <a:spLocks noChangeArrowheads="1"/>
          </p:cNvSpPr>
          <p:nvPr/>
        </p:nvSpPr>
        <p:spPr bwMode="auto">
          <a:xfrm>
            <a:off x="5080000" y="4114800"/>
            <a:ext cx="1422400" cy="914400"/>
          </a:xfrm>
          <a:prstGeom prst="ellipse">
            <a:avLst/>
          </a:prstGeom>
          <a:solidFill>
            <a:srgbClr val="FF00FF"/>
          </a:solidFill>
          <a:ln w="9525">
            <a:solidFill>
              <a:schemeClr val="tx1"/>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b="1">
                <a:latin typeface="Helvetica" panose="020B0604020202020204" pitchFamily="34" charset="0"/>
              </a:rPr>
              <a:t>Ready</a:t>
            </a:r>
          </a:p>
        </p:txBody>
      </p:sp>
      <p:sp>
        <p:nvSpPr>
          <p:cNvPr id="23557" name="Oval 7">
            <a:extLst>
              <a:ext uri="{FF2B5EF4-FFF2-40B4-BE49-F238E27FC236}">
                <a16:creationId xmlns:a16="http://schemas.microsoft.com/office/drawing/2014/main" id="{1AAA5013-E2B6-9F6B-4B8D-8D7722B7D7A9}"/>
              </a:ext>
            </a:extLst>
          </p:cNvPr>
          <p:cNvSpPr>
            <a:spLocks noChangeArrowheads="1"/>
          </p:cNvSpPr>
          <p:nvPr/>
        </p:nvSpPr>
        <p:spPr bwMode="auto">
          <a:xfrm>
            <a:off x="7924800" y="4114800"/>
            <a:ext cx="1422400" cy="914400"/>
          </a:xfrm>
          <a:prstGeom prst="ellipse">
            <a:avLst/>
          </a:prstGeom>
          <a:solidFill>
            <a:srgbClr val="FF00FF"/>
          </a:solidFill>
          <a:ln w="9525">
            <a:solidFill>
              <a:schemeClr val="tx1"/>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a:latin typeface="Helvetica" panose="020B0604020202020204" pitchFamily="34" charset="0"/>
              </a:rPr>
              <a:t>Running</a:t>
            </a:r>
          </a:p>
        </p:txBody>
      </p:sp>
      <p:sp>
        <p:nvSpPr>
          <p:cNvPr id="23558" name="Oval 8">
            <a:extLst>
              <a:ext uri="{FF2B5EF4-FFF2-40B4-BE49-F238E27FC236}">
                <a16:creationId xmlns:a16="http://schemas.microsoft.com/office/drawing/2014/main" id="{91D2ED14-6F15-638E-AAA1-AF2A540337FF}"/>
              </a:ext>
            </a:extLst>
          </p:cNvPr>
          <p:cNvSpPr>
            <a:spLocks noChangeArrowheads="1"/>
          </p:cNvSpPr>
          <p:nvPr/>
        </p:nvSpPr>
        <p:spPr bwMode="auto">
          <a:xfrm>
            <a:off x="10363200" y="4114800"/>
            <a:ext cx="1320800" cy="914400"/>
          </a:xfrm>
          <a:prstGeom prst="ellipse">
            <a:avLst/>
          </a:prstGeom>
          <a:solidFill>
            <a:srgbClr val="FF00FF"/>
          </a:solidFill>
          <a:ln w="9525">
            <a:solidFill>
              <a:schemeClr val="tx1"/>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b="1">
                <a:latin typeface="Helvetica" panose="020B0604020202020204" pitchFamily="34" charset="0"/>
              </a:rPr>
              <a:t>Terminated</a:t>
            </a:r>
          </a:p>
        </p:txBody>
      </p:sp>
      <p:sp>
        <p:nvSpPr>
          <p:cNvPr id="23559" name="Line 9">
            <a:extLst>
              <a:ext uri="{FF2B5EF4-FFF2-40B4-BE49-F238E27FC236}">
                <a16:creationId xmlns:a16="http://schemas.microsoft.com/office/drawing/2014/main" id="{5DE6C1A7-D35B-4BDD-DAC7-17647D7E8BF7}"/>
              </a:ext>
            </a:extLst>
          </p:cNvPr>
          <p:cNvSpPr>
            <a:spLocks noChangeShapeType="1"/>
          </p:cNvSpPr>
          <p:nvPr/>
        </p:nvSpPr>
        <p:spPr bwMode="auto">
          <a:xfrm>
            <a:off x="3962400" y="2895600"/>
            <a:ext cx="16256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0" name="Line 10">
            <a:extLst>
              <a:ext uri="{FF2B5EF4-FFF2-40B4-BE49-F238E27FC236}">
                <a16:creationId xmlns:a16="http://schemas.microsoft.com/office/drawing/2014/main" id="{7BA59BCD-87DF-71FA-0DC1-E1388F7B2D0B}"/>
              </a:ext>
            </a:extLst>
          </p:cNvPr>
          <p:cNvSpPr>
            <a:spLocks noChangeShapeType="1"/>
          </p:cNvSpPr>
          <p:nvPr/>
        </p:nvSpPr>
        <p:spPr bwMode="auto">
          <a:xfrm>
            <a:off x="3962400" y="2895600"/>
            <a:ext cx="16256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1" name="Line 11">
            <a:extLst>
              <a:ext uri="{FF2B5EF4-FFF2-40B4-BE49-F238E27FC236}">
                <a16:creationId xmlns:a16="http://schemas.microsoft.com/office/drawing/2014/main" id="{BEAE2C15-260D-D406-7B2F-03D871E9563F}"/>
              </a:ext>
            </a:extLst>
          </p:cNvPr>
          <p:cNvSpPr>
            <a:spLocks noChangeShapeType="1"/>
          </p:cNvSpPr>
          <p:nvPr/>
        </p:nvSpPr>
        <p:spPr bwMode="auto">
          <a:xfrm>
            <a:off x="6502400" y="4572000"/>
            <a:ext cx="1422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2" name="Line 12">
            <a:extLst>
              <a:ext uri="{FF2B5EF4-FFF2-40B4-BE49-F238E27FC236}">
                <a16:creationId xmlns:a16="http://schemas.microsoft.com/office/drawing/2014/main" id="{BECF838C-88F7-692F-E82D-5EFA2BC5FEAC}"/>
              </a:ext>
            </a:extLst>
          </p:cNvPr>
          <p:cNvSpPr>
            <a:spLocks noChangeShapeType="1"/>
          </p:cNvSpPr>
          <p:nvPr/>
        </p:nvSpPr>
        <p:spPr bwMode="auto">
          <a:xfrm>
            <a:off x="9347200" y="4572000"/>
            <a:ext cx="1016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3" name="Line 13">
            <a:extLst>
              <a:ext uri="{FF2B5EF4-FFF2-40B4-BE49-F238E27FC236}">
                <a16:creationId xmlns:a16="http://schemas.microsoft.com/office/drawing/2014/main" id="{D10A0DEC-ADFD-3140-5ACA-390491862E7B}"/>
              </a:ext>
            </a:extLst>
          </p:cNvPr>
          <p:cNvSpPr>
            <a:spLocks noChangeShapeType="1"/>
          </p:cNvSpPr>
          <p:nvPr/>
        </p:nvSpPr>
        <p:spPr bwMode="auto">
          <a:xfrm>
            <a:off x="2336800" y="4572000"/>
            <a:ext cx="2743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4" name="Line 14">
            <a:extLst>
              <a:ext uri="{FF2B5EF4-FFF2-40B4-BE49-F238E27FC236}">
                <a16:creationId xmlns:a16="http://schemas.microsoft.com/office/drawing/2014/main" id="{18FD65FE-E094-CEB9-8318-9559AD22E73C}"/>
              </a:ext>
            </a:extLst>
          </p:cNvPr>
          <p:cNvSpPr>
            <a:spLocks noChangeShapeType="1"/>
          </p:cNvSpPr>
          <p:nvPr/>
        </p:nvSpPr>
        <p:spPr bwMode="auto">
          <a:xfrm flipH="1">
            <a:off x="1930400" y="2895600"/>
            <a:ext cx="12192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5" name="Text Box 15">
            <a:extLst>
              <a:ext uri="{FF2B5EF4-FFF2-40B4-BE49-F238E27FC236}">
                <a16:creationId xmlns:a16="http://schemas.microsoft.com/office/drawing/2014/main" id="{2A442147-7761-7BC4-F00A-E4352F3AD6FE}"/>
              </a:ext>
            </a:extLst>
          </p:cNvPr>
          <p:cNvSpPr txBox="1">
            <a:spLocks noChangeArrowheads="1"/>
          </p:cNvSpPr>
          <p:nvPr/>
        </p:nvSpPr>
        <p:spPr bwMode="auto">
          <a:xfrm>
            <a:off x="4775200" y="2819400"/>
            <a:ext cx="2336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1800">
                <a:latin typeface="Arial" panose="020B0604020202020204" pitchFamily="34" charset="0"/>
              </a:rPr>
              <a:t>Long term</a:t>
            </a:r>
          </a:p>
          <a:p>
            <a:pPr eaLnBrk="1" hangingPunct="1">
              <a:lnSpc>
                <a:spcPct val="100000"/>
              </a:lnSpc>
              <a:spcBef>
                <a:spcPct val="50000"/>
              </a:spcBef>
              <a:buFontTx/>
              <a:buNone/>
            </a:pPr>
            <a:r>
              <a:rPr lang="en-US" altLang="en-US" sz="1800">
                <a:latin typeface="Arial" panose="020B0604020202020204" pitchFamily="34" charset="0"/>
              </a:rPr>
              <a:t>scheduling</a:t>
            </a:r>
          </a:p>
        </p:txBody>
      </p:sp>
      <p:sp>
        <p:nvSpPr>
          <p:cNvPr id="23566" name="Text Box 16">
            <a:extLst>
              <a:ext uri="{FF2B5EF4-FFF2-40B4-BE49-F238E27FC236}">
                <a16:creationId xmlns:a16="http://schemas.microsoft.com/office/drawing/2014/main" id="{B086F10E-C3EC-07C6-FFA6-A2555C5708CA}"/>
              </a:ext>
            </a:extLst>
          </p:cNvPr>
          <p:cNvSpPr txBox="1">
            <a:spLocks noChangeArrowheads="1"/>
          </p:cNvSpPr>
          <p:nvPr/>
        </p:nvSpPr>
        <p:spPr bwMode="auto">
          <a:xfrm>
            <a:off x="812800" y="2895600"/>
            <a:ext cx="2336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1800">
                <a:latin typeface="Arial" panose="020B0604020202020204" pitchFamily="34" charset="0"/>
              </a:rPr>
              <a:t>Long term</a:t>
            </a:r>
          </a:p>
          <a:p>
            <a:pPr eaLnBrk="1" hangingPunct="1">
              <a:lnSpc>
                <a:spcPct val="100000"/>
              </a:lnSpc>
              <a:spcBef>
                <a:spcPct val="50000"/>
              </a:spcBef>
              <a:buFontTx/>
              <a:buNone/>
            </a:pPr>
            <a:r>
              <a:rPr lang="en-US" altLang="en-US" sz="1800">
                <a:latin typeface="Arial" panose="020B0604020202020204" pitchFamily="34" charset="0"/>
              </a:rPr>
              <a:t>scheduling</a:t>
            </a:r>
          </a:p>
        </p:txBody>
      </p:sp>
      <p:sp>
        <p:nvSpPr>
          <p:cNvPr id="23567" name="Text Box 17">
            <a:extLst>
              <a:ext uri="{FF2B5EF4-FFF2-40B4-BE49-F238E27FC236}">
                <a16:creationId xmlns:a16="http://schemas.microsoft.com/office/drawing/2014/main" id="{220EFFBA-EF6F-ED9B-9617-7A6C13B92A45}"/>
              </a:ext>
            </a:extLst>
          </p:cNvPr>
          <p:cNvSpPr txBox="1">
            <a:spLocks noChangeArrowheads="1"/>
          </p:cNvSpPr>
          <p:nvPr/>
        </p:nvSpPr>
        <p:spPr bwMode="auto">
          <a:xfrm>
            <a:off x="2844800" y="4572000"/>
            <a:ext cx="2336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1800">
                <a:latin typeface="Arial" panose="020B0604020202020204" pitchFamily="34" charset="0"/>
              </a:rPr>
              <a:t>medium term</a:t>
            </a:r>
          </a:p>
          <a:p>
            <a:pPr eaLnBrk="1" hangingPunct="1">
              <a:lnSpc>
                <a:spcPct val="100000"/>
              </a:lnSpc>
              <a:spcBef>
                <a:spcPct val="50000"/>
              </a:spcBef>
              <a:buFontTx/>
              <a:buNone/>
            </a:pPr>
            <a:r>
              <a:rPr lang="en-US" altLang="en-US" sz="1800">
                <a:latin typeface="Arial" panose="020B0604020202020204" pitchFamily="34" charset="0"/>
              </a:rPr>
              <a:t>scheduling</a:t>
            </a:r>
          </a:p>
        </p:txBody>
      </p:sp>
      <p:sp>
        <p:nvSpPr>
          <p:cNvPr id="23568" name="Text Box 18">
            <a:extLst>
              <a:ext uri="{FF2B5EF4-FFF2-40B4-BE49-F238E27FC236}">
                <a16:creationId xmlns:a16="http://schemas.microsoft.com/office/drawing/2014/main" id="{3AA65CF0-38FC-4F6F-2CC3-017544CFE5E0}"/>
              </a:ext>
            </a:extLst>
          </p:cNvPr>
          <p:cNvSpPr txBox="1">
            <a:spLocks noChangeArrowheads="1"/>
          </p:cNvSpPr>
          <p:nvPr/>
        </p:nvSpPr>
        <p:spPr bwMode="auto">
          <a:xfrm>
            <a:off x="6400800" y="4249738"/>
            <a:ext cx="23368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1800">
                <a:latin typeface="Arial" panose="020B0604020202020204" pitchFamily="34" charset="0"/>
              </a:rPr>
              <a:t>short term</a:t>
            </a:r>
          </a:p>
          <a:p>
            <a:pPr eaLnBrk="1" hangingPunct="1">
              <a:lnSpc>
                <a:spcPct val="100000"/>
              </a:lnSpc>
              <a:spcBef>
                <a:spcPct val="50000"/>
              </a:spcBef>
              <a:buFontTx/>
              <a:buNone/>
            </a:pPr>
            <a:r>
              <a:rPr lang="en-US" altLang="en-US" sz="1800">
                <a:latin typeface="Arial" panose="020B0604020202020204" pitchFamily="34" charset="0"/>
              </a:rPr>
              <a:t>scheduling</a:t>
            </a:r>
          </a:p>
        </p:txBody>
      </p:sp>
      <p:sp>
        <p:nvSpPr>
          <p:cNvPr id="23569" name="Rectangle 1">
            <a:extLst>
              <a:ext uri="{FF2B5EF4-FFF2-40B4-BE49-F238E27FC236}">
                <a16:creationId xmlns:a16="http://schemas.microsoft.com/office/drawing/2014/main" id="{0A8F668E-FDE7-3F4F-36D6-B5D11E9C7877}"/>
              </a:ext>
            </a:extLst>
          </p:cNvPr>
          <p:cNvSpPr>
            <a:spLocks noChangeArrowheads="1"/>
          </p:cNvSpPr>
          <p:nvPr/>
        </p:nvSpPr>
        <p:spPr bwMode="auto">
          <a:xfrm>
            <a:off x="1663700" y="650875"/>
            <a:ext cx="101885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3200" b="1">
                <a:latin typeface="Arial" panose="020B0604020202020204" pitchFamily="34" charset="0"/>
              </a:rPr>
              <a:t>Types of process schedulers / Scheduling categories</a:t>
            </a:r>
            <a:endParaRPr lang="en-IN" altLang="en-US" sz="3200">
              <a:latin typeface="Arial" panose="020B0604020202020204" pitchFamily="34" charset="0"/>
            </a:endParaRPr>
          </a:p>
        </p:txBody>
      </p:sp>
      <p:pic>
        <p:nvPicPr>
          <p:cNvPr id="23570" name="Picture 6">
            <a:extLst>
              <a:ext uri="{FF2B5EF4-FFF2-40B4-BE49-F238E27FC236}">
                <a16:creationId xmlns:a16="http://schemas.microsoft.com/office/drawing/2014/main" id="{4197E16F-4BAF-903D-003A-5A2E0FFB17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87338"/>
            <a:ext cx="1270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238F1A8A-2845-F8D5-5BF8-AEE7F0759337}"/>
              </a:ext>
            </a:extLst>
          </p:cNvPr>
          <p:cNvSpPr>
            <a:spLocks noGrp="1"/>
          </p:cNvSpPr>
          <p:nvPr>
            <p:ph type="dt" sz="quarter" idx="10"/>
          </p:nvPr>
        </p:nvSpPr>
        <p:spPr/>
        <p:txBody>
          <a:bodyPr/>
          <a:lstStyle/>
          <a:p>
            <a:pPr>
              <a:defRPr/>
            </a:pPr>
            <a:fld id="{3B8F45F3-2624-4010-A6F7-9DF0DD1107A2}" type="datetime1">
              <a:rPr lang="en-US"/>
              <a:pPr>
                <a:defRPr/>
              </a:pPr>
              <a:t>8/5/2025</a:t>
            </a:fld>
            <a:endParaRPr lang="en-US"/>
          </a:p>
        </p:txBody>
      </p:sp>
      <p:sp>
        <p:nvSpPr>
          <p:cNvPr id="3" name="Footer Placeholder 2">
            <a:extLst>
              <a:ext uri="{FF2B5EF4-FFF2-40B4-BE49-F238E27FC236}">
                <a16:creationId xmlns:a16="http://schemas.microsoft.com/office/drawing/2014/main" id="{B081AE76-4F19-613F-9233-9D27012823F7}"/>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AC15FB0B-96D9-A355-1334-0DA494311196}"/>
              </a:ext>
            </a:extLst>
          </p:cNvPr>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64A589-ED97-4B01-8FC5-AA791C652CCF}" type="slidenum">
              <a:rPr lang="en-US" altLang="en-US">
                <a:solidFill>
                  <a:srgbClr val="898989"/>
                </a:solidFill>
              </a:rPr>
              <a:pPr/>
              <a:t>82</a:t>
            </a:fld>
            <a:endParaRPr lang="en-US" altLang="en-US">
              <a:solidFill>
                <a:srgbClr val="898989"/>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g36dfa843201_0_120"/>
          <p:cNvSpPr txBox="1">
            <a:spLocks noGrp="1"/>
          </p:cNvSpPr>
          <p:nvPr>
            <p:ph type="title"/>
          </p:nvPr>
        </p:nvSpPr>
        <p:spPr>
          <a:xfrm>
            <a:off x="1778000" y="287338"/>
            <a:ext cx="9926400" cy="781800"/>
          </a:xfrm>
          <a:prstGeom prst="rect">
            <a:avLst/>
          </a:prstGeom>
          <a:noFill/>
          <a:ln>
            <a:noFill/>
          </a:ln>
        </p:spPr>
        <p:txBody>
          <a:bodyPr spcFirstLastPara="1" wrap="square" lIns="91425" tIns="45700" rIns="91425" bIns="45700" anchor="ctr" anchorCtr="0">
            <a:noAutofit/>
          </a:bodyPr>
          <a:lstStyle/>
          <a:p>
            <a:pPr marL="114300" lvl="0" indent="0" algn="l" rtl="0">
              <a:spcBef>
                <a:spcPts val="1000"/>
              </a:spcBef>
              <a:spcAft>
                <a:spcPts val="0"/>
              </a:spcAft>
              <a:buClr>
                <a:schemeClr val="dk1"/>
              </a:buClr>
              <a:buSzPts val="1800"/>
              <a:buFont typeface="Arial"/>
              <a:buNone/>
            </a:pPr>
            <a:r>
              <a:rPr lang="en-US" sz="2800" b="1"/>
              <a:t>Process Scheduler</a:t>
            </a:r>
            <a:r>
              <a:rPr lang="en-US" sz="2800"/>
              <a:t>: </a:t>
            </a:r>
            <a:endParaRPr sz="2400">
              <a:solidFill>
                <a:srgbClr val="3F3F3F"/>
              </a:solidFill>
            </a:endParaRPr>
          </a:p>
        </p:txBody>
      </p:sp>
      <p:sp>
        <p:nvSpPr>
          <p:cNvPr id="1067" name="Google Shape;1067;g36dfa843201_0_1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068" name="Google Shape;1068;g36dfa843201_0_1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83</a:t>
            </a:fld>
            <a:endParaRPr sz="1200" b="0" i="0" u="none" strike="noStrike" cap="none">
              <a:solidFill>
                <a:schemeClr val="dk1"/>
              </a:solidFill>
              <a:latin typeface="Times New Roman"/>
              <a:ea typeface="Times New Roman"/>
              <a:cs typeface="Times New Roman"/>
              <a:sym typeface="Times New Roman"/>
            </a:endParaRPr>
          </a:p>
        </p:txBody>
      </p:sp>
      <p:pic>
        <p:nvPicPr>
          <p:cNvPr id="1069" name="Google Shape;1069;g36dfa843201_0_120"/>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070" name="Google Shape;1070;g36dfa843201_0_120"/>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071" name="Google Shape;1071;g36dfa843201_0_120"/>
          <p:cNvSpPr/>
          <p:nvPr/>
        </p:nvSpPr>
        <p:spPr>
          <a:xfrm>
            <a:off x="1036651" y="1488525"/>
            <a:ext cx="10317300" cy="5016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400" b="1">
                <a:solidFill>
                  <a:schemeClr val="dk1"/>
                </a:solidFill>
              </a:rPr>
              <a:t>1.Long-Term Scheduler (Job Scheduler or Admission Scheduler)</a:t>
            </a:r>
            <a:endParaRPr sz="2400" b="1">
              <a:solidFill>
                <a:schemeClr val="dk1"/>
              </a:solidFill>
            </a:endParaRPr>
          </a:p>
          <a:p>
            <a:pPr marL="0" lvl="0" indent="0" algn="l" rtl="0">
              <a:lnSpc>
                <a:spcPct val="90000"/>
              </a:lnSpc>
              <a:spcBef>
                <a:spcPts val="1000"/>
              </a:spcBef>
              <a:spcAft>
                <a:spcPts val="0"/>
              </a:spcAft>
              <a:buNone/>
            </a:pPr>
            <a:endParaRPr sz="2400" b="1">
              <a:solidFill>
                <a:schemeClr val="dk1"/>
              </a:solidFill>
            </a:endParaRPr>
          </a:p>
          <a:p>
            <a:pPr marL="0" lvl="0" indent="0" algn="l" rtl="0">
              <a:lnSpc>
                <a:spcPct val="90000"/>
              </a:lnSpc>
              <a:spcBef>
                <a:spcPts val="1000"/>
              </a:spcBef>
              <a:spcAft>
                <a:spcPts val="0"/>
              </a:spcAft>
              <a:buNone/>
            </a:pPr>
            <a:r>
              <a:rPr lang="en-US" sz="2400" b="1">
                <a:solidFill>
                  <a:schemeClr val="dk1"/>
                </a:solidFill>
              </a:rPr>
              <a:t>• 	Function</a:t>
            </a:r>
            <a:r>
              <a:rPr lang="en-US" sz="2400">
                <a:solidFill>
                  <a:schemeClr val="dk1"/>
                </a:solidFill>
              </a:rPr>
              <a:t>: Controls which processes are admitted into the system for execution.</a:t>
            </a:r>
            <a:endParaRPr sz="2400">
              <a:solidFill>
                <a:schemeClr val="dk1"/>
              </a:solidFill>
            </a:endParaRPr>
          </a:p>
          <a:p>
            <a:pPr marL="0" lvl="0" indent="0" algn="l" rtl="0">
              <a:lnSpc>
                <a:spcPct val="90000"/>
              </a:lnSpc>
              <a:spcBef>
                <a:spcPts val="1000"/>
              </a:spcBef>
              <a:spcAft>
                <a:spcPts val="0"/>
              </a:spcAft>
              <a:buNone/>
            </a:pPr>
            <a:r>
              <a:rPr lang="en-US" sz="2400">
                <a:solidFill>
                  <a:schemeClr val="dk1"/>
                </a:solidFill>
              </a:rPr>
              <a:t>• 	</a:t>
            </a:r>
            <a:r>
              <a:rPr lang="en-US" sz="2400" b="1">
                <a:solidFill>
                  <a:schemeClr val="dk1"/>
                </a:solidFill>
              </a:rPr>
              <a:t>Role</a:t>
            </a:r>
            <a:r>
              <a:rPr lang="en-US" sz="2400">
                <a:solidFill>
                  <a:schemeClr val="dk1"/>
                </a:solidFill>
              </a:rPr>
              <a:t>: Moves processes from the job queue (on disk) to the ready queue (in memory).</a:t>
            </a:r>
            <a:endParaRPr sz="2400">
              <a:solidFill>
                <a:schemeClr val="dk1"/>
              </a:solidFill>
            </a:endParaRPr>
          </a:p>
          <a:p>
            <a:pPr marL="0" lvl="0" indent="0" algn="l" rtl="0">
              <a:lnSpc>
                <a:spcPct val="90000"/>
              </a:lnSpc>
              <a:spcBef>
                <a:spcPts val="1000"/>
              </a:spcBef>
              <a:spcAft>
                <a:spcPts val="0"/>
              </a:spcAft>
              <a:buNone/>
            </a:pPr>
            <a:r>
              <a:rPr lang="en-US" sz="2400">
                <a:solidFill>
                  <a:schemeClr val="dk1"/>
                </a:solidFill>
              </a:rPr>
              <a:t>• 	</a:t>
            </a:r>
            <a:r>
              <a:rPr lang="en-US" sz="2400" b="1">
                <a:solidFill>
                  <a:schemeClr val="dk1"/>
                </a:solidFill>
              </a:rPr>
              <a:t>Goal</a:t>
            </a:r>
            <a:r>
              <a:rPr lang="en-US" sz="2400">
                <a:solidFill>
                  <a:schemeClr val="dk1"/>
                </a:solidFill>
              </a:rPr>
              <a:t>: Maintains a balance between I/O-bound and CPU-bound processes to optimize system performance.</a:t>
            </a:r>
            <a:endParaRPr sz="2400">
              <a:solidFill>
                <a:schemeClr val="dk1"/>
              </a:solidFill>
            </a:endParaRPr>
          </a:p>
          <a:p>
            <a:pPr marL="0" lvl="0" indent="0" algn="l" rtl="0">
              <a:lnSpc>
                <a:spcPct val="90000"/>
              </a:lnSpc>
              <a:spcBef>
                <a:spcPts val="1000"/>
              </a:spcBef>
              <a:spcAft>
                <a:spcPts val="0"/>
              </a:spcAft>
              <a:buNone/>
            </a:pPr>
            <a:r>
              <a:rPr lang="en-US" sz="2400">
                <a:solidFill>
                  <a:schemeClr val="dk1"/>
                </a:solidFill>
              </a:rPr>
              <a:t>• 	</a:t>
            </a:r>
            <a:r>
              <a:rPr lang="en-US" sz="2400" b="1">
                <a:solidFill>
                  <a:schemeClr val="dk1"/>
                </a:solidFill>
              </a:rPr>
              <a:t>Speed</a:t>
            </a:r>
            <a:r>
              <a:rPr lang="en-US" sz="2400">
                <a:solidFill>
                  <a:schemeClr val="dk1"/>
                </a:solidFill>
              </a:rPr>
              <a:t>: Slowest among all schedulers.</a:t>
            </a:r>
            <a:endParaRPr sz="2400">
              <a:solidFill>
                <a:schemeClr val="dk1"/>
              </a:solidFill>
            </a:endParaRPr>
          </a:p>
          <a:p>
            <a:pPr marL="0" lvl="0" indent="0" algn="l" rtl="0">
              <a:lnSpc>
                <a:spcPct val="90000"/>
              </a:lnSpc>
              <a:spcBef>
                <a:spcPts val="1000"/>
              </a:spcBef>
              <a:spcAft>
                <a:spcPts val="0"/>
              </a:spcAft>
              <a:buNone/>
            </a:pPr>
            <a:r>
              <a:rPr lang="en-US" sz="2400">
                <a:solidFill>
                  <a:schemeClr val="dk1"/>
                </a:solidFill>
              </a:rPr>
              <a:t>• 	</a:t>
            </a:r>
            <a:r>
              <a:rPr lang="en-US" sz="2400" b="1">
                <a:solidFill>
                  <a:schemeClr val="dk1"/>
                </a:solidFill>
              </a:rPr>
              <a:t>Presence</a:t>
            </a:r>
            <a:r>
              <a:rPr lang="en-US" sz="2400">
                <a:solidFill>
                  <a:schemeClr val="dk1"/>
                </a:solidFill>
              </a:rPr>
              <a:t>: Often absent in time-sharing systems like Windows.</a:t>
            </a:r>
            <a:endParaRPr sz="240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400" b="1">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36dfa843201_0_145"/>
          <p:cNvSpPr txBox="1">
            <a:spLocks noGrp="1"/>
          </p:cNvSpPr>
          <p:nvPr>
            <p:ph type="title"/>
          </p:nvPr>
        </p:nvSpPr>
        <p:spPr>
          <a:xfrm>
            <a:off x="1778000" y="287338"/>
            <a:ext cx="9926400" cy="781800"/>
          </a:xfrm>
          <a:prstGeom prst="rect">
            <a:avLst/>
          </a:prstGeom>
          <a:noFill/>
          <a:ln>
            <a:noFill/>
          </a:ln>
        </p:spPr>
        <p:txBody>
          <a:bodyPr spcFirstLastPara="1" wrap="square" lIns="91425" tIns="45700" rIns="91425" bIns="45700" anchor="ctr" anchorCtr="0">
            <a:noAutofit/>
          </a:bodyPr>
          <a:lstStyle/>
          <a:p>
            <a:pPr marL="0" lvl="0" indent="0" algn="l" rtl="0">
              <a:spcBef>
                <a:spcPts val="1000"/>
              </a:spcBef>
              <a:spcAft>
                <a:spcPts val="0"/>
              </a:spcAft>
              <a:buClr>
                <a:schemeClr val="dk1"/>
              </a:buClr>
              <a:buSzPts val="1100"/>
              <a:buFont typeface="Arial"/>
              <a:buNone/>
            </a:pPr>
            <a:r>
              <a:rPr lang="en-US" sz="2400" b="1">
                <a:latin typeface="Arial"/>
                <a:ea typeface="Arial"/>
                <a:cs typeface="Arial"/>
                <a:sym typeface="Arial"/>
              </a:rPr>
              <a:t>Long-Term Scheduler (Job Scheduler or Admission Scheduler)</a:t>
            </a:r>
            <a:endParaRPr sz="2400">
              <a:solidFill>
                <a:srgbClr val="3F3F3F"/>
              </a:solidFill>
            </a:endParaRPr>
          </a:p>
        </p:txBody>
      </p:sp>
      <p:sp>
        <p:nvSpPr>
          <p:cNvPr id="1079" name="Google Shape;1079;g36dfa843201_0_1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080" name="Google Shape;1080;g36dfa843201_0_1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84</a:t>
            </a:fld>
            <a:endParaRPr sz="1200" b="0" i="0" u="none" strike="noStrike" cap="none">
              <a:solidFill>
                <a:schemeClr val="dk1"/>
              </a:solidFill>
              <a:latin typeface="Times New Roman"/>
              <a:ea typeface="Times New Roman"/>
              <a:cs typeface="Times New Roman"/>
              <a:sym typeface="Times New Roman"/>
            </a:endParaRPr>
          </a:p>
        </p:txBody>
      </p:sp>
      <p:pic>
        <p:nvPicPr>
          <p:cNvPr id="1081" name="Google Shape;1081;g36dfa843201_0_145"/>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082" name="Google Shape;1082;g36dfa843201_0_145"/>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083" name="Google Shape;1083;g36dfa843201_0_145"/>
          <p:cNvSpPr/>
          <p:nvPr/>
        </p:nvSpPr>
        <p:spPr>
          <a:xfrm>
            <a:off x="1036651" y="1488525"/>
            <a:ext cx="10317300" cy="5016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400" b="1">
              <a:solidFill>
                <a:schemeClr val="dk1"/>
              </a:solidFill>
            </a:endParaRPr>
          </a:p>
        </p:txBody>
      </p:sp>
      <p:pic>
        <p:nvPicPr>
          <p:cNvPr id="1084" name="Google Shape;1084;g36dfa843201_0_145" title="1.Long-Term Scheduler (Job Scheduler or Admission Scheduler - visual selection.png"/>
          <p:cNvPicPr preferRelativeResize="0"/>
          <p:nvPr/>
        </p:nvPicPr>
        <p:blipFill>
          <a:blip r:embed="rId4">
            <a:alphaModFix/>
          </a:blip>
          <a:stretch>
            <a:fillRect/>
          </a:stretch>
        </p:blipFill>
        <p:spPr>
          <a:xfrm>
            <a:off x="1716683" y="1069150"/>
            <a:ext cx="8153540" cy="56964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g36dfa843201_0_157"/>
          <p:cNvSpPr txBox="1">
            <a:spLocks noGrp="1"/>
          </p:cNvSpPr>
          <p:nvPr>
            <p:ph type="title"/>
          </p:nvPr>
        </p:nvSpPr>
        <p:spPr>
          <a:xfrm>
            <a:off x="1686550" y="634813"/>
            <a:ext cx="9926400" cy="781800"/>
          </a:xfrm>
          <a:prstGeom prst="rect">
            <a:avLst/>
          </a:prstGeom>
          <a:noFill/>
          <a:ln>
            <a:noFill/>
          </a:ln>
        </p:spPr>
        <p:txBody>
          <a:bodyPr spcFirstLastPara="1" wrap="square" lIns="91425" tIns="45700" rIns="91425" bIns="45700" anchor="ctr" anchorCtr="0">
            <a:noAutofit/>
          </a:bodyPr>
          <a:lstStyle/>
          <a:p>
            <a:pPr marL="114300" lvl="0" indent="0" algn="l" rtl="0">
              <a:spcBef>
                <a:spcPts val="1000"/>
              </a:spcBef>
              <a:spcAft>
                <a:spcPts val="0"/>
              </a:spcAft>
              <a:buClr>
                <a:schemeClr val="dk1"/>
              </a:buClr>
              <a:buSzPts val="1800"/>
              <a:buFont typeface="Arial"/>
              <a:buNone/>
            </a:pPr>
            <a:r>
              <a:rPr lang="en-US" sz="2800" b="1"/>
              <a:t>Process Scheduler</a:t>
            </a:r>
            <a:r>
              <a:rPr lang="en-US" sz="2800"/>
              <a:t>:</a:t>
            </a:r>
            <a:endParaRPr sz="2400">
              <a:solidFill>
                <a:srgbClr val="3F3F3F"/>
              </a:solidFill>
            </a:endParaRPr>
          </a:p>
        </p:txBody>
      </p:sp>
      <p:sp>
        <p:nvSpPr>
          <p:cNvPr id="1092" name="Google Shape;1092;g36dfa843201_0_1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093" name="Google Shape;1093;g36dfa843201_0_1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85</a:t>
            </a:fld>
            <a:endParaRPr sz="1200" b="0" i="0" u="none" strike="noStrike" cap="none">
              <a:solidFill>
                <a:schemeClr val="dk1"/>
              </a:solidFill>
              <a:latin typeface="Times New Roman"/>
              <a:ea typeface="Times New Roman"/>
              <a:cs typeface="Times New Roman"/>
              <a:sym typeface="Times New Roman"/>
            </a:endParaRPr>
          </a:p>
        </p:txBody>
      </p:sp>
      <p:pic>
        <p:nvPicPr>
          <p:cNvPr id="1094" name="Google Shape;1094;g36dfa843201_0_157"/>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095" name="Google Shape;1095;g36dfa843201_0_157"/>
          <p:cNvSpPr txBox="1">
            <a:spLocks noGrp="1"/>
          </p:cNvSpPr>
          <p:nvPr>
            <p:ph type="body" idx="1"/>
          </p:nvPr>
        </p:nvSpPr>
        <p:spPr>
          <a:xfrm>
            <a:off x="445000" y="1987299"/>
            <a:ext cx="10710300" cy="4202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096" name="Google Shape;1096;g36dfa843201_0_157"/>
          <p:cNvSpPr/>
          <p:nvPr/>
        </p:nvSpPr>
        <p:spPr>
          <a:xfrm>
            <a:off x="1036650" y="2225050"/>
            <a:ext cx="10118700" cy="4280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400" b="1">
                <a:solidFill>
                  <a:schemeClr val="dk1"/>
                </a:solidFill>
              </a:rPr>
              <a:t>2. Short-Term Scheduler (CPU Scheduler)</a:t>
            </a:r>
            <a:endParaRPr sz="2400" b="1">
              <a:solidFill>
                <a:schemeClr val="dk1"/>
              </a:solidFill>
            </a:endParaRPr>
          </a:p>
          <a:p>
            <a:pPr marL="0" lvl="0" indent="0" algn="l" rtl="0">
              <a:lnSpc>
                <a:spcPct val="90000"/>
              </a:lnSpc>
              <a:spcBef>
                <a:spcPts val="1000"/>
              </a:spcBef>
              <a:spcAft>
                <a:spcPts val="0"/>
              </a:spcAft>
              <a:buNone/>
            </a:pPr>
            <a:r>
              <a:rPr lang="en-US" sz="2400" b="1">
                <a:solidFill>
                  <a:schemeClr val="dk1"/>
                </a:solidFill>
              </a:rPr>
              <a:t>• 	</a:t>
            </a:r>
            <a:r>
              <a:rPr lang="en-US" sz="2400">
                <a:solidFill>
                  <a:schemeClr val="dk1"/>
                </a:solidFill>
              </a:rPr>
              <a:t>Function: Selects a process from the ready queue to execute on the     CPU.</a:t>
            </a:r>
            <a:endParaRPr sz="2400">
              <a:solidFill>
                <a:schemeClr val="dk1"/>
              </a:solidFill>
            </a:endParaRPr>
          </a:p>
          <a:p>
            <a:pPr marL="0" lvl="0" indent="0" algn="l" rtl="0">
              <a:lnSpc>
                <a:spcPct val="90000"/>
              </a:lnSpc>
              <a:spcBef>
                <a:spcPts val="1000"/>
              </a:spcBef>
              <a:spcAft>
                <a:spcPts val="0"/>
              </a:spcAft>
              <a:buNone/>
            </a:pPr>
            <a:r>
              <a:rPr lang="en-US" sz="2400">
                <a:solidFill>
                  <a:schemeClr val="dk1"/>
                </a:solidFill>
              </a:rPr>
              <a:t>• 	Role: Works closely with the dispatcher to perform context switching.</a:t>
            </a:r>
            <a:endParaRPr sz="2400">
              <a:solidFill>
                <a:schemeClr val="dk1"/>
              </a:solidFill>
            </a:endParaRPr>
          </a:p>
          <a:p>
            <a:pPr marL="0" lvl="0" indent="0" algn="l" rtl="0">
              <a:lnSpc>
                <a:spcPct val="90000"/>
              </a:lnSpc>
              <a:spcBef>
                <a:spcPts val="1000"/>
              </a:spcBef>
              <a:spcAft>
                <a:spcPts val="0"/>
              </a:spcAft>
              <a:buNone/>
            </a:pPr>
            <a:r>
              <a:rPr lang="en-US" sz="2400">
                <a:solidFill>
                  <a:schemeClr val="dk1"/>
                </a:solidFill>
              </a:rPr>
              <a:t>• 	Goal: Maximizes CPU utilization and responsiveness.</a:t>
            </a:r>
            <a:endParaRPr sz="2400">
              <a:solidFill>
                <a:schemeClr val="dk1"/>
              </a:solidFill>
            </a:endParaRPr>
          </a:p>
          <a:p>
            <a:pPr marL="0" lvl="0" indent="0" algn="l" rtl="0">
              <a:lnSpc>
                <a:spcPct val="90000"/>
              </a:lnSpc>
              <a:spcBef>
                <a:spcPts val="1000"/>
              </a:spcBef>
              <a:spcAft>
                <a:spcPts val="0"/>
              </a:spcAft>
              <a:buNone/>
            </a:pPr>
            <a:r>
              <a:rPr lang="en-US" sz="2400">
                <a:solidFill>
                  <a:schemeClr val="dk1"/>
                </a:solidFill>
              </a:rPr>
              <a:t>• 	Speed: Fastest scheduler; runs frequently (milliseconds).</a:t>
            </a:r>
            <a:endParaRPr sz="2400">
              <a:solidFill>
                <a:schemeClr val="dk1"/>
              </a:solidFill>
            </a:endParaRPr>
          </a:p>
          <a:p>
            <a:pPr marL="0" lvl="0" indent="0" algn="l" rtl="0">
              <a:lnSpc>
                <a:spcPct val="90000"/>
              </a:lnSpc>
              <a:spcBef>
                <a:spcPts val="1000"/>
              </a:spcBef>
              <a:spcAft>
                <a:spcPts val="0"/>
              </a:spcAft>
              <a:buNone/>
            </a:pPr>
            <a:r>
              <a:rPr lang="en-US" sz="2400">
                <a:solidFill>
                  <a:schemeClr val="dk1"/>
                </a:solidFill>
              </a:rPr>
              <a:t>• 	Algorithms Used: FCFS, Round Robin, Priority Scheduling, etc.</a:t>
            </a:r>
            <a:endParaRPr sz="2400">
              <a:solidFill>
                <a:schemeClr val="dk1"/>
              </a:solidFill>
            </a:endParaRPr>
          </a:p>
          <a:p>
            <a:pPr marL="0" lvl="0" indent="0" algn="l" rtl="0">
              <a:lnSpc>
                <a:spcPct val="90000"/>
              </a:lnSpc>
              <a:spcBef>
                <a:spcPts val="1000"/>
              </a:spcBef>
              <a:spcAft>
                <a:spcPts val="0"/>
              </a:spcAft>
              <a:buNone/>
            </a:pPr>
            <a:endParaRPr sz="2400" b="1">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g36dfa843201_0_170"/>
          <p:cNvSpPr txBox="1">
            <a:spLocks noGrp="1"/>
          </p:cNvSpPr>
          <p:nvPr>
            <p:ph type="title"/>
          </p:nvPr>
        </p:nvSpPr>
        <p:spPr>
          <a:xfrm>
            <a:off x="1778000" y="287338"/>
            <a:ext cx="9926400" cy="781800"/>
          </a:xfrm>
          <a:prstGeom prst="rect">
            <a:avLst/>
          </a:prstGeom>
          <a:noFill/>
          <a:ln>
            <a:noFill/>
          </a:ln>
        </p:spPr>
        <p:txBody>
          <a:bodyPr spcFirstLastPara="1" wrap="square" lIns="91425" tIns="45700" rIns="91425" bIns="45700" anchor="ctr" anchorCtr="0">
            <a:noAutofit/>
          </a:bodyPr>
          <a:lstStyle/>
          <a:p>
            <a:pPr marL="0" lvl="0" indent="0" algn="l" rtl="0">
              <a:spcBef>
                <a:spcPts val="1000"/>
              </a:spcBef>
              <a:spcAft>
                <a:spcPts val="0"/>
              </a:spcAft>
              <a:buClr>
                <a:schemeClr val="dk1"/>
              </a:buClr>
              <a:buSzPts val="1100"/>
              <a:buFont typeface="Arial"/>
              <a:buNone/>
            </a:pPr>
            <a:r>
              <a:rPr lang="en-US" sz="2400" b="1">
                <a:latin typeface="Arial"/>
                <a:ea typeface="Arial"/>
                <a:cs typeface="Arial"/>
                <a:sym typeface="Arial"/>
              </a:rPr>
              <a:t>Short-Term Scheduler (CPU Scheduler)</a:t>
            </a:r>
            <a:endParaRPr sz="2400" b="1">
              <a:latin typeface="Arial"/>
              <a:ea typeface="Arial"/>
              <a:cs typeface="Arial"/>
              <a:sym typeface="Arial"/>
            </a:endParaRPr>
          </a:p>
        </p:txBody>
      </p:sp>
      <p:sp>
        <p:nvSpPr>
          <p:cNvPr id="1104" name="Google Shape;1104;g36dfa843201_0_17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105" name="Google Shape;1105;g36dfa843201_0_1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86</a:t>
            </a:fld>
            <a:endParaRPr sz="1200" b="0" i="0" u="none" strike="noStrike" cap="none">
              <a:solidFill>
                <a:schemeClr val="dk1"/>
              </a:solidFill>
              <a:latin typeface="Times New Roman"/>
              <a:ea typeface="Times New Roman"/>
              <a:cs typeface="Times New Roman"/>
              <a:sym typeface="Times New Roman"/>
            </a:endParaRPr>
          </a:p>
        </p:txBody>
      </p:sp>
      <p:pic>
        <p:nvPicPr>
          <p:cNvPr id="1106" name="Google Shape;1106;g36dfa843201_0_170"/>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107" name="Google Shape;1107;g36dfa843201_0_170"/>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108" name="Google Shape;1108;g36dfa843201_0_170"/>
          <p:cNvSpPr/>
          <p:nvPr/>
        </p:nvSpPr>
        <p:spPr>
          <a:xfrm>
            <a:off x="1036651" y="1488525"/>
            <a:ext cx="10317300" cy="5016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400" b="1">
              <a:solidFill>
                <a:schemeClr val="dk1"/>
              </a:solidFill>
            </a:endParaRPr>
          </a:p>
        </p:txBody>
      </p:sp>
      <p:pic>
        <p:nvPicPr>
          <p:cNvPr id="1109" name="Google Shape;1109;g36dfa843201_0_170" title="1.Long-Term Scheduler (Job Scheduler or Admission Scheduler - visual selection (5).png"/>
          <p:cNvPicPr preferRelativeResize="0"/>
          <p:nvPr/>
        </p:nvPicPr>
        <p:blipFill>
          <a:blip r:embed="rId4">
            <a:alphaModFix/>
          </a:blip>
          <a:stretch>
            <a:fillRect/>
          </a:stretch>
        </p:blipFill>
        <p:spPr>
          <a:xfrm>
            <a:off x="3316249" y="881750"/>
            <a:ext cx="5148775" cy="597625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g36dfa843201_0_183"/>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114300" lvl="0" indent="0" algn="l" rtl="0">
              <a:spcBef>
                <a:spcPts val="1000"/>
              </a:spcBef>
              <a:spcAft>
                <a:spcPts val="0"/>
              </a:spcAft>
              <a:buClr>
                <a:schemeClr val="dk1"/>
              </a:buClr>
              <a:buSzPts val="1800"/>
              <a:buFont typeface="Arial"/>
              <a:buNone/>
            </a:pPr>
            <a:r>
              <a:rPr lang="en-US" sz="2800" b="1"/>
              <a:t>Process Scheduler</a:t>
            </a:r>
            <a:r>
              <a:rPr lang="en-US" sz="2800"/>
              <a:t>:</a:t>
            </a:r>
            <a:endParaRPr sz="2400">
              <a:solidFill>
                <a:srgbClr val="3F3F3F"/>
              </a:solidFill>
            </a:endParaRPr>
          </a:p>
        </p:txBody>
      </p:sp>
      <p:sp>
        <p:nvSpPr>
          <p:cNvPr id="1117" name="Google Shape;1117;g36dfa843201_0_18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118" name="Google Shape;1118;g36dfa843201_0_1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87</a:t>
            </a:fld>
            <a:endParaRPr sz="1200" b="0" i="0" u="none" strike="noStrike" cap="none">
              <a:solidFill>
                <a:schemeClr val="dk1"/>
              </a:solidFill>
              <a:latin typeface="Times New Roman"/>
              <a:ea typeface="Times New Roman"/>
              <a:cs typeface="Times New Roman"/>
              <a:sym typeface="Times New Roman"/>
            </a:endParaRPr>
          </a:p>
        </p:txBody>
      </p:sp>
      <p:pic>
        <p:nvPicPr>
          <p:cNvPr id="1119" name="Google Shape;1119;g36dfa843201_0_183"/>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120" name="Google Shape;1120;g36dfa843201_0_183"/>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121" name="Google Shape;1121;g36dfa843201_0_183"/>
          <p:cNvSpPr/>
          <p:nvPr/>
        </p:nvSpPr>
        <p:spPr>
          <a:xfrm>
            <a:off x="883925" y="2115300"/>
            <a:ext cx="10470000" cy="4390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2300" b="1">
                <a:solidFill>
                  <a:schemeClr val="dk1"/>
                </a:solidFill>
              </a:rPr>
              <a:t>3. Medium-Term Scheduler (Swapper)</a:t>
            </a:r>
            <a:endParaRPr sz="2300" b="1">
              <a:solidFill>
                <a:schemeClr val="dk1"/>
              </a:solidFill>
            </a:endParaRPr>
          </a:p>
          <a:p>
            <a:pPr marL="457200" lvl="0" indent="-374650" algn="l" rtl="0">
              <a:lnSpc>
                <a:spcPct val="115000"/>
              </a:lnSpc>
              <a:spcBef>
                <a:spcPts val="1200"/>
              </a:spcBef>
              <a:spcAft>
                <a:spcPts val="0"/>
              </a:spcAft>
              <a:buClr>
                <a:schemeClr val="dk1"/>
              </a:buClr>
              <a:buSzPts val="2300"/>
              <a:buChar char="●"/>
            </a:pPr>
            <a:r>
              <a:rPr lang="en-US" sz="2300" b="1">
                <a:solidFill>
                  <a:schemeClr val="dk1"/>
                </a:solidFill>
              </a:rPr>
              <a:t>Function</a:t>
            </a:r>
            <a:r>
              <a:rPr lang="en-US" sz="2300">
                <a:solidFill>
                  <a:schemeClr val="dk1"/>
                </a:solidFill>
              </a:rPr>
              <a:t>: Temporarily removes (swaps out) processes from memory to reduce load.</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b="1">
                <a:solidFill>
                  <a:schemeClr val="dk1"/>
                </a:solidFill>
              </a:rPr>
              <a:t>Role</a:t>
            </a:r>
            <a:r>
              <a:rPr lang="en-US" sz="2300">
                <a:solidFill>
                  <a:schemeClr val="dk1"/>
                </a:solidFill>
              </a:rPr>
              <a:t>: Suspends processes that are waiting (e.g., for I/O) and resumes them later.</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b="1">
                <a:solidFill>
                  <a:schemeClr val="dk1"/>
                </a:solidFill>
              </a:rPr>
              <a:t>Goal</a:t>
            </a:r>
            <a:r>
              <a:rPr lang="en-US" sz="2300">
                <a:solidFill>
                  <a:schemeClr val="dk1"/>
                </a:solidFill>
              </a:rPr>
              <a:t>: Optimizes memory usage and maintains a good mix of active processes.</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b="1">
                <a:solidFill>
                  <a:schemeClr val="dk1"/>
                </a:solidFill>
              </a:rPr>
              <a:t>Speed</a:t>
            </a:r>
            <a:r>
              <a:rPr lang="en-US" sz="2300">
                <a:solidFill>
                  <a:schemeClr val="dk1"/>
                </a:solidFill>
              </a:rPr>
              <a:t>: Intermediate—slower than short-term, faster than long-term.</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b="1">
                <a:solidFill>
                  <a:schemeClr val="dk1"/>
                </a:solidFill>
              </a:rPr>
              <a:t>Presence</a:t>
            </a:r>
            <a:r>
              <a:rPr lang="en-US" sz="2300">
                <a:solidFill>
                  <a:schemeClr val="dk1"/>
                </a:solidFill>
              </a:rPr>
              <a:t>: Common in systems that support </a:t>
            </a:r>
            <a:r>
              <a:rPr lang="en-US" sz="2300" b="1">
                <a:solidFill>
                  <a:schemeClr val="dk1"/>
                </a:solidFill>
              </a:rPr>
              <a:t>swapping</a:t>
            </a:r>
            <a:r>
              <a:rPr lang="en-US" sz="2300">
                <a:solidFill>
                  <a:schemeClr val="dk1"/>
                </a:solidFill>
              </a:rPr>
              <a:t> and </a:t>
            </a:r>
            <a:r>
              <a:rPr lang="en-US" sz="2300" b="1">
                <a:solidFill>
                  <a:schemeClr val="dk1"/>
                </a:solidFill>
              </a:rPr>
              <a:t>virtual memory</a:t>
            </a:r>
            <a:r>
              <a:rPr lang="en-US" sz="2300">
                <a:solidFill>
                  <a:schemeClr val="dk1"/>
                </a:solidFill>
              </a:rPr>
              <a:t>.</a:t>
            </a:r>
            <a:endParaRPr sz="2300">
              <a:solidFill>
                <a:schemeClr val="dk1"/>
              </a:solidFill>
            </a:endParaRPr>
          </a:p>
          <a:p>
            <a:pPr marL="0" lvl="0" indent="0" algn="l" rtl="0">
              <a:lnSpc>
                <a:spcPct val="90000"/>
              </a:lnSpc>
              <a:spcBef>
                <a:spcPts val="1200"/>
              </a:spcBef>
              <a:spcAft>
                <a:spcPts val="0"/>
              </a:spcAft>
              <a:buNone/>
            </a:pPr>
            <a:endParaRPr sz="3600" b="1">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g36dfa843201_0_195"/>
          <p:cNvSpPr txBox="1">
            <a:spLocks noGrp="1"/>
          </p:cNvSpPr>
          <p:nvPr>
            <p:ph type="title"/>
          </p:nvPr>
        </p:nvSpPr>
        <p:spPr>
          <a:xfrm>
            <a:off x="1778000" y="28733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300" b="1">
                <a:latin typeface="Arial"/>
                <a:ea typeface="Arial"/>
                <a:cs typeface="Arial"/>
                <a:sym typeface="Arial"/>
              </a:rPr>
              <a:t>Medium-Term Scheduler (Swapper)</a:t>
            </a:r>
            <a:endParaRPr sz="2400" b="1">
              <a:latin typeface="Arial"/>
              <a:ea typeface="Arial"/>
              <a:cs typeface="Arial"/>
              <a:sym typeface="Arial"/>
            </a:endParaRPr>
          </a:p>
        </p:txBody>
      </p:sp>
      <p:sp>
        <p:nvSpPr>
          <p:cNvPr id="1129" name="Google Shape;1129;g36dfa843201_0_19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130" name="Google Shape;1130;g36dfa843201_0_1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88</a:t>
            </a:fld>
            <a:endParaRPr sz="1200" b="0" i="0" u="none" strike="noStrike" cap="none">
              <a:solidFill>
                <a:schemeClr val="dk1"/>
              </a:solidFill>
              <a:latin typeface="Times New Roman"/>
              <a:ea typeface="Times New Roman"/>
              <a:cs typeface="Times New Roman"/>
              <a:sym typeface="Times New Roman"/>
            </a:endParaRPr>
          </a:p>
        </p:txBody>
      </p:sp>
      <p:pic>
        <p:nvPicPr>
          <p:cNvPr id="1131" name="Google Shape;1131;g36dfa843201_0_195"/>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132" name="Google Shape;1132;g36dfa843201_0_195"/>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133" name="Google Shape;1133;g36dfa843201_0_195"/>
          <p:cNvSpPr/>
          <p:nvPr/>
        </p:nvSpPr>
        <p:spPr>
          <a:xfrm>
            <a:off x="1036651" y="1488525"/>
            <a:ext cx="10317300" cy="5016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400" b="1">
              <a:solidFill>
                <a:schemeClr val="dk1"/>
              </a:solidFill>
            </a:endParaRPr>
          </a:p>
        </p:txBody>
      </p:sp>
      <p:pic>
        <p:nvPicPr>
          <p:cNvPr id="1134" name="Google Shape;1134;g36dfa843201_0_195" title="1.Long-Term Scheduler (Job Scheduler or Admission Scheduler - visual selection (4).png"/>
          <p:cNvPicPr preferRelativeResize="0"/>
          <p:nvPr/>
        </p:nvPicPr>
        <p:blipFill>
          <a:blip r:embed="rId4">
            <a:alphaModFix/>
          </a:blip>
          <a:stretch>
            <a:fillRect/>
          </a:stretch>
        </p:blipFill>
        <p:spPr>
          <a:xfrm>
            <a:off x="962825" y="895052"/>
            <a:ext cx="10266349" cy="546888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g36dfa843201_0_209"/>
          <p:cNvSpPr txBox="1">
            <a:spLocks noGrp="1"/>
          </p:cNvSpPr>
          <p:nvPr>
            <p:ph type="title"/>
          </p:nvPr>
        </p:nvSpPr>
        <p:spPr>
          <a:xfrm>
            <a:off x="1778000" y="28733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300" b="1">
                <a:latin typeface="Arial"/>
                <a:ea typeface="Arial"/>
                <a:cs typeface="Arial"/>
                <a:sym typeface="Arial"/>
              </a:rPr>
              <a:t>compare Scheduler</a:t>
            </a:r>
            <a:endParaRPr sz="2400" b="1">
              <a:latin typeface="Arial"/>
              <a:ea typeface="Arial"/>
              <a:cs typeface="Arial"/>
              <a:sym typeface="Arial"/>
            </a:endParaRPr>
          </a:p>
        </p:txBody>
      </p:sp>
      <p:sp>
        <p:nvSpPr>
          <p:cNvPr id="1142" name="Google Shape;1142;g36dfa843201_0_20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143" name="Google Shape;1143;g36dfa843201_0_20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89</a:t>
            </a:fld>
            <a:endParaRPr sz="1200" b="0" i="0" u="none" strike="noStrike" cap="none">
              <a:solidFill>
                <a:schemeClr val="dk1"/>
              </a:solidFill>
              <a:latin typeface="Times New Roman"/>
              <a:ea typeface="Times New Roman"/>
              <a:cs typeface="Times New Roman"/>
              <a:sym typeface="Times New Roman"/>
            </a:endParaRPr>
          </a:p>
        </p:txBody>
      </p:sp>
      <p:pic>
        <p:nvPicPr>
          <p:cNvPr id="1144" name="Google Shape;1144;g36dfa843201_0_209"/>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145" name="Google Shape;1145;g36dfa843201_0_209"/>
          <p:cNvSpPr txBox="1">
            <a:spLocks noGrp="1"/>
          </p:cNvSpPr>
          <p:nvPr>
            <p:ph type="body" idx="1"/>
          </p:nvPr>
        </p:nvSpPr>
        <p:spPr>
          <a:xfrm>
            <a:off x="344488" y="106914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146" name="Google Shape;1146;g36dfa843201_0_209"/>
          <p:cNvSpPr/>
          <p:nvPr/>
        </p:nvSpPr>
        <p:spPr>
          <a:xfrm>
            <a:off x="1036651" y="1488525"/>
            <a:ext cx="10317300" cy="5016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400" b="1">
              <a:solidFill>
                <a:schemeClr val="dk1"/>
              </a:solidFill>
            </a:endParaRPr>
          </a:p>
        </p:txBody>
      </p:sp>
      <p:pic>
        <p:nvPicPr>
          <p:cNvPr id="1147" name="Google Shape;1147;g36dfa843201_0_209" title="COMPSRE.png"/>
          <p:cNvPicPr preferRelativeResize="0"/>
          <p:nvPr/>
        </p:nvPicPr>
        <p:blipFill>
          <a:blip r:embed="rId4">
            <a:alphaModFix/>
          </a:blip>
          <a:stretch>
            <a:fillRect/>
          </a:stretch>
        </p:blipFill>
        <p:spPr>
          <a:xfrm>
            <a:off x="1132763" y="1663700"/>
            <a:ext cx="10125075" cy="462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8"/>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2. Process States (Process Execution)</a:t>
            </a:r>
            <a:endParaRPr/>
          </a:p>
        </p:txBody>
      </p:sp>
      <p:sp>
        <p:nvSpPr>
          <p:cNvPr id="182" name="Google Shape;182;p8"/>
          <p:cNvSpPr txBox="1">
            <a:spLocks noGrp="1"/>
          </p:cNvSpPr>
          <p:nvPr>
            <p:ph type="body" idx="1"/>
          </p:nvPr>
        </p:nvSpPr>
        <p:spPr>
          <a:xfrm>
            <a:off x="5919787" y="1695450"/>
            <a:ext cx="5791200" cy="3522662"/>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Figure shows a memory layout of three processes</a:t>
            </a:r>
            <a:endParaRPr/>
          </a:p>
          <a:p>
            <a:pPr marL="228600" marR="0" lvl="0" indent="-2286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all three processes are represented by programs that are fully loaded in main memory. </a:t>
            </a:r>
            <a:endParaRPr/>
          </a:p>
          <a:p>
            <a:pPr marL="228600" marR="0" lvl="0" indent="-228600" algn="l" rtl="0">
              <a:lnSpc>
                <a:spcPct val="90000"/>
              </a:lnSpc>
              <a:spcBef>
                <a:spcPts val="10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there is a small dispatcher program that switches the processor from one process to another</a:t>
            </a:r>
            <a:br>
              <a:rPr lang="en-US" sz="2400" b="0" i="0" u="none">
                <a:solidFill>
                  <a:schemeClr val="dk1"/>
                </a:solidFill>
                <a:latin typeface="Times New Roman"/>
                <a:ea typeface="Times New Roman"/>
                <a:cs typeface="Times New Roman"/>
                <a:sym typeface="Times New Roman"/>
              </a:rPr>
            </a:br>
            <a:endParaRPr/>
          </a:p>
        </p:txBody>
      </p:sp>
      <p:pic>
        <p:nvPicPr>
          <p:cNvPr id="183" name="Google Shape;183;p8"/>
          <p:cNvPicPr preferRelativeResize="0"/>
          <p:nvPr/>
        </p:nvPicPr>
        <p:blipFill rotWithShape="1">
          <a:blip r:embed="rId3">
            <a:alphaModFix/>
          </a:blip>
          <a:srcRect/>
          <a:stretch/>
        </p:blipFill>
        <p:spPr>
          <a:xfrm>
            <a:off x="1195387" y="1466654"/>
            <a:ext cx="4108450" cy="46196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g3705c29e3d0_0_11"/>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700" b="1">
                <a:latin typeface="Arial"/>
                <a:ea typeface="Arial"/>
                <a:cs typeface="Arial"/>
                <a:sym typeface="Arial"/>
              </a:rPr>
              <a:t>What Are Scheduling Criteria?</a:t>
            </a:r>
            <a:endParaRPr sz="2400" b="1">
              <a:solidFill>
                <a:srgbClr val="3F3F3F"/>
              </a:solidFill>
            </a:endParaRPr>
          </a:p>
        </p:txBody>
      </p:sp>
      <p:sp>
        <p:nvSpPr>
          <p:cNvPr id="1167" name="Google Shape;1167;g3705c29e3d0_0_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168" name="Google Shape;1168;g3705c29e3d0_0_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90</a:t>
            </a:fld>
            <a:endParaRPr sz="1200" b="0" i="0" u="none" strike="noStrike" cap="none">
              <a:solidFill>
                <a:schemeClr val="dk1"/>
              </a:solidFill>
              <a:latin typeface="Times New Roman"/>
              <a:ea typeface="Times New Roman"/>
              <a:cs typeface="Times New Roman"/>
              <a:sym typeface="Times New Roman"/>
            </a:endParaRPr>
          </a:p>
        </p:txBody>
      </p:sp>
      <p:pic>
        <p:nvPicPr>
          <p:cNvPr id="1169" name="Google Shape;1169;g3705c29e3d0_0_11"/>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170" name="Google Shape;1170;g3705c29e3d0_0_11"/>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171" name="Google Shape;1171;g3705c29e3d0_0_11"/>
          <p:cNvSpPr/>
          <p:nvPr/>
        </p:nvSpPr>
        <p:spPr>
          <a:xfrm>
            <a:off x="883925" y="2115300"/>
            <a:ext cx="10470000" cy="4390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2700">
                <a:solidFill>
                  <a:schemeClr val="dk1"/>
                </a:solidFill>
              </a:rPr>
              <a:t>Scheduling criteria are the </a:t>
            </a:r>
            <a:r>
              <a:rPr lang="en-US" sz="2700" b="1">
                <a:solidFill>
                  <a:schemeClr val="dk1"/>
                </a:solidFill>
              </a:rPr>
              <a:t>benchmarks</a:t>
            </a:r>
            <a:r>
              <a:rPr lang="en-US" sz="2700">
                <a:solidFill>
                  <a:schemeClr val="dk1"/>
                </a:solidFill>
              </a:rPr>
              <a:t> that help determine how well a scheduling algorithm performs. Since the CPU can execute only one process at a time, the operating system must decide which process to run next.</a:t>
            </a:r>
            <a:endParaRPr sz="27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rPr>
              <a:t>These decisions are guided by specific goals—like speed, fairness, and responsiveness.</a:t>
            </a:r>
            <a:endParaRPr sz="2700">
              <a:solidFill>
                <a:schemeClr val="dk1"/>
              </a:solidFill>
            </a:endParaRPr>
          </a:p>
          <a:p>
            <a:pPr marL="0" lvl="0" indent="0" algn="l" rtl="0">
              <a:lnSpc>
                <a:spcPct val="90000"/>
              </a:lnSpc>
              <a:spcBef>
                <a:spcPts val="1200"/>
              </a:spcBef>
              <a:spcAft>
                <a:spcPts val="0"/>
              </a:spcAft>
              <a:buNone/>
            </a:pPr>
            <a:endParaRPr sz="5200" b="1">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g3705c29e3d0_0_23"/>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700" b="1">
                <a:latin typeface="Arial"/>
                <a:ea typeface="Arial"/>
                <a:cs typeface="Arial"/>
                <a:sym typeface="Arial"/>
              </a:rPr>
              <a:t>What Are Scheduling Criteria?</a:t>
            </a:r>
            <a:endParaRPr sz="2400" b="1">
              <a:solidFill>
                <a:srgbClr val="3F3F3F"/>
              </a:solidFill>
            </a:endParaRPr>
          </a:p>
        </p:txBody>
      </p:sp>
      <p:sp>
        <p:nvSpPr>
          <p:cNvPr id="1179" name="Google Shape;1179;g3705c29e3d0_0_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180" name="Google Shape;1180;g3705c29e3d0_0_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91</a:t>
            </a:fld>
            <a:endParaRPr sz="1200" b="0" i="0" u="none" strike="noStrike" cap="none">
              <a:solidFill>
                <a:schemeClr val="dk1"/>
              </a:solidFill>
              <a:latin typeface="Times New Roman"/>
              <a:ea typeface="Times New Roman"/>
              <a:cs typeface="Times New Roman"/>
              <a:sym typeface="Times New Roman"/>
            </a:endParaRPr>
          </a:p>
        </p:txBody>
      </p:sp>
      <p:pic>
        <p:nvPicPr>
          <p:cNvPr id="1181" name="Google Shape;1181;g3705c29e3d0_0_23"/>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182" name="Google Shape;1182;g3705c29e3d0_0_23"/>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183" name="Google Shape;1183;g3705c29e3d0_0_23"/>
          <p:cNvSpPr/>
          <p:nvPr/>
        </p:nvSpPr>
        <p:spPr>
          <a:xfrm>
            <a:off x="883925" y="2115300"/>
            <a:ext cx="10470000" cy="4390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2700">
                <a:solidFill>
                  <a:schemeClr val="dk1"/>
                </a:solidFill>
              </a:rPr>
              <a:t>Scheduling criteria are the </a:t>
            </a:r>
            <a:r>
              <a:rPr lang="en-US" sz="2700" b="1">
                <a:solidFill>
                  <a:schemeClr val="dk1"/>
                </a:solidFill>
              </a:rPr>
              <a:t>benchmarks</a:t>
            </a:r>
            <a:r>
              <a:rPr lang="en-US" sz="2700">
                <a:solidFill>
                  <a:schemeClr val="dk1"/>
                </a:solidFill>
              </a:rPr>
              <a:t> that help determine how well a scheduling algorithm performs. Since the CPU can execute only one process at a time, the operating system must decide which process to run next.</a:t>
            </a:r>
            <a:endParaRPr sz="2700">
              <a:solidFill>
                <a:schemeClr val="dk1"/>
              </a:solidFill>
            </a:endParaRPr>
          </a:p>
          <a:p>
            <a:pPr marL="0" lvl="0" indent="0" algn="l" rtl="0">
              <a:lnSpc>
                <a:spcPct val="115000"/>
              </a:lnSpc>
              <a:spcBef>
                <a:spcPts val="1200"/>
              </a:spcBef>
              <a:spcAft>
                <a:spcPts val="0"/>
              </a:spcAft>
              <a:buNone/>
            </a:pPr>
            <a:r>
              <a:rPr lang="en-US" sz="2700">
                <a:solidFill>
                  <a:schemeClr val="dk1"/>
                </a:solidFill>
              </a:rPr>
              <a:t>These decisions are guided by specific goals—like speed, fairness, and responsiveness.</a:t>
            </a:r>
            <a:endParaRPr sz="2700">
              <a:solidFill>
                <a:schemeClr val="dk1"/>
              </a:solidFill>
            </a:endParaRPr>
          </a:p>
          <a:p>
            <a:pPr marL="0" lvl="0" indent="0" algn="l" rtl="0">
              <a:lnSpc>
                <a:spcPct val="90000"/>
              </a:lnSpc>
              <a:spcBef>
                <a:spcPts val="1200"/>
              </a:spcBef>
              <a:spcAft>
                <a:spcPts val="0"/>
              </a:spcAft>
              <a:buNone/>
            </a:pPr>
            <a:endParaRPr sz="5200" b="1">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g3705c29e3d0_0_15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191" name="Google Shape;1191;g3705c29e3d0_0_1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92</a:t>
            </a:fld>
            <a:endParaRPr sz="1200" b="0" i="0" u="none" strike="noStrike" cap="none">
              <a:solidFill>
                <a:schemeClr val="dk1"/>
              </a:solidFill>
              <a:latin typeface="Times New Roman"/>
              <a:ea typeface="Times New Roman"/>
              <a:cs typeface="Times New Roman"/>
              <a:sym typeface="Times New Roman"/>
            </a:endParaRPr>
          </a:p>
        </p:txBody>
      </p:sp>
      <p:pic>
        <p:nvPicPr>
          <p:cNvPr id="1192" name="Google Shape;1192;g3705c29e3d0_0_152"/>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193" name="Google Shape;1193;g3705c29e3d0_0_152"/>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pic>
        <p:nvPicPr>
          <p:cNvPr id="1194" name="Google Shape;1194;g3705c29e3d0_0_152" title="_- visual selection (2).png"/>
          <p:cNvPicPr preferRelativeResize="0"/>
          <p:nvPr/>
        </p:nvPicPr>
        <p:blipFill>
          <a:blip r:embed="rId4">
            <a:alphaModFix/>
          </a:blip>
          <a:stretch>
            <a:fillRect/>
          </a:stretch>
        </p:blipFill>
        <p:spPr>
          <a:xfrm>
            <a:off x="2246790" y="470225"/>
            <a:ext cx="8279485" cy="57705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g3705c29e3d0_0_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202" name="Google Shape;1202;g3705c29e3d0_0_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93</a:t>
            </a:fld>
            <a:endParaRPr sz="1200" b="0" i="0" u="none" strike="noStrike" cap="none">
              <a:solidFill>
                <a:schemeClr val="dk1"/>
              </a:solidFill>
              <a:latin typeface="Times New Roman"/>
              <a:ea typeface="Times New Roman"/>
              <a:cs typeface="Times New Roman"/>
              <a:sym typeface="Times New Roman"/>
            </a:endParaRPr>
          </a:p>
        </p:txBody>
      </p:sp>
      <p:pic>
        <p:nvPicPr>
          <p:cNvPr id="1203" name="Google Shape;1203;g3705c29e3d0_0_34"/>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204" name="Google Shape;1204;g3705c29e3d0_0_34"/>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pic>
        <p:nvPicPr>
          <p:cNvPr id="1205" name="Google Shape;1205;g3705c29e3d0_0_34" title="7 key scheduling criteria used by operating systems to evaluate CPU scheduling algorithms_ - visual selection.png"/>
          <p:cNvPicPr preferRelativeResize="0"/>
          <p:nvPr/>
        </p:nvPicPr>
        <p:blipFill>
          <a:blip r:embed="rId4">
            <a:alphaModFix/>
          </a:blip>
          <a:stretch>
            <a:fillRect/>
          </a:stretch>
        </p:blipFill>
        <p:spPr>
          <a:xfrm>
            <a:off x="1289638" y="1097101"/>
            <a:ext cx="9612720" cy="5120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4"/>
          <p:cNvSpPr txBox="1">
            <a:spLocks noGrp="1"/>
          </p:cNvSpPr>
          <p:nvPr>
            <p:ph type="title"/>
          </p:nvPr>
        </p:nvSpPr>
        <p:spPr>
          <a:xfrm>
            <a:off x="1114425" y="150812"/>
            <a:ext cx="10058400" cy="94138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Scheduling Algorithms</a:t>
            </a:r>
            <a:endParaRPr/>
          </a:p>
        </p:txBody>
      </p:sp>
      <p:sp>
        <p:nvSpPr>
          <p:cNvPr id="237" name="Google Shape;237;p14"/>
          <p:cNvSpPr txBox="1">
            <a:spLocks noGrp="1"/>
          </p:cNvSpPr>
          <p:nvPr>
            <p:ph type="body" idx="1"/>
          </p:nvPr>
        </p:nvSpPr>
        <p:spPr>
          <a:xfrm>
            <a:off x="850900" y="1435100"/>
            <a:ext cx="10807700" cy="48006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50000"/>
              </a:lnSpc>
              <a:spcBef>
                <a:spcPts val="0"/>
              </a:spcBef>
              <a:spcAft>
                <a:spcPts val="0"/>
              </a:spcAft>
              <a:buClr>
                <a:schemeClr val="dk1"/>
              </a:buClr>
              <a:buSzPts val="700"/>
              <a:buFont typeface="Arial"/>
              <a:buNone/>
            </a:pPr>
            <a:r>
              <a:rPr lang="en-US" sz="700" b="0" i="0" u="none">
                <a:solidFill>
                  <a:schemeClr val="dk1"/>
                </a:solidFill>
                <a:latin typeface="Calibri"/>
                <a:ea typeface="Calibri"/>
                <a:cs typeface="Calibri"/>
                <a:sym typeface="Calibri"/>
              </a:rPr>
              <a:t> </a:t>
            </a:r>
            <a:r>
              <a:rPr lang="en-US" sz="2000" b="0" i="0" u="none">
                <a:solidFill>
                  <a:schemeClr val="dk1"/>
                </a:solidFill>
                <a:latin typeface="Times New Roman"/>
                <a:ea typeface="Times New Roman"/>
                <a:cs typeface="Times New Roman"/>
                <a:sym typeface="Times New Roman"/>
              </a:rPr>
              <a:t>They deal with the problem of deciding which of the processes in ready queue is to be allocated the CPU</a:t>
            </a:r>
            <a:endParaRPr/>
          </a:p>
          <a:p>
            <a:pPr marL="228600" marR="0" lvl="0" indent="-228600" algn="l" rtl="0">
              <a:lnSpc>
                <a:spcPct val="13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Algorithm compared based on following criteria</a:t>
            </a:r>
            <a:endParaRPr/>
          </a:p>
          <a:p>
            <a:pPr marL="228600" marR="0" lvl="0" indent="-228600" algn="l" rtl="0">
              <a:lnSpc>
                <a:spcPct val="130000"/>
              </a:lnSpc>
              <a:spcBef>
                <a:spcPts val="1000"/>
              </a:spcBef>
              <a:spcAft>
                <a:spcPts val="0"/>
              </a:spcAft>
              <a:buClr>
                <a:srgbClr val="FF0000"/>
              </a:buClr>
              <a:buSzPts val="2000"/>
              <a:buFont typeface="Arial"/>
              <a:buChar char="•"/>
            </a:pPr>
            <a:r>
              <a:rPr lang="en-US" sz="2000" b="1" i="0" u="none">
                <a:solidFill>
                  <a:srgbClr val="FF0000"/>
                </a:solidFill>
                <a:latin typeface="Times New Roman"/>
                <a:ea typeface="Times New Roman"/>
                <a:cs typeface="Times New Roman"/>
                <a:sym typeface="Times New Roman"/>
              </a:rPr>
              <a:t>CPU utilization </a:t>
            </a:r>
            <a:r>
              <a:rPr lang="en-US" sz="2000" b="0" i="0" u="none">
                <a:solidFill>
                  <a:schemeClr val="dk1"/>
                </a:solidFill>
                <a:latin typeface="Times New Roman"/>
                <a:ea typeface="Times New Roman"/>
                <a:cs typeface="Times New Roman"/>
                <a:sym typeface="Times New Roman"/>
              </a:rPr>
              <a:t>– keep the CPU as busy as possible</a:t>
            </a:r>
            <a:endParaRPr/>
          </a:p>
          <a:p>
            <a:pPr marL="228600" marR="0" lvl="0" indent="-228600" algn="l" rtl="0">
              <a:lnSpc>
                <a:spcPct val="130000"/>
              </a:lnSpc>
              <a:spcBef>
                <a:spcPts val="1000"/>
              </a:spcBef>
              <a:spcAft>
                <a:spcPts val="0"/>
              </a:spcAft>
              <a:buClr>
                <a:srgbClr val="FF0000"/>
              </a:buClr>
              <a:buSzPts val="2000"/>
              <a:buFont typeface="Arial"/>
              <a:buChar char="•"/>
            </a:pPr>
            <a:r>
              <a:rPr lang="en-US" sz="2000" b="1" i="0" u="none">
                <a:solidFill>
                  <a:srgbClr val="FF0000"/>
                </a:solidFill>
                <a:latin typeface="Times New Roman"/>
                <a:ea typeface="Times New Roman"/>
                <a:cs typeface="Times New Roman"/>
                <a:sym typeface="Times New Roman"/>
              </a:rPr>
              <a:t>Throughput</a:t>
            </a:r>
            <a:r>
              <a:rPr lang="en-US" sz="2000" b="0" i="0" u="none">
                <a:solidFill>
                  <a:srgbClr val="FF0000"/>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 number of processes completed or amount of work done per unit time</a:t>
            </a:r>
            <a:endParaRPr/>
          </a:p>
          <a:p>
            <a:pPr marL="228600" marR="0" lvl="0" indent="-228600" algn="l" rtl="0">
              <a:lnSpc>
                <a:spcPct val="130000"/>
              </a:lnSpc>
              <a:spcBef>
                <a:spcPts val="1000"/>
              </a:spcBef>
              <a:spcAft>
                <a:spcPts val="0"/>
              </a:spcAft>
              <a:buClr>
                <a:srgbClr val="FF0000"/>
              </a:buClr>
              <a:buSzPts val="2000"/>
              <a:buFont typeface="Arial"/>
              <a:buChar char="•"/>
            </a:pPr>
            <a:r>
              <a:rPr lang="en-US" sz="2000" b="1" i="0" u="none">
                <a:solidFill>
                  <a:srgbClr val="FF0000"/>
                </a:solidFill>
                <a:latin typeface="Times New Roman"/>
                <a:ea typeface="Times New Roman"/>
                <a:cs typeface="Times New Roman"/>
                <a:sym typeface="Times New Roman"/>
              </a:rPr>
              <a:t>Turnaround time </a:t>
            </a:r>
            <a:r>
              <a:rPr lang="en-US" sz="2000" b="0" i="0" u="none">
                <a:solidFill>
                  <a:schemeClr val="dk1"/>
                </a:solidFill>
                <a:latin typeface="Times New Roman"/>
                <a:ea typeface="Times New Roman"/>
                <a:cs typeface="Times New Roman"/>
                <a:sym typeface="Times New Roman"/>
              </a:rPr>
              <a:t>– time of submission of a process to the time of completion </a:t>
            </a:r>
            <a:endParaRPr/>
          </a:p>
          <a:p>
            <a:pPr marL="228600" marR="0" lvl="0" indent="-228600" algn="l" rtl="0">
              <a:lnSpc>
                <a:spcPct val="130000"/>
              </a:lnSpc>
              <a:spcBef>
                <a:spcPts val="1000"/>
              </a:spcBef>
              <a:spcAft>
                <a:spcPts val="0"/>
              </a:spcAft>
              <a:buClr>
                <a:srgbClr val="FF0000"/>
              </a:buClr>
              <a:buSzPts val="2000"/>
              <a:buFont typeface="Arial"/>
              <a:buChar char="•"/>
            </a:pPr>
            <a:r>
              <a:rPr lang="en-US" sz="2000" b="1" i="0" u="none">
                <a:solidFill>
                  <a:srgbClr val="FF0000"/>
                </a:solidFill>
                <a:latin typeface="Times New Roman"/>
                <a:ea typeface="Times New Roman"/>
                <a:cs typeface="Times New Roman"/>
                <a:sym typeface="Times New Roman"/>
              </a:rPr>
              <a:t>Waiting time</a:t>
            </a:r>
            <a:r>
              <a:rPr lang="en-US" sz="2000" b="0" i="0" u="none">
                <a:solidFill>
                  <a:srgbClr val="FF0000"/>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 amount of time a process has been waiting in the ready queue</a:t>
            </a:r>
            <a:endParaRPr/>
          </a:p>
          <a:p>
            <a:pPr marL="228600" marR="0" lvl="0" indent="-228600" algn="l" rtl="0">
              <a:lnSpc>
                <a:spcPct val="130000"/>
              </a:lnSpc>
              <a:spcBef>
                <a:spcPts val="1000"/>
              </a:spcBef>
              <a:spcAft>
                <a:spcPts val="0"/>
              </a:spcAft>
              <a:buClr>
                <a:srgbClr val="FF0000"/>
              </a:buClr>
              <a:buSzPts val="2000"/>
              <a:buFont typeface="Arial"/>
              <a:buChar char="•"/>
            </a:pPr>
            <a:r>
              <a:rPr lang="en-US" sz="2000" b="1" i="0" u="none">
                <a:solidFill>
                  <a:srgbClr val="FF0000"/>
                </a:solidFill>
                <a:latin typeface="Times New Roman"/>
                <a:ea typeface="Times New Roman"/>
                <a:cs typeface="Times New Roman"/>
                <a:sym typeface="Times New Roman"/>
              </a:rPr>
              <a:t>Response time </a:t>
            </a:r>
            <a:r>
              <a:rPr lang="en-US" sz="2000" b="0" i="0" u="none">
                <a:solidFill>
                  <a:schemeClr val="dk1"/>
                </a:solidFill>
                <a:latin typeface="Times New Roman"/>
                <a:ea typeface="Times New Roman"/>
                <a:cs typeface="Times New Roman"/>
                <a:sym typeface="Times New Roman"/>
              </a:rPr>
              <a:t>– amount of time it takes from when a request was submitted until the first response is produced</a:t>
            </a:r>
            <a:endParaRPr/>
          </a:p>
          <a:p>
            <a:pPr marL="228600" marR="0" lvl="0" indent="-101600" algn="l" rtl="0">
              <a:lnSpc>
                <a:spcPct val="9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238" name="Google Shape;238;p14"/>
          <p:cNvPicPr preferRelativeResize="0"/>
          <p:nvPr/>
        </p:nvPicPr>
        <p:blipFill rotWithShape="1">
          <a:blip r:embed="rId3">
            <a:alphaModFix/>
          </a:blip>
          <a:srcRect/>
          <a:stretch/>
        </p:blipFill>
        <p:spPr>
          <a:xfrm>
            <a:off x="195262" y="287337"/>
            <a:ext cx="1270000" cy="1312862"/>
          </a:xfrm>
          <a:prstGeom prst="rect">
            <a:avLst/>
          </a:prstGeom>
          <a:noFill/>
          <a:ln>
            <a:noFill/>
          </a:ln>
        </p:spPr>
      </p:pic>
      <p:sp>
        <p:nvSpPr>
          <p:cNvPr id="239" name="Google Shape;239;p14"/>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40" name="Google Shape;240;p14"/>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1" name="Google Shape;241;p1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94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5"/>
          <p:cNvSpPr txBox="1">
            <a:spLocks noGrp="1"/>
          </p:cNvSpPr>
          <p:nvPr>
            <p:ph type="title"/>
          </p:nvPr>
        </p:nvSpPr>
        <p:spPr>
          <a:xfrm>
            <a:off x="1643062" y="58737"/>
            <a:ext cx="10058400" cy="14493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sz="4400" b="1" i="0" u="none">
                <a:solidFill>
                  <a:schemeClr val="dk1"/>
                </a:solidFill>
                <a:latin typeface="Times New Roman"/>
                <a:ea typeface="Times New Roman"/>
                <a:cs typeface="Times New Roman"/>
                <a:sym typeface="Times New Roman"/>
              </a:rPr>
              <a:t>Optimization Criteria</a:t>
            </a:r>
            <a:endParaRPr/>
          </a:p>
        </p:txBody>
      </p:sp>
      <p:sp>
        <p:nvSpPr>
          <p:cNvPr id="247" name="Google Shape;247;p15"/>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Max CPU utilization</a:t>
            </a:r>
            <a:endParaRPr dirty="0"/>
          </a:p>
          <a:p>
            <a:pPr marL="228600" marR="0" lvl="0" indent="-228600" algn="l" rtl="0">
              <a:lnSpc>
                <a:spcPct val="90000"/>
              </a:lnSpc>
              <a:spcBef>
                <a:spcPts val="100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Max throughput</a:t>
            </a:r>
            <a:endParaRPr dirty="0"/>
          </a:p>
          <a:p>
            <a:pPr marL="228600" marR="0" lvl="0" indent="-228600" algn="l" rtl="0">
              <a:lnSpc>
                <a:spcPct val="90000"/>
              </a:lnSpc>
              <a:spcBef>
                <a:spcPts val="100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Min turnaround time </a:t>
            </a:r>
            <a:endParaRPr dirty="0"/>
          </a:p>
          <a:p>
            <a:pPr marL="228600" marR="0" lvl="0" indent="-228600" algn="l" rtl="0">
              <a:lnSpc>
                <a:spcPct val="90000"/>
              </a:lnSpc>
              <a:spcBef>
                <a:spcPts val="100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Min waiting time </a:t>
            </a:r>
            <a:endParaRPr dirty="0"/>
          </a:p>
          <a:p>
            <a:pPr marL="228600" marR="0" lvl="0" indent="-228600" algn="l" rtl="0">
              <a:lnSpc>
                <a:spcPct val="90000"/>
              </a:lnSpc>
              <a:spcBef>
                <a:spcPts val="100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Min response time</a:t>
            </a:r>
            <a:endParaRPr dirty="0"/>
          </a:p>
        </p:txBody>
      </p:sp>
      <p:sp>
        <p:nvSpPr>
          <p:cNvPr id="248" name="Google Shape;248;p15"/>
          <p:cNvSpPr txBox="1"/>
          <p:nvPr/>
        </p:nvSpPr>
        <p:spPr>
          <a:xfrm>
            <a:off x="1096962" y="6459537"/>
            <a:ext cx="24733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249" name="Google Shape;249;p15"/>
          <p:cNvPicPr preferRelativeResize="0"/>
          <p:nvPr/>
        </p:nvPicPr>
        <p:blipFill rotWithShape="1">
          <a:blip r:embed="rId3">
            <a:alphaModFix/>
          </a:blip>
          <a:srcRect/>
          <a:stretch/>
        </p:blipFill>
        <p:spPr>
          <a:xfrm>
            <a:off x="195262" y="287337"/>
            <a:ext cx="1270000" cy="1312862"/>
          </a:xfrm>
          <a:prstGeom prst="rect">
            <a:avLst/>
          </a:prstGeom>
          <a:noFill/>
          <a:ln>
            <a:noFill/>
          </a:ln>
        </p:spPr>
      </p:pic>
      <p:sp>
        <p:nvSpPr>
          <p:cNvPr id="250" name="Google Shape;250;p1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a:buNone/>
            </a:pPr>
            <a:r>
              <a:rPr lang="en-US" sz="1200" b="0" i="0" u="none" strike="noStrike" cap="none">
                <a:solidFill>
                  <a:srgbClr val="898989"/>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51" name="Google Shape;251;p1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strike="noStrike" cap="none">
                <a:solidFill>
                  <a:srgbClr val="898989"/>
                </a:solidFill>
                <a:latin typeface="Arial"/>
                <a:ea typeface="Arial"/>
                <a:cs typeface="Arial"/>
                <a:sym typeface="Arial"/>
              </a:rPr>
              <a:t>95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g3705c29e3d0_0_164"/>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700" b="1">
                <a:latin typeface="Arial"/>
                <a:ea typeface="Arial"/>
                <a:cs typeface="Arial"/>
                <a:sym typeface="Arial"/>
              </a:rPr>
              <a:t>What Are Scheduling Criteria?</a:t>
            </a:r>
            <a:endParaRPr sz="2400" b="1">
              <a:solidFill>
                <a:srgbClr val="3F3F3F"/>
              </a:solidFill>
            </a:endParaRPr>
          </a:p>
        </p:txBody>
      </p:sp>
      <p:sp>
        <p:nvSpPr>
          <p:cNvPr id="1213" name="Google Shape;1213;g3705c29e3d0_0_1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214" name="Google Shape;1214;g3705c29e3d0_0_1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96</a:t>
            </a:fld>
            <a:endParaRPr sz="1200" b="0" i="0" u="none" strike="noStrike" cap="none">
              <a:solidFill>
                <a:schemeClr val="dk1"/>
              </a:solidFill>
              <a:latin typeface="Times New Roman"/>
              <a:ea typeface="Times New Roman"/>
              <a:cs typeface="Times New Roman"/>
              <a:sym typeface="Times New Roman"/>
            </a:endParaRPr>
          </a:p>
        </p:txBody>
      </p:sp>
      <p:pic>
        <p:nvPicPr>
          <p:cNvPr id="1215" name="Google Shape;1215;g3705c29e3d0_0_164"/>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216" name="Google Shape;1216;g3705c29e3d0_0_164"/>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217" name="Google Shape;1217;g3705c29e3d0_0_164"/>
          <p:cNvSpPr/>
          <p:nvPr/>
        </p:nvSpPr>
        <p:spPr>
          <a:xfrm>
            <a:off x="883925" y="2115300"/>
            <a:ext cx="10470000" cy="4390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700" b="1">
                <a:solidFill>
                  <a:schemeClr val="dk1"/>
                </a:solidFill>
              </a:rPr>
              <a:t>CPU Utilization</a:t>
            </a:r>
            <a:endParaRPr sz="2700" b="1">
              <a:solidFill>
                <a:schemeClr val="dk1"/>
              </a:solidFill>
            </a:endParaRPr>
          </a:p>
          <a:p>
            <a:pPr marL="0" lvl="0" indent="0" algn="l" rtl="0">
              <a:lnSpc>
                <a:spcPct val="90000"/>
              </a:lnSpc>
              <a:spcBef>
                <a:spcPts val="1000"/>
              </a:spcBef>
              <a:spcAft>
                <a:spcPts val="0"/>
              </a:spcAft>
              <a:buNone/>
            </a:pPr>
            <a:endParaRPr sz="2700" b="1">
              <a:solidFill>
                <a:schemeClr val="dk1"/>
              </a:solidFill>
            </a:endParaRPr>
          </a:p>
          <a:p>
            <a:pPr marL="0" lvl="0" indent="0" algn="l" rtl="0">
              <a:lnSpc>
                <a:spcPct val="90000"/>
              </a:lnSpc>
              <a:spcBef>
                <a:spcPts val="1000"/>
              </a:spcBef>
              <a:spcAft>
                <a:spcPts val="0"/>
              </a:spcAft>
              <a:buNone/>
            </a:pPr>
            <a:r>
              <a:rPr lang="en-US" sz="2700">
                <a:solidFill>
                  <a:schemeClr val="dk1"/>
                </a:solidFill>
              </a:rPr>
              <a:t>This refers to how effectively the CPU is being used. Ideally, the CPU should be busy doing useful work as much as possible. If it’s idle too often, system resources are being wasted.</a:t>
            </a:r>
            <a:endParaRPr sz="2700">
              <a:solidFill>
                <a:schemeClr val="dk1"/>
              </a:solidFill>
            </a:endParaRPr>
          </a:p>
          <a:p>
            <a:pPr marL="0" lvl="0" indent="0" algn="l" rtl="0">
              <a:lnSpc>
                <a:spcPct val="90000"/>
              </a:lnSpc>
              <a:spcBef>
                <a:spcPts val="1000"/>
              </a:spcBef>
              <a:spcAft>
                <a:spcPts val="0"/>
              </a:spcAft>
              <a:buNone/>
            </a:pPr>
            <a:r>
              <a:rPr lang="en-US" sz="2700">
                <a:solidFill>
                  <a:schemeClr val="dk1"/>
                </a:solidFill>
              </a:rPr>
              <a:t>• 	Goal: Maximize CPU usage.</a:t>
            </a:r>
            <a:endParaRPr sz="2700">
              <a:solidFill>
                <a:schemeClr val="dk1"/>
              </a:solidFill>
            </a:endParaRPr>
          </a:p>
          <a:p>
            <a:pPr marL="0" lvl="0" indent="0" algn="l" rtl="0">
              <a:lnSpc>
                <a:spcPct val="90000"/>
              </a:lnSpc>
              <a:spcBef>
                <a:spcPts val="1000"/>
              </a:spcBef>
              <a:spcAft>
                <a:spcPts val="0"/>
              </a:spcAft>
              <a:buNone/>
            </a:pPr>
            <a:r>
              <a:rPr lang="en-US" sz="2700">
                <a:solidFill>
                  <a:schemeClr val="dk1"/>
                </a:solidFill>
              </a:rPr>
              <a:t>• 	Real-world range: Typically between 40% to 90%.</a:t>
            </a:r>
            <a:endParaRPr sz="2700">
              <a:solidFill>
                <a:schemeClr val="dk1"/>
              </a:solidFill>
            </a:endParaRPr>
          </a:p>
          <a:p>
            <a:pPr marL="0" lvl="0" indent="0" algn="l" rtl="0">
              <a:lnSpc>
                <a:spcPct val="90000"/>
              </a:lnSpc>
              <a:spcBef>
                <a:spcPts val="1000"/>
              </a:spcBef>
              <a:spcAft>
                <a:spcPts val="0"/>
              </a:spcAft>
              <a:buNone/>
            </a:pPr>
            <a:r>
              <a:rPr lang="en-US" sz="2700">
                <a:solidFill>
                  <a:schemeClr val="dk1"/>
                </a:solidFill>
              </a:rPr>
              <a:t>• 	Why it matters: High utilization means better performance and resource efficiency.</a:t>
            </a:r>
            <a:endParaRPr sz="2700">
              <a:solidFill>
                <a:schemeClr val="dk1"/>
              </a:solidFill>
            </a:endParaRPr>
          </a:p>
          <a:p>
            <a:pPr marL="0" lvl="0" indent="0" algn="l" rtl="0">
              <a:lnSpc>
                <a:spcPct val="90000"/>
              </a:lnSpc>
              <a:spcBef>
                <a:spcPts val="1000"/>
              </a:spcBef>
              <a:spcAft>
                <a:spcPts val="0"/>
              </a:spcAft>
              <a:buNone/>
            </a:pPr>
            <a:endParaRPr sz="2700">
              <a:solidFill>
                <a:schemeClr val="dk1"/>
              </a:solidFill>
            </a:endParaRPr>
          </a:p>
          <a:p>
            <a:pPr marL="0" lvl="0" indent="0" algn="l" rtl="0">
              <a:lnSpc>
                <a:spcPct val="90000"/>
              </a:lnSpc>
              <a:spcBef>
                <a:spcPts val="1000"/>
              </a:spcBef>
              <a:spcAft>
                <a:spcPts val="0"/>
              </a:spcAft>
              <a:buNone/>
            </a:pPr>
            <a:endParaRPr sz="2700">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g3705c29e3d0_0_58"/>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700" b="1">
                <a:latin typeface="Arial"/>
                <a:ea typeface="Arial"/>
                <a:cs typeface="Arial"/>
                <a:sym typeface="Arial"/>
              </a:rPr>
              <a:t>What Are Scheduling Criteria?</a:t>
            </a:r>
            <a:endParaRPr sz="2400" b="1">
              <a:solidFill>
                <a:srgbClr val="3F3F3F"/>
              </a:solidFill>
            </a:endParaRPr>
          </a:p>
        </p:txBody>
      </p:sp>
      <p:sp>
        <p:nvSpPr>
          <p:cNvPr id="1225" name="Google Shape;1225;g3705c29e3d0_0_5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226" name="Google Shape;1226;g3705c29e3d0_0_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97</a:t>
            </a:fld>
            <a:endParaRPr sz="1200" b="0" i="0" u="none" strike="noStrike" cap="none">
              <a:solidFill>
                <a:schemeClr val="dk1"/>
              </a:solidFill>
              <a:latin typeface="Times New Roman"/>
              <a:ea typeface="Times New Roman"/>
              <a:cs typeface="Times New Roman"/>
              <a:sym typeface="Times New Roman"/>
            </a:endParaRPr>
          </a:p>
        </p:txBody>
      </p:sp>
      <p:pic>
        <p:nvPicPr>
          <p:cNvPr id="1227" name="Google Shape;1227;g3705c29e3d0_0_58"/>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228" name="Google Shape;1228;g3705c29e3d0_0_58"/>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229" name="Google Shape;1229;g3705c29e3d0_0_58"/>
          <p:cNvSpPr/>
          <p:nvPr/>
        </p:nvSpPr>
        <p:spPr>
          <a:xfrm>
            <a:off x="883925" y="2115300"/>
            <a:ext cx="10470000" cy="4390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700" b="1">
                <a:solidFill>
                  <a:schemeClr val="dk1"/>
                </a:solidFill>
              </a:rPr>
              <a:t>Throughput</a:t>
            </a:r>
            <a:endParaRPr sz="2700" b="1">
              <a:solidFill>
                <a:schemeClr val="dk1"/>
              </a:solidFill>
            </a:endParaRPr>
          </a:p>
          <a:p>
            <a:pPr marL="0" lvl="0" indent="0" algn="l" rtl="0">
              <a:lnSpc>
                <a:spcPct val="90000"/>
              </a:lnSpc>
              <a:spcBef>
                <a:spcPts val="1000"/>
              </a:spcBef>
              <a:spcAft>
                <a:spcPts val="0"/>
              </a:spcAft>
              <a:buNone/>
            </a:pPr>
            <a:endParaRPr sz="2700" b="1">
              <a:solidFill>
                <a:schemeClr val="dk1"/>
              </a:solidFill>
            </a:endParaRPr>
          </a:p>
          <a:p>
            <a:pPr marL="0" lvl="0" indent="0" algn="l" rtl="0">
              <a:lnSpc>
                <a:spcPct val="90000"/>
              </a:lnSpc>
              <a:spcBef>
                <a:spcPts val="1000"/>
              </a:spcBef>
              <a:spcAft>
                <a:spcPts val="0"/>
              </a:spcAft>
              <a:buNone/>
            </a:pPr>
            <a:r>
              <a:rPr lang="en-US" sz="2700">
                <a:solidFill>
                  <a:schemeClr val="dk1"/>
                </a:solidFill>
              </a:rPr>
              <a:t>Throughput is the number of processes completed in a given time frame. It reflects the system’s productivity.</a:t>
            </a:r>
            <a:endParaRPr sz="2700">
              <a:solidFill>
                <a:schemeClr val="dk1"/>
              </a:solidFill>
            </a:endParaRPr>
          </a:p>
          <a:p>
            <a:pPr marL="0" lvl="0" indent="0" algn="l" rtl="0">
              <a:lnSpc>
                <a:spcPct val="90000"/>
              </a:lnSpc>
              <a:spcBef>
                <a:spcPts val="1000"/>
              </a:spcBef>
              <a:spcAft>
                <a:spcPts val="0"/>
              </a:spcAft>
              <a:buNone/>
            </a:pPr>
            <a:r>
              <a:rPr lang="en-US" sz="2700">
                <a:solidFill>
                  <a:schemeClr val="dk1"/>
                </a:solidFill>
              </a:rPr>
              <a:t>• 	Goal: Maximize throughput.</a:t>
            </a:r>
            <a:endParaRPr sz="2700">
              <a:solidFill>
                <a:schemeClr val="dk1"/>
              </a:solidFill>
            </a:endParaRPr>
          </a:p>
          <a:p>
            <a:pPr marL="0" lvl="0" indent="0" algn="l" rtl="0">
              <a:lnSpc>
                <a:spcPct val="90000"/>
              </a:lnSpc>
              <a:spcBef>
                <a:spcPts val="1000"/>
              </a:spcBef>
              <a:spcAft>
                <a:spcPts val="0"/>
              </a:spcAft>
              <a:buNone/>
            </a:pPr>
            <a:r>
              <a:rPr lang="en-US" sz="2700">
                <a:solidFill>
                  <a:schemeClr val="dk1"/>
                </a:solidFill>
              </a:rPr>
              <a:t>• 	Example: If 10 processes finish in 1 second, throughput is 10 processes/sec.</a:t>
            </a:r>
            <a:endParaRPr sz="2700">
              <a:solidFill>
                <a:schemeClr val="dk1"/>
              </a:solidFill>
            </a:endParaRPr>
          </a:p>
          <a:p>
            <a:pPr marL="0" lvl="0" indent="0" algn="l" rtl="0">
              <a:lnSpc>
                <a:spcPct val="90000"/>
              </a:lnSpc>
              <a:spcBef>
                <a:spcPts val="1000"/>
              </a:spcBef>
              <a:spcAft>
                <a:spcPts val="0"/>
              </a:spcAft>
              <a:buNone/>
            </a:pPr>
            <a:r>
              <a:rPr lang="en-US" sz="2700">
                <a:solidFill>
                  <a:schemeClr val="dk1"/>
                </a:solidFill>
              </a:rPr>
              <a:t>• 	Why it matters: Higher throughput means the system is handling more work efficiently.</a:t>
            </a:r>
            <a:endParaRPr sz="2700">
              <a:solidFill>
                <a:schemeClr val="dk1"/>
              </a:solidFill>
            </a:endParaRPr>
          </a:p>
          <a:p>
            <a:pPr marL="0" lvl="0" indent="0" algn="l" rtl="0">
              <a:lnSpc>
                <a:spcPct val="90000"/>
              </a:lnSpc>
              <a:spcBef>
                <a:spcPts val="1000"/>
              </a:spcBef>
              <a:spcAft>
                <a:spcPts val="0"/>
              </a:spcAft>
              <a:buNone/>
            </a:pPr>
            <a:endParaRPr sz="2700">
              <a:solidFill>
                <a:schemeClr val="dk1"/>
              </a:solidFill>
            </a:endParaRPr>
          </a:p>
          <a:p>
            <a:pPr marL="0" lvl="0" indent="0" algn="l" rtl="0">
              <a:lnSpc>
                <a:spcPct val="90000"/>
              </a:lnSpc>
              <a:spcBef>
                <a:spcPts val="1000"/>
              </a:spcBef>
              <a:spcAft>
                <a:spcPts val="0"/>
              </a:spcAft>
              <a:buNone/>
            </a:pPr>
            <a:endParaRPr sz="2700">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g3705c29e3d0_0_69"/>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700" b="1">
                <a:latin typeface="Arial"/>
                <a:ea typeface="Arial"/>
                <a:cs typeface="Arial"/>
                <a:sym typeface="Arial"/>
              </a:rPr>
              <a:t>What Are Scheduling Criteria?</a:t>
            </a:r>
            <a:endParaRPr sz="2400" b="1">
              <a:solidFill>
                <a:srgbClr val="3F3F3F"/>
              </a:solidFill>
            </a:endParaRPr>
          </a:p>
        </p:txBody>
      </p:sp>
      <p:sp>
        <p:nvSpPr>
          <p:cNvPr id="1237" name="Google Shape;1237;g3705c29e3d0_0_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238" name="Google Shape;1238;g3705c29e3d0_0_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98</a:t>
            </a:fld>
            <a:endParaRPr sz="1200" b="0" i="0" u="none" strike="noStrike" cap="none">
              <a:solidFill>
                <a:schemeClr val="dk1"/>
              </a:solidFill>
              <a:latin typeface="Times New Roman"/>
              <a:ea typeface="Times New Roman"/>
              <a:cs typeface="Times New Roman"/>
              <a:sym typeface="Times New Roman"/>
            </a:endParaRPr>
          </a:p>
        </p:txBody>
      </p:sp>
      <p:pic>
        <p:nvPicPr>
          <p:cNvPr id="1239" name="Google Shape;1239;g3705c29e3d0_0_69"/>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240" name="Google Shape;1240;g3705c29e3d0_0_69"/>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241" name="Google Shape;1241;g3705c29e3d0_0_69"/>
          <p:cNvSpPr/>
          <p:nvPr/>
        </p:nvSpPr>
        <p:spPr>
          <a:xfrm>
            <a:off x="883925" y="2115300"/>
            <a:ext cx="10470000" cy="4390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700" b="1">
                <a:solidFill>
                  <a:schemeClr val="dk1"/>
                </a:solidFill>
              </a:rPr>
              <a:t>Turnaround Time</a:t>
            </a:r>
            <a:endParaRPr sz="2700" b="1">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700" b="1">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This is the total time taken from the moment a process is submitted to the moment it is completed.</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Formula: Turnaround Time = Completion Time – Arrival Time</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Goal: Minimize turnaround time.</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Why it matters: Users care about how long their tasks take from start to finish.</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700">
              <a:solidFill>
                <a:schemeClr val="dk1"/>
              </a:solidFill>
            </a:endParaRPr>
          </a:p>
          <a:p>
            <a:pPr marL="0" lvl="0" indent="0" algn="l" rtl="0">
              <a:lnSpc>
                <a:spcPct val="90000"/>
              </a:lnSpc>
              <a:spcBef>
                <a:spcPts val="1000"/>
              </a:spcBef>
              <a:spcAft>
                <a:spcPts val="0"/>
              </a:spcAft>
              <a:buNone/>
            </a:pPr>
            <a:endParaRPr sz="2700">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g3705c29e3d0_0_92"/>
          <p:cNvSpPr txBox="1">
            <a:spLocks noGrp="1"/>
          </p:cNvSpPr>
          <p:nvPr>
            <p:ph type="title"/>
          </p:nvPr>
        </p:nvSpPr>
        <p:spPr>
          <a:xfrm>
            <a:off x="1668275" y="671388"/>
            <a:ext cx="9926400" cy="7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700" b="1">
                <a:latin typeface="Arial"/>
                <a:ea typeface="Arial"/>
                <a:cs typeface="Arial"/>
                <a:sym typeface="Arial"/>
              </a:rPr>
              <a:t>What Are Scheduling Criteria?</a:t>
            </a:r>
            <a:endParaRPr sz="2400" b="1">
              <a:solidFill>
                <a:srgbClr val="3F3F3F"/>
              </a:solidFill>
            </a:endParaRPr>
          </a:p>
        </p:txBody>
      </p:sp>
      <p:sp>
        <p:nvSpPr>
          <p:cNvPr id="1261" name="Google Shape;1261;g3705c29e3d0_0_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50" b="1">
                <a:solidFill>
                  <a:schemeClr val="dk1"/>
                </a:solidFill>
                <a:latin typeface="Times New Roman"/>
                <a:ea typeface="Times New Roman"/>
                <a:cs typeface="Times New Roman"/>
                <a:sym typeface="Times New Roman"/>
              </a:rPr>
              <a:t>Operating systems</a:t>
            </a:r>
            <a:endParaRPr sz="1050" b="1">
              <a:solidFill>
                <a:schemeClr val="dk1"/>
              </a:solidFill>
              <a:latin typeface="Times New Roman"/>
              <a:ea typeface="Times New Roman"/>
              <a:cs typeface="Times New Roman"/>
              <a:sym typeface="Times New Roman"/>
            </a:endParaRPr>
          </a:p>
        </p:txBody>
      </p:sp>
      <p:sp>
        <p:nvSpPr>
          <p:cNvPr id="1262" name="Google Shape;1262;g3705c29e3d0_0_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99</a:t>
            </a:fld>
            <a:endParaRPr sz="1200" b="0" i="0" u="none" strike="noStrike" cap="none">
              <a:solidFill>
                <a:schemeClr val="dk1"/>
              </a:solidFill>
              <a:latin typeface="Times New Roman"/>
              <a:ea typeface="Times New Roman"/>
              <a:cs typeface="Times New Roman"/>
              <a:sym typeface="Times New Roman"/>
            </a:endParaRPr>
          </a:p>
        </p:txBody>
      </p:sp>
      <p:pic>
        <p:nvPicPr>
          <p:cNvPr id="1263" name="Google Shape;1263;g3705c29e3d0_0_92"/>
          <p:cNvPicPr preferRelativeResize="0"/>
          <p:nvPr/>
        </p:nvPicPr>
        <p:blipFill rotWithShape="1">
          <a:blip r:embed="rId3">
            <a:alphaModFix/>
          </a:blip>
          <a:srcRect/>
          <a:stretch/>
        </p:blipFill>
        <p:spPr>
          <a:xfrm>
            <a:off x="195263" y="287338"/>
            <a:ext cx="1270000" cy="1312862"/>
          </a:xfrm>
          <a:prstGeom prst="rect">
            <a:avLst/>
          </a:prstGeom>
          <a:noFill/>
          <a:ln>
            <a:noFill/>
          </a:ln>
        </p:spPr>
      </p:pic>
      <p:sp>
        <p:nvSpPr>
          <p:cNvPr id="1264" name="Google Shape;1264;g3705c29e3d0_0_92"/>
          <p:cNvSpPr txBox="1">
            <a:spLocks noGrp="1"/>
          </p:cNvSpPr>
          <p:nvPr>
            <p:ph type="body" idx="1"/>
          </p:nvPr>
        </p:nvSpPr>
        <p:spPr>
          <a:xfrm>
            <a:off x="195263" y="1600195"/>
            <a:ext cx="10810800" cy="51207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sz="1400"/>
          </a:p>
          <a:p>
            <a:pPr marL="457200" lvl="0" indent="-228600" algn="l" rtl="0">
              <a:lnSpc>
                <a:spcPct val="90000"/>
              </a:lnSpc>
              <a:spcBef>
                <a:spcPts val="1000"/>
              </a:spcBef>
              <a:spcAft>
                <a:spcPts val="0"/>
              </a:spcAft>
              <a:buClr>
                <a:schemeClr val="dk1"/>
              </a:buClr>
              <a:buSzPts val="1800"/>
              <a:buNone/>
            </a:pPr>
            <a:endParaRPr sz="1400"/>
          </a:p>
        </p:txBody>
      </p:sp>
      <p:sp>
        <p:nvSpPr>
          <p:cNvPr id="1265" name="Google Shape;1265;g3705c29e3d0_0_92"/>
          <p:cNvSpPr/>
          <p:nvPr/>
        </p:nvSpPr>
        <p:spPr>
          <a:xfrm>
            <a:off x="883925" y="2115300"/>
            <a:ext cx="10470000" cy="4390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700" b="1">
                <a:solidFill>
                  <a:schemeClr val="dk1"/>
                </a:solidFill>
              </a:rPr>
              <a:t>Waiting Time</a:t>
            </a:r>
            <a:endParaRPr sz="2700" b="1">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700" b="1">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Waiting time is the amount of time a process spends in the ready queue, waiting for CPU allocation.</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Formula: Waiting Time = Turnaround Time – Burst Time</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Goal: Minimize waiting time.</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700">
                <a:solidFill>
                  <a:schemeClr val="dk1"/>
                </a:solidFill>
              </a:rPr>
              <a:t>• 	Why it matters: Long waits can lead to poor user experience and inefficiency.</a:t>
            </a:r>
            <a:endParaRPr sz="270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700">
              <a:solidFill>
                <a:schemeClr val="dk1"/>
              </a:solidFill>
            </a:endParaRPr>
          </a:p>
          <a:p>
            <a:pPr marL="0" lvl="0" indent="0" algn="l" rtl="0">
              <a:lnSpc>
                <a:spcPct val="90000"/>
              </a:lnSpc>
              <a:spcBef>
                <a:spcPts val="1000"/>
              </a:spcBef>
              <a:spcAft>
                <a:spcPts val="0"/>
              </a:spcAft>
              <a:buNone/>
            </a:pPr>
            <a:endParaRPr sz="2700">
              <a:solidFill>
                <a:schemeClr val="dk1"/>
              </a:solidFill>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690</TotalTime>
  <Words>10283</Words>
  <Application>Microsoft Office PowerPoint</Application>
  <PresentationFormat>Widescreen</PresentationFormat>
  <Paragraphs>2232</Paragraphs>
  <Slides>152</Slides>
  <Notes>139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152</vt:i4>
      </vt:variant>
    </vt:vector>
  </HeadingPairs>
  <TitlesOfParts>
    <vt:vector size="165" baseType="lpstr">
      <vt:lpstr>Calibri</vt:lpstr>
      <vt:lpstr>Noto Sans Symbols</vt:lpstr>
      <vt:lpstr>Consolas</vt:lpstr>
      <vt:lpstr>Times New Roman</vt:lpstr>
      <vt:lpstr>Helvetica Neue</vt:lpstr>
      <vt:lpstr>PMingLiU</vt:lpstr>
      <vt:lpstr>Arial</vt:lpstr>
      <vt:lpstr>Helvetica</vt:lpstr>
      <vt:lpstr>Helvetical</vt:lpstr>
      <vt:lpstr>Wingdings</vt:lpstr>
      <vt:lpstr>Nunito</vt:lpstr>
      <vt:lpstr>1_Office Theme</vt:lpstr>
      <vt:lpstr>Office Theme</vt:lpstr>
      <vt:lpstr>PowerPoint Presentation</vt:lpstr>
      <vt:lpstr>PowerPoint Presentation</vt:lpstr>
      <vt:lpstr>PowerPoint Presentation</vt:lpstr>
      <vt:lpstr>Overview</vt:lpstr>
      <vt:lpstr>1. What is a Process</vt:lpstr>
      <vt:lpstr>Continued..</vt:lpstr>
      <vt:lpstr>Process Control Block</vt:lpstr>
      <vt:lpstr>Operations Carried out through PCB </vt:lpstr>
      <vt:lpstr>2. Process States (Process Execution)</vt:lpstr>
      <vt:lpstr>2. Process States(Process Execution )…</vt:lpstr>
      <vt:lpstr>2. Process States(Process Execution )…</vt:lpstr>
      <vt:lpstr>2. Process States(A Two-State Process Model)…</vt:lpstr>
      <vt:lpstr>2. Process States(A Two-State Process Model)…</vt:lpstr>
      <vt:lpstr>Process Creation(A Five-State Model )</vt:lpstr>
      <vt:lpstr>Process Creation(A Seven State Model )</vt:lpstr>
      <vt:lpstr>Seven State Model </vt:lpstr>
      <vt:lpstr> Different States of a Process </vt:lpstr>
      <vt:lpstr>Queueing Model for (A Five-State Model )</vt:lpstr>
      <vt:lpstr>Process Creation</vt:lpstr>
      <vt:lpstr>Process Termination</vt:lpstr>
      <vt:lpstr>Process Control</vt:lpstr>
      <vt:lpstr>Process Control</vt:lpstr>
      <vt:lpstr>Process  Control</vt:lpstr>
      <vt:lpstr>Process  Control(Mode switching)</vt:lpstr>
      <vt:lpstr>Process Control - context switch</vt:lpstr>
      <vt:lpstr>Process Control - context switch</vt:lpstr>
      <vt:lpstr>Process Control - context switch</vt:lpstr>
      <vt:lpstr>Process Control</vt:lpstr>
      <vt:lpstr>Process Relationships</vt:lpstr>
      <vt:lpstr>Independent Process  </vt:lpstr>
      <vt:lpstr>Process Creation - Fork</vt:lpstr>
      <vt:lpstr>PowerPoint Presentation</vt:lpstr>
      <vt:lpstr>PowerPoint Presentation</vt:lpstr>
      <vt:lpstr>PowerPoint Presentation</vt:lpstr>
      <vt:lpstr> </vt:lpstr>
      <vt:lpstr> </vt:lpstr>
      <vt:lpstr> </vt:lpstr>
      <vt:lpstr> </vt:lpstr>
      <vt:lpstr> </vt:lpstr>
      <vt:lpstr> </vt:lpstr>
      <vt:lpstr> </vt:lpstr>
      <vt:lpstr> </vt:lpstr>
      <vt:lpstr> </vt:lpstr>
      <vt:lpstr>Inter-process communication (IPC)</vt:lpstr>
      <vt:lpstr>Reasons for providing an environment that allows process cooperation</vt:lpstr>
      <vt:lpstr>IPC for Cooperating processes</vt:lpstr>
      <vt:lpstr>Shared Memory</vt:lpstr>
      <vt:lpstr>Message Passing</vt:lpstr>
      <vt:lpstr>Inter-process communication (IPC)</vt:lpstr>
      <vt:lpstr>Programming with pipes</vt:lpstr>
      <vt:lpstr>Programming with pipes</vt:lpstr>
      <vt:lpstr>Programming with pipes</vt:lpstr>
      <vt:lpstr>Programming with pipes</vt:lpstr>
      <vt:lpstr>Programming with pipes</vt:lpstr>
      <vt:lpstr>Two-way Communication Using Pipes</vt:lpstr>
      <vt:lpstr>  Lab Assignment  Title:  Process Management (Inter-process Communication)  </vt:lpstr>
      <vt:lpstr>PowerPoint Presentation</vt:lpstr>
      <vt:lpstr>PowerPoint Presentation</vt:lpstr>
      <vt:lpstr> Process Management-- Threads</vt:lpstr>
      <vt:lpstr> Process Management-- Threads</vt:lpstr>
      <vt:lpstr> Process Management– Differences between threads and processes</vt:lpstr>
      <vt:lpstr>  Process Management- ---                                       Threads, a diagrammatic representation</vt:lpstr>
      <vt:lpstr>         Threads and processes diagrammatic representation</vt:lpstr>
      <vt:lpstr>Multithreading</vt:lpstr>
      <vt:lpstr>Thread basics   </vt:lpstr>
      <vt:lpstr>Various States of a Thread </vt:lpstr>
      <vt:lpstr>Benefits of Threads </vt:lpstr>
      <vt:lpstr>  Types of Threads   </vt:lpstr>
      <vt:lpstr>User - Level Threads</vt:lpstr>
      <vt:lpstr> User-Level Threads   </vt:lpstr>
      <vt:lpstr>   Kernel-Level Threads    </vt:lpstr>
      <vt:lpstr>   Kernel-Level Threads    </vt:lpstr>
      <vt:lpstr> POSIX (Portable Operating System Interface Standard) thread functions </vt:lpstr>
      <vt:lpstr>Process Scheduling: </vt:lpstr>
      <vt:lpstr>Process Scheduling: </vt:lpstr>
      <vt:lpstr>Process Scheduling: </vt:lpstr>
      <vt:lpstr>Process Scheduling: </vt:lpstr>
      <vt:lpstr>Process Scheduling: </vt:lpstr>
      <vt:lpstr>Process Scheduling: </vt:lpstr>
      <vt:lpstr>Process Scheduling: </vt:lpstr>
      <vt:lpstr>Scheduler</vt:lpstr>
      <vt:lpstr>PowerPoint Presentation</vt:lpstr>
      <vt:lpstr>Process Scheduler: </vt:lpstr>
      <vt:lpstr>Long-Term Scheduler (Job Scheduler or Admission Scheduler)</vt:lpstr>
      <vt:lpstr>Process Scheduler:</vt:lpstr>
      <vt:lpstr>Short-Term Scheduler (CPU Scheduler)</vt:lpstr>
      <vt:lpstr>Process Scheduler:</vt:lpstr>
      <vt:lpstr>Medium-Term Scheduler (Swapper)</vt:lpstr>
      <vt:lpstr>compare Scheduler</vt:lpstr>
      <vt:lpstr>What Are Scheduling Criteria?</vt:lpstr>
      <vt:lpstr>What Are Scheduling Criteria?</vt:lpstr>
      <vt:lpstr>PowerPoint Presentation</vt:lpstr>
      <vt:lpstr>PowerPoint Presentation</vt:lpstr>
      <vt:lpstr>Scheduling Algorithms</vt:lpstr>
      <vt:lpstr>Optimization Criteria</vt:lpstr>
      <vt:lpstr>What Are Scheduling Criteria?</vt:lpstr>
      <vt:lpstr>What Are Scheduling Criteria?</vt:lpstr>
      <vt:lpstr>What Are Scheduling Criteria?</vt:lpstr>
      <vt:lpstr>What Are Scheduling Criteria?</vt:lpstr>
      <vt:lpstr>What Are Scheduling Criteria?</vt:lpstr>
      <vt:lpstr>What Are Scheduling Criteria?</vt:lpstr>
      <vt:lpstr>What Are Scheduling Criteria?</vt:lpstr>
      <vt:lpstr>Scheduling Algorithms</vt:lpstr>
      <vt:lpstr>What Are Scheduling Criteria?</vt:lpstr>
      <vt:lpstr>PowerPoint Presentation</vt:lpstr>
      <vt:lpstr>CPU / Process Scheduler</vt:lpstr>
      <vt:lpstr>  Scheduling Algorithm- Pre-emptive vs Non-pre-emptive  </vt:lpstr>
      <vt:lpstr>FCFS Scheduling: Characteristics</vt:lpstr>
      <vt:lpstr>PowerPoint Presentation</vt:lpstr>
      <vt:lpstr>PowerPoint Presentation</vt:lpstr>
      <vt:lpstr>PowerPoint Presentation</vt:lpstr>
      <vt:lpstr>PowerPoint Presentation</vt:lpstr>
      <vt:lpstr>FCFS Scheduling (Cont.)</vt:lpstr>
      <vt:lpstr>FCFS Scheduling (Cont.)</vt:lpstr>
      <vt:lpstr>Example-2 of FCFS</vt:lpstr>
      <vt:lpstr>Example-2 of FCFS</vt:lpstr>
      <vt:lpstr>Example-3 of FCFS</vt:lpstr>
      <vt:lpstr>First Come First Serve (FCFS)  ( Non Pre-emptive) Lab implementation</vt:lpstr>
      <vt:lpstr>Shortest-Job-First (SJF) Scheduling</vt:lpstr>
      <vt:lpstr>Example of Non-Preemptive SJF</vt:lpstr>
      <vt:lpstr>Example of Non-Preemptive SJF</vt:lpstr>
      <vt:lpstr>Non Preemptive SJF Ex2</vt:lpstr>
      <vt:lpstr>Non Preemptive SJF Ex2</vt:lpstr>
      <vt:lpstr>Shortest Job First Preemptive or Shortest Remaining Time</vt:lpstr>
      <vt:lpstr>Shortest Job First Preemptive or Shortest Remaining Time: characteristics </vt:lpstr>
      <vt:lpstr>Example of Preemptive SJF</vt:lpstr>
      <vt:lpstr>Example of Preemptive SJF Ex1</vt:lpstr>
      <vt:lpstr>Shortest Remaining Time Next (SRTN) ( Pre-emptive)_Example</vt:lpstr>
      <vt:lpstr>PowerPoint Presentation</vt:lpstr>
      <vt:lpstr>PowerPoint Presentation</vt:lpstr>
      <vt:lpstr>PowerPoint Presentation</vt:lpstr>
      <vt:lpstr>Priority scheduling </vt:lpstr>
      <vt:lpstr>Priority  Scheduling-Non Preemptive</vt:lpstr>
      <vt:lpstr>Priority  Scheduling-Non Preemptive</vt:lpstr>
      <vt:lpstr>Priority  Scheduling-Preemptive</vt:lpstr>
      <vt:lpstr>Priority  Scheduling-Preemptive</vt:lpstr>
      <vt:lpstr>Round Robin (RR)</vt:lpstr>
      <vt:lpstr>RR: characteristics </vt:lpstr>
      <vt:lpstr>Example of RR with Time Quantum = 20</vt:lpstr>
      <vt:lpstr>Example of RR with Time Quantum = 20</vt:lpstr>
      <vt:lpstr>PowerPoint Presentation</vt:lpstr>
      <vt:lpstr>PowerPoint Presentation</vt:lpstr>
      <vt:lpstr>PowerPoint Presentation</vt:lpstr>
      <vt:lpstr>Round Robin Ex 2      (Q=4)</vt:lpstr>
      <vt:lpstr>Round Robin Ex 2      (Q=4)</vt:lpstr>
      <vt:lpstr>Round Robin Ex 2      (Q=1)</vt:lpstr>
      <vt:lpstr>Round Robin Ex 2      (Q=1)</vt:lpstr>
      <vt:lpstr>PowerPoint Presentation</vt:lpstr>
      <vt:lpstr>SJF - preemptive</vt:lpstr>
      <vt:lpstr>SJF - preemptive</vt:lpstr>
      <vt:lpstr>FCFS- Non Preemative</vt:lpstr>
      <vt:lpstr>FCFS- Non Preemative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Anita.Gunjal</dc:creator>
  <cp:lastModifiedBy>Seema Rajput</cp:lastModifiedBy>
  <cp:revision>24</cp:revision>
  <dcterms:created xsi:type="dcterms:W3CDTF">2017-06-20T09:56:08Z</dcterms:created>
  <dcterms:modified xsi:type="dcterms:W3CDTF">2025-08-05T08:38:37Z</dcterms:modified>
</cp:coreProperties>
</file>